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2"/>
  </p:notesMasterIdLst>
  <p:sldIdLst>
    <p:sldId id="6825" r:id="rId4"/>
    <p:sldId id="6863" r:id="rId5"/>
    <p:sldId id="6862" r:id="rId6"/>
    <p:sldId id="6864" r:id="rId7"/>
    <p:sldId id="6865" r:id="rId8"/>
    <p:sldId id="6866" r:id="rId9"/>
    <p:sldId id="6867" r:id="rId10"/>
    <p:sldId id="68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987B895-D4D2-4064-8383-DF0A169FF65F}">
          <p14:sldIdLst>
            <p14:sldId id="6825"/>
            <p14:sldId id="6863"/>
            <p14:sldId id="6862"/>
            <p14:sldId id="6864"/>
            <p14:sldId id="6865"/>
            <p14:sldId id="6866"/>
            <p14:sldId id="6867"/>
            <p14:sldId id="68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EE5431-A9FD-B09C-C8DD-76E1F1D93EAF}" name="Danny Haughton" initials="DH" userId="S::shaughto@UCOP.edu::bc85c189-48fc-4242-aa6f-bd8a5fe8af6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5B5"/>
    <a:srgbClr val="FCD78E"/>
    <a:srgbClr val="1295D8"/>
    <a:srgbClr val="005581"/>
    <a:srgbClr val="175481"/>
    <a:srgbClr val="0C798D"/>
    <a:srgbClr val="DDEBF7"/>
    <a:srgbClr val="E74C9B"/>
    <a:srgbClr val="FFFFFF"/>
    <a:srgbClr val="CEE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6357" autoAdjust="0"/>
  </p:normalViewPr>
  <p:slideViewPr>
    <p:cSldViewPr snapToGrid="0">
      <p:cViewPr varScale="1">
        <p:scale>
          <a:sx n="82" d="100"/>
          <a:sy n="82" d="100"/>
        </p:scale>
        <p:origin x="91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e Tuller" userId="20661885624_tp_box_2" providerId="OAuth2" clId="{184EF43B-EEE4-4451-8378-213D1DB2D206}"/>
    <pc:docChg chg="modSld">
      <pc:chgData name="Chie Tuller" userId="20661885624_tp_box_2" providerId="OAuth2" clId="{184EF43B-EEE4-4451-8378-213D1DB2D206}" dt="2025-05-13T22:06:58.989" v="31" actId="20577"/>
      <pc:docMkLst>
        <pc:docMk/>
      </pc:docMkLst>
      <pc:sldChg chg="modSp mod">
        <pc:chgData name="Chie Tuller" userId="20661885624_tp_box_2" providerId="OAuth2" clId="{184EF43B-EEE4-4451-8378-213D1DB2D206}" dt="2025-05-13T22:06:58.989" v="31" actId="20577"/>
        <pc:sldMkLst>
          <pc:docMk/>
          <pc:sldMk cId="3648745505" sldId="6868"/>
        </pc:sldMkLst>
        <pc:spChg chg="mod">
          <ac:chgData name="Chie Tuller" userId="20661885624_tp_box_2" providerId="OAuth2" clId="{184EF43B-EEE4-4451-8378-213D1DB2D206}" dt="2025-05-13T22:06:58.989" v="31" actId="20577"/>
          <ac:spMkLst>
            <pc:docMk/>
            <pc:sldMk cId="3648745505" sldId="6868"/>
            <ac:spMk id="11" creationId="{6661B7E8-F0AE-CD1C-58CA-514DA86228EE}"/>
          </ac:spMkLst>
        </pc:spChg>
      </pc:sldChg>
    </pc:docChg>
  </pc:docChgLst>
  <pc:docChgLst>
    <pc:chgData name="Chie Tuller" userId="20661885624_tp_box_2" providerId="OAuth2" clId="{B3E5A9B5-2595-4AE1-AAC6-F9C8757A134A}"/>
    <pc:docChg chg="custSel modSld">
      <pc:chgData name="Chie Tuller" userId="20661885624_tp_box_2" providerId="OAuth2" clId="{B3E5A9B5-2595-4AE1-AAC6-F9C8757A134A}" dt="2025-05-27T18:35:52.909" v="84" actId="14100"/>
      <pc:docMkLst>
        <pc:docMk/>
      </pc:docMkLst>
      <pc:sldChg chg="modSp mod">
        <pc:chgData name="Chie Tuller" userId="20661885624_tp_box_2" providerId="OAuth2" clId="{B3E5A9B5-2595-4AE1-AAC6-F9C8757A134A}" dt="2025-05-27T18:35:52.909" v="84" actId="14100"/>
        <pc:sldMkLst>
          <pc:docMk/>
          <pc:sldMk cId="3329999935" sldId="6863"/>
        </pc:sldMkLst>
        <pc:spChg chg="mod">
          <ac:chgData name="Chie Tuller" userId="20661885624_tp_box_2" providerId="OAuth2" clId="{B3E5A9B5-2595-4AE1-AAC6-F9C8757A134A}" dt="2025-05-27T18:35:52.909" v="84" actId="14100"/>
          <ac:spMkLst>
            <pc:docMk/>
            <pc:sldMk cId="3329999935" sldId="6863"/>
            <ac:spMk id="2" creationId="{F4E5DE2E-63AD-E6B6-0218-20EAD39B8999}"/>
          </ac:spMkLst>
        </pc:spChg>
        <pc:spChg chg="mod">
          <ac:chgData name="Chie Tuller" userId="20661885624_tp_box_2" providerId="OAuth2" clId="{B3E5A9B5-2595-4AE1-AAC6-F9C8757A134A}" dt="2025-05-27T18:35:12.796" v="67" actId="20577"/>
          <ac:spMkLst>
            <pc:docMk/>
            <pc:sldMk cId="3329999935" sldId="6863"/>
            <ac:spMk id="7" creationId="{2AD8EBCC-B44D-603E-C576-108714994B7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E5E16-7439-48C2-A6F4-4D63BF0D9791}" type="datetimeFigureOut">
              <a:rPr lang="en-US" smtClean="0"/>
              <a:t>5/27/2025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E8433-8850-4178-B532-A4C233E9C0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5FAA2-B009-4407-8C8D-557FF2068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CDB6EB-9599-40A5-AEFF-8BBB61DAE8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C1CAB-C6C6-4296-8E2B-D71B1F02E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4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95FF-5B8E-4E3E-9D0A-3592451D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2FC5F7-17AB-4A6E-B7B4-B258E396C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8B9AD-0563-4CA2-9882-4ACAC104B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2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AD9D5C-25B2-464F-9590-4818784D66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29D0D-5F36-49E3-A45D-53A5A474E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471F9-5D44-4AAF-8715-7F67361F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2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586A1-44DC-4967-A35B-BACA02F37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2D110-6A45-4168-A12A-0F5A77DB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E8A76-61CB-4F6C-92DE-CE1F01E0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135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3B8FE-736C-49B9-ADB6-250348E05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5775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260C1-802A-44CA-A64F-682DD8A99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9550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8C653-B724-4608-9E4E-473CC665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0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A6AA-0C6F-4497-98BA-0FBCA64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59539-91EB-4EEB-A22B-E210FD70F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25236"/>
            <a:ext cx="5181600" cy="51517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B57315-15D0-443F-9CA5-A1EA97023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25236"/>
            <a:ext cx="5181600" cy="51517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C2143-8A01-4FC8-9597-F89F4616F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07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C7DD-B4D6-4AA3-94FF-81FBF01D4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20073"/>
            <a:ext cx="6179848" cy="5482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F2DC4-946C-48CF-B85C-66C1500E9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857251"/>
            <a:ext cx="5157787" cy="6575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B817D-DF01-469A-B045-1C625783E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703677"/>
            <a:ext cx="5157787" cy="42260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4C9CE-080E-4D93-8DB0-E16EF9B73B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8" y="857251"/>
            <a:ext cx="5130073" cy="6575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EE06C6-3C3F-4E17-ABCD-CD870BF9C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7" y="1703678"/>
            <a:ext cx="5130074" cy="42260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4E0D96-2D2D-40EB-93E9-1946BA31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1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53314-1019-4153-9D6F-CC416CE8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A6B56-2354-4F0B-B233-4D9EE0680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245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71D73-22E6-41EB-9A1D-5F7A9D05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41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D22B-8E70-4C5D-9351-D3BC6AB6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64656"/>
            <a:ext cx="6172200" cy="59285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41C46-705C-458C-8C56-55E8FC453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72DFC-7036-47F8-9F11-E666E07B4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368B2-5CC4-4F53-877C-86645B08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8FB8C-7C52-492A-BB05-5AAFFF773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9309"/>
            <a:ext cx="6743267" cy="52820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959313-7ADD-4FE1-8C84-2CF35585A8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66378E-9078-4E8B-9F0C-5F01E4546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610CD-0EA3-4310-9D5D-8E5FCFCC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CF2C8-002E-494B-9030-28CF9E682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FF06EC4-2EFA-4987-BDC6-351D0DF041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0907B0-C332-4D48-AEE2-791B7218D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848"/>
            <a:ext cx="7663874" cy="3870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97D52-0005-4140-89B3-5FEE05A48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886691"/>
            <a:ext cx="10515600" cy="5290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F76D3-9262-4467-9EB6-CD05655E2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9471" y="61988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CF2C8-002E-494B-9030-28CF9E682F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0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copedu.atlassian.net/browse/UCP-1627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hie.tuller@ucop.edu" TargetMode="External"/><Relationship Id="rId2" Type="http://schemas.openxmlformats.org/officeDocument/2006/relationships/hyperlink" Target="https://ucopedu.atlassian.net/browse/UCP-12559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cop.box.com/s/fn7d1vdznvvm43qajj1adfk51hjnxs32" TargetMode="External"/><Relationship Id="rId13" Type="http://schemas.openxmlformats.org/officeDocument/2006/relationships/hyperlink" Target="https://ucop.box.com/s/e46lzi6t2cx5fd8baeqhu93hlwqyzgdx" TargetMode="External"/><Relationship Id="rId3" Type="http://schemas.openxmlformats.org/officeDocument/2006/relationships/hyperlink" Target="https://ucofficeofthepresident.sharepoint.com/:p:/r/sites/SalaryCostTransferPhaseII/_layouts/15/Doc.aspx?sourcedoc=%7B341B23B0-054F-4174-BC11-2CC9419E2A5A%7D&amp;file=UCPath_ITSS-Location_Status042425.pptx&amp;action=edit&amp;mobileredirect=true" TargetMode="External"/><Relationship Id="rId7" Type="http://schemas.openxmlformats.org/officeDocument/2006/relationships/hyperlink" Target="https://ucop.box.com/s/0pt85ri6ihxnard27wmfwgw6o4gxo64i" TargetMode="External"/><Relationship Id="rId12" Type="http://schemas.openxmlformats.org/officeDocument/2006/relationships/hyperlink" Target="https://ucop.box.com/s/dpqhe3f3hvt8drwz28lqqjdcmpsgr7t4" TargetMode="External"/><Relationship Id="rId2" Type="http://schemas.openxmlformats.org/officeDocument/2006/relationships/hyperlink" Target="https://drppuat.universityofcalifornia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cop.box.com/s/qccbbuolv40sqblby009v1dwytbhsn6f" TargetMode="External"/><Relationship Id="rId11" Type="http://schemas.openxmlformats.org/officeDocument/2006/relationships/hyperlink" Target="https://ucop.box.com/s/fhe2dhmxh93ylem49ulp1j1p3iakzcat" TargetMode="External"/><Relationship Id="rId5" Type="http://schemas.openxmlformats.org/officeDocument/2006/relationships/hyperlink" Target="https://ucop.box.com/s/vqo5fjtlaiwl6usj0vl4yf8pmzt96snx" TargetMode="External"/><Relationship Id="rId10" Type="http://schemas.openxmlformats.org/officeDocument/2006/relationships/hyperlink" Target="https://ucop.box.com/s/t3carb52rfwg9ygsbstmfngijd3gl2hg" TargetMode="External"/><Relationship Id="rId4" Type="http://schemas.openxmlformats.org/officeDocument/2006/relationships/hyperlink" Target="https://ucop.box.com/s/99tnbvn9aqvezxc0zw0zfveibsmdbeyy" TargetMode="External"/><Relationship Id="rId9" Type="http://schemas.openxmlformats.org/officeDocument/2006/relationships/hyperlink" Target="https://ucop.box.com/s/v7omtoscwtmzdvtnazl7p0118frpxtwh" TargetMode="External"/><Relationship Id="rId14" Type="http://schemas.openxmlformats.org/officeDocument/2006/relationships/hyperlink" Target="https://ucop.box.com/s/9hxsamw8gbwabnvnieopjg45pmqxebz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F5596BE-12DF-5F32-C553-1302696E7919}"/>
              </a:ext>
            </a:extLst>
          </p:cNvPr>
          <p:cNvSpPr/>
          <p:nvPr/>
        </p:nvSpPr>
        <p:spPr>
          <a:xfrm>
            <a:off x="6780362" y="5287992"/>
            <a:ext cx="957532" cy="664234"/>
          </a:xfrm>
          <a:prstGeom prst="rect">
            <a:avLst/>
          </a:prstGeom>
          <a:solidFill>
            <a:srgbClr val="FDE5B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07FBF534-902A-5B84-4A33-320D89F0152F}"/>
              </a:ext>
            </a:extLst>
          </p:cNvPr>
          <p:cNvSpPr txBox="1">
            <a:spLocks/>
          </p:cNvSpPr>
          <p:nvPr/>
        </p:nvSpPr>
        <p:spPr>
          <a:xfrm>
            <a:off x="621468" y="52344"/>
            <a:ext cx="8817756" cy="6412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rgbClr val="808080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000" b="0" kern="0" spc="-5" dirty="0">
                <a:solidFill>
                  <a:schemeClr val="bg1"/>
                </a:solidFill>
                <a:latin typeface="+mj-lt"/>
              </a:rPr>
              <a:t>UCP-125597 / I-159 WS Award Balance Adjustment</a:t>
            </a:r>
            <a:br>
              <a:rPr lang="en-US" sz="2000" b="0" kern="0" spc="-5" dirty="0">
                <a:solidFill>
                  <a:schemeClr val="bg1"/>
                </a:solidFill>
                <a:latin typeface="+mj-lt"/>
              </a:rPr>
            </a:br>
            <a:r>
              <a:rPr lang="en-US" sz="2000" b="0" kern="0" spc="-5" dirty="0">
                <a:solidFill>
                  <a:schemeClr val="bg1"/>
                </a:solidFill>
                <a:latin typeface="+mj-lt"/>
              </a:rPr>
              <a:t>Work Study Process Map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1BE3F16-66FD-C57D-6FEC-4BE6C5445EAD}"/>
              </a:ext>
            </a:extLst>
          </p:cNvPr>
          <p:cNvSpPr/>
          <p:nvPr/>
        </p:nvSpPr>
        <p:spPr>
          <a:xfrm>
            <a:off x="1743981" y="3816091"/>
            <a:ext cx="2676223" cy="1282339"/>
          </a:xfrm>
          <a:prstGeom prst="rect">
            <a:avLst/>
          </a:prstGeom>
          <a:solidFill>
            <a:srgbClr val="FBC14B"/>
          </a:solidFill>
          <a:ln w="9525" cap="flat" cmpd="sng" algn="ctr">
            <a:solidFill>
              <a:srgbClr val="FF6E1B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Allow and recalculate negative award balances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Remove repeated data from errors and show negative balance records in the log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49A0186-D619-32C0-774C-CAEAC2E43162}"/>
              </a:ext>
            </a:extLst>
          </p:cNvPr>
          <p:cNvSpPr/>
          <p:nvPr/>
        </p:nvSpPr>
        <p:spPr>
          <a:xfrm>
            <a:off x="2190568" y="2889646"/>
            <a:ext cx="1777746" cy="803305"/>
          </a:xfrm>
          <a:prstGeom prst="rect">
            <a:avLst/>
          </a:prstGeom>
          <a:solidFill>
            <a:srgbClr val="FDE5B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F6212A3-4129-5B24-C07A-410FC9A5758F}"/>
              </a:ext>
            </a:extLst>
          </p:cNvPr>
          <p:cNvSpPr/>
          <p:nvPr/>
        </p:nvSpPr>
        <p:spPr>
          <a:xfrm>
            <a:off x="4952589" y="4115264"/>
            <a:ext cx="1407049" cy="855831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8D1A50D-6208-5EBE-44F0-2A0DED5C28A2}"/>
              </a:ext>
            </a:extLst>
          </p:cNvPr>
          <p:cNvSpPr/>
          <p:nvPr/>
        </p:nvSpPr>
        <p:spPr>
          <a:xfrm>
            <a:off x="4952590" y="1829075"/>
            <a:ext cx="1333144" cy="5998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798F686-5F9C-ABCD-56A2-F8F788EF5E5F}"/>
              </a:ext>
            </a:extLst>
          </p:cNvPr>
          <p:cNvSpPr/>
          <p:nvPr/>
        </p:nvSpPr>
        <p:spPr>
          <a:xfrm>
            <a:off x="7414862" y="2889646"/>
            <a:ext cx="1634415" cy="803305"/>
          </a:xfrm>
          <a:prstGeom prst="rect">
            <a:avLst/>
          </a:prstGeom>
          <a:solidFill>
            <a:srgbClr val="FDE5B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/>
            <a:endParaRPr lang="en-US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3681F26-5E7D-22EA-D055-995C81499BA8}"/>
              </a:ext>
            </a:extLst>
          </p:cNvPr>
          <p:cNvSpPr/>
          <p:nvPr/>
        </p:nvSpPr>
        <p:spPr>
          <a:xfrm>
            <a:off x="9819784" y="2889646"/>
            <a:ext cx="1775804" cy="803305"/>
          </a:xfrm>
          <a:prstGeom prst="rect">
            <a:avLst/>
          </a:prstGeom>
          <a:solidFill>
            <a:srgbClr val="FDE5B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29A4526-98ED-98DA-0602-DBC214C76F0E}"/>
              </a:ext>
            </a:extLst>
          </p:cNvPr>
          <p:cNvSpPr txBox="1"/>
          <p:nvPr/>
        </p:nvSpPr>
        <p:spPr>
          <a:xfrm>
            <a:off x="4935338" y="4187815"/>
            <a:ext cx="1424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DR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Transactions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UC_WS_DR</a:t>
            </a:r>
          </a:p>
          <a:p>
            <a:pPr algn="ctr"/>
            <a:r>
              <a:rPr lang="en-US" sz="1400" u="sng" dirty="0">
                <a:solidFill>
                  <a:prstClr val="black"/>
                </a:solidFill>
                <a:latin typeface="Calibri"/>
              </a:rPr>
              <a:t>Retires 7/1/25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00AB4A4-C5D4-CD4D-4ACF-7AC19ECCCAF2}"/>
              </a:ext>
            </a:extLst>
          </p:cNvPr>
          <p:cNvSpPr txBox="1"/>
          <p:nvPr/>
        </p:nvSpPr>
        <p:spPr>
          <a:xfrm>
            <a:off x="4935338" y="1868321"/>
            <a:ext cx="1424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SCT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Transactions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UC_SCT_DIST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78B68FD-C22F-1F23-AA09-6D7C9A136E1F}"/>
              </a:ext>
            </a:extLst>
          </p:cNvPr>
          <p:cNvSpPr txBox="1"/>
          <p:nvPr/>
        </p:nvSpPr>
        <p:spPr>
          <a:xfrm>
            <a:off x="2265949" y="2925314"/>
            <a:ext cx="16239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I-159 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WS Award Inbound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UC_I159_WSIN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980CD72-1011-429E-DEE3-619889BAD46E}"/>
              </a:ext>
            </a:extLst>
          </p:cNvPr>
          <p:cNvSpPr txBox="1"/>
          <p:nvPr/>
        </p:nvSpPr>
        <p:spPr>
          <a:xfrm>
            <a:off x="7483454" y="2920752"/>
            <a:ext cx="15411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E716</a:t>
            </a:r>
            <a:br>
              <a:rPr lang="en-US" sz="1400" b="1" dirty="0">
                <a:solidFill>
                  <a:prstClr val="black"/>
                </a:solidFill>
                <a:latin typeface="Calibri"/>
              </a:rPr>
            </a:br>
            <a:r>
              <a:rPr lang="en-US" sz="1400" dirty="0">
                <a:solidFill>
                  <a:prstClr val="black"/>
                </a:solidFill>
                <a:latin typeface="Calibri"/>
              </a:rPr>
              <a:t>WS Redistribution 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UC_WS_FD </a:t>
            </a:r>
          </a:p>
        </p:txBody>
      </p:sp>
      <p:sp>
        <p:nvSpPr>
          <p:cNvPr id="84" name="Flowchart: Magnetic Disk 83">
            <a:extLst>
              <a:ext uri="{FF2B5EF4-FFF2-40B4-BE49-F238E27FC236}">
                <a16:creationId xmlns:a16="http://schemas.microsoft.com/office/drawing/2014/main" id="{38D61F2F-3A0F-64E7-3B91-215C82EB3CC5}"/>
              </a:ext>
            </a:extLst>
          </p:cNvPr>
          <p:cNvSpPr/>
          <p:nvPr/>
        </p:nvSpPr>
        <p:spPr>
          <a:xfrm>
            <a:off x="4712223" y="2945730"/>
            <a:ext cx="1813878" cy="691136"/>
          </a:xfrm>
          <a:prstGeom prst="flowChartMagneticDisk">
            <a:avLst/>
          </a:prstGeom>
          <a:solidFill>
            <a:srgbClr val="00A3AD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40F8265-F178-830F-8CC3-914565F4B949}"/>
              </a:ext>
            </a:extLst>
          </p:cNvPr>
          <p:cNvSpPr txBox="1"/>
          <p:nvPr/>
        </p:nvSpPr>
        <p:spPr>
          <a:xfrm>
            <a:off x="9854266" y="2930836"/>
            <a:ext cx="17246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I-158</a:t>
            </a:r>
            <a:br>
              <a:rPr lang="en-US" sz="1400" dirty="0">
                <a:solidFill>
                  <a:prstClr val="black"/>
                </a:solidFill>
                <a:latin typeface="Calibri"/>
              </a:rPr>
            </a:br>
            <a:r>
              <a:rPr lang="en-US" sz="1400" dirty="0">
                <a:solidFill>
                  <a:prstClr val="black"/>
                </a:solidFill>
                <a:latin typeface="Calibri"/>
              </a:rPr>
              <a:t>WS Award Outbound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UC_I158_WSOB</a:t>
            </a:r>
          </a:p>
        </p:txBody>
      </p:sp>
      <p:sp>
        <p:nvSpPr>
          <p:cNvPr id="86" name="Arrow: Left-Right 85">
            <a:extLst>
              <a:ext uri="{FF2B5EF4-FFF2-40B4-BE49-F238E27FC236}">
                <a16:creationId xmlns:a16="http://schemas.microsoft.com/office/drawing/2014/main" id="{EFB074ED-14FD-CA06-14FF-0FF31E8B5AFE}"/>
              </a:ext>
            </a:extLst>
          </p:cNvPr>
          <p:cNvSpPr/>
          <p:nvPr/>
        </p:nvSpPr>
        <p:spPr>
          <a:xfrm flipV="1">
            <a:off x="6584706" y="3183049"/>
            <a:ext cx="778970" cy="216498"/>
          </a:xfrm>
          <a:prstGeom prst="leftRight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4832030-D6D8-75C0-6F88-329D8A267761}"/>
              </a:ext>
            </a:extLst>
          </p:cNvPr>
          <p:cNvSpPr txBox="1"/>
          <p:nvPr/>
        </p:nvSpPr>
        <p:spPr>
          <a:xfrm>
            <a:off x="4748232" y="3234906"/>
            <a:ext cx="1758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Calibri"/>
              </a:rPr>
              <a:t>UC_WS_AWARD_TBL</a:t>
            </a:r>
          </a:p>
        </p:txBody>
      </p:sp>
      <p:sp>
        <p:nvSpPr>
          <p:cNvPr id="88" name="Arrow: Up-Down 87">
            <a:extLst>
              <a:ext uri="{FF2B5EF4-FFF2-40B4-BE49-F238E27FC236}">
                <a16:creationId xmlns:a16="http://schemas.microsoft.com/office/drawing/2014/main" id="{36812FBF-6D6F-4F39-A4DE-2D0520BB22BE}"/>
              </a:ext>
            </a:extLst>
          </p:cNvPr>
          <p:cNvSpPr/>
          <p:nvPr/>
        </p:nvSpPr>
        <p:spPr>
          <a:xfrm>
            <a:off x="5529431" y="2494663"/>
            <a:ext cx="179462" cy="402951"/>
          </a:xfrm>
          <a:prstGeom prst="up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9" name="Arrow: Up-Down 88">
            <a:extLst>
              <a:ext uri="{FF2B5EF4-FFF2-40B4-BE49-F238E27FC236}">
                <a16:creationId xmlns:a16="http://schemas.microsoft.com/office/drawing/2014/main" id="{66B4ED18-D1FD-80EA-2E4B-688DB0AF9C50}"/>
              </a:ext>
            </a:extLst>
          </p:cNvPr>
          <p:cNvSpPr/>
          <p:nvPr/>
        </p:nvSpPr>
        <p:spPr>
          <a:xfrm>
            <a:off x="5529431" y="3678707"/>
            <a:ext cx="179462" cy="402951"/>
          </a:xfrm>
          <a:prstGeom prst="up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54F78EE-3810-BB57-C61E-D40F68558612}"/>
              </a:ext>
            </a:extLst>
          </p:cNvPr>
          <p:cNvSpPr txBox="1"/>
          <p:nvPr/>
        </p:nvSpPr>
        <p:spPr>
          <a:xfrm>
            <a:off x="2524980" y="1561234"/>
            <a:ext cx="11257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Location</a:t>
            </a: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I-159 Files </a:t>
            </a:r>
          </a:p>
        </p:txBody>
      </p:sp>
      <p:sp>
        <p:nvSpPr>
          <p:cNvPr id="91" name="Arrow: Down 90">
            <a:extLst>
              <a:ext uri="{FF2B5EF4-FFF2-40B4-BE49-F238E27FC236}">
                <a16:creationId xmlns:a16="http://schemas.microsoft.com/office/drawing/2014/main" id="{6758E7AD-4537-DA42-F65D-79D139C2E059}"/>
              </a:ext>
            </a:extLst>
          </p:cNvPr>
          <p:cNvSpPr/>
          <p:nvPr/>
        </p:nvSpPr>
        <p:spPr>
          <a:xfrm>
            <a:off x="10648881" y="3747129"/>
            <a:ext cx="179462" cy="429876"/>
          </a:xfrm>
          <a:prstGeom prst="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1659593-5481-788E-5082-6CDA703250C7}"/>
              </a:ext>
            </a:extLst>
          </p:cNvPr>
          <p:cNvSpPr txBox="1"/>
          <p:nvPr/>
        </p:nvSpPr>
        <p:spPr>
          <a:xfrm>
            <a:off x="497380" y="2015938"/>
            <a:ext cx="16931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WS Awards Amount</a:t>
            </a:r>
          </a:p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 - New</a:t>
            </a:r>
          </a:p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 - Adjustments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132CD62-2753-92D9-8824-061925EE09D4}"/>
              </a:ext>
            </a:extLst>
          </p:cNvPr>
          <p:cNvSpPr txBox="1"/>
          <p:nvPr/>
        </p:nvSpPr>
        <p:spPr>
          <a:xfrm>
            <a:off x="7875437" y="1954176"/>
            <a:ext cx="695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Calibri"/>
              </a:rPr>
              <a:t>Payroll</a:t>
            </a:r>
          </a:p>
        </p:txBody>
      </p:sp>
      <p:sp>
        <p:nvSpPr>
          <p:cNvPr id="96" name="Arrow: Right 95">
            <a:extLst>
              <a:ext uri="{FF2B5EF4-FFF2-40B4-BE49-F238E27FC236}">
                <a16:creationId xmlns:a16="http://schemas.microsoft.com/office/drawing/2014/main" id="{269D3BE1-C93B-EF4B-1196-BD9FF83932C7}"/>
              </a:ext>
            </a:extLst>
          </p:cNvPr>
          <p:cNvSpPr/>
          <p:nvPr/>
        </p:nvSpPr>
        <p:spPr>
          <a:xfrm>
            <a:off x="4019500" y="3183049"/>
            <a:ext cx="677523" cy="216498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Flowchart: Magnetic Disk 96">
            <a:extLst>
              <a:ext uri="{FF2B5EF4-FFF2-40B4-BE49-F238E27FC236}">
                <a16:creationId xmlns:a16="http://schemas.microsoft.com/office/drawing/2014/main" id="{1DCC480C-1C0B-10D1-6524-C3200824DAC8}"/>
              </a:ext>
            </a:extLst>
          </p:cNvPr>
          <p:cNvSpPr/>
          <p:nvPr/>
        </p:nvSpPr>
        <p:spPr>
          <a:xfrm>
            <a:off x="2524980" y="1573874"/>
            <a:ext cx="1125710" cy="803304"/>
          </a:xfrm>
          <a:prstGeom prst="flowChartMagneticDisk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0E1439DD-5AD3-0085-FDAB-06DEF41800F3}"/>
              </a:ext>
            </a:extLst>
          </p:cNvPr>
          <p:cNvSpPr txBox="1"/>
          <p:nvPr/>
        </p:nvSpPr>
        <p:spPr>
          <a:xfrm>
            <a:off x="10173530" y="4200455"/>
            <a:ext cx="11257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Location</a:t>
            </a: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I-158 Files </a:t>
            </a:r>
          </a:p>
        </p:txBody>
      </p:sp>
      <p:sp>
        <p:nvSpPr>
          <p:cNvPr id="99" name="Flowchart: Magnetic Disk 98">
            <a:extLst>
              <a:ext uri="{FF2B5EF4-FFF2-40B4-BE49-F238E27FC236}">
                <a16:creationId xmlns:a16="http://schemas.microsoft.com/office/drawing/2014/main" id="{5BD9C0D9-42D5-711D-D6E9-623CED774D42}"/>
              </a:ext>
            </a:extLst>
          </p:cNvPr>
          <p:cNvSpPr/>
          <p:nvPr/>
        </p:nvSpPr>
        <p:spPr>
          <a:xfrm>
            <a:off x="10173530" y="4213095"/>
            <a:ext cx="1125710" cy="803304"/>
          </a:xfrm>
          <a:prstGeom prst="flowChartMagneticDisk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FA0C6B8-5D01-00DF-6015-2A7360FBB808}"/>
              </a:ext>
            </a:extLst>
          </p:cNvPr>
          <p:cNvSpPr txBox="1"/>
          <p:nvPr/>
        </p:nvSpPr>
        <p:spPr>
          <a:xfrm>
            <a:off x="7556396" y="4187815"/>
            <a:ext cx="13331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Location</a:t>
            </a:r>
          </a:p>
          <a:p>
            <a:pPr algn="ctr"/>
            <a:endParaRPr lang="en-US" sz="1000" b="1" dirty="0">
              <a:solidFill>
                <a:prstClr val="black"/>
              </a:solidFill>
              <a:latin typeface="Calibri"/>
            </a:endParaRPr>
          </a:p>
          <a:p>
            <a:pPr algn="ctr"/>
            <a:r>
              <a:rPr lang="en-US" sz="1400" b="1" dirty="0">
                <a:solidFill>
                  <a:prstClr val="black"/>
                </a:solidFill>
                <a:latin typeface="Calibri"/>
              </a:rPr>
              <a:t>Labor Ledger </a:t>
            </a:r>
          </a:p>
        </p:txBody>
      </p:sp>
      <p:sp>
        <p:nvSpPr>
          <p:cNvPr id="101" name="Flowchart: Magnetic Disk 100">
            <a:extLst>
              <a:ext uri="{FF2B5EF4-FFF2-40B4-BE49-F238E27FC236}">
                <a16:creationId xmlns:a16="http://schemas.microsoft.com/office/drawing/2014/main" id="{74445319-AC7A-C4A1-A5FC-F9759C8F6F9F}"/>
              </a:ext>
            </a:extLst>
          </p:cNvPr>
          <p:cNvSpPr/>
          <p:nvPr/>
        </p:nvSpPr>
        <p:spPr>
          <a:xfrm>
            <a:off x="7664986" y="4200455"/>
            <a:ext cx="1125710" cy="803304"/>
          </a:xfrm>
          <a:prstGeom prst="flowChartMagneticDisk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Arrow: Down 101">
            <a:extLst>
              <a:ext uri="{FF2B5EF4-FFF2-40B4-BE49-F238E27FC236}">
                <a16:creationId xmlns:a16="http://schemas.microsoft.com/office/drawing/2014/main" id="{D6D6DEE5-D8F4-D24B-CD1C-F8DACF5B1FB1}"/>
              </a:ext>
            </a:extLst>
          </p:cNvPr>
          <p:cNvSpPr/>
          <p:nvPr/>
        </p:nvSpPr>
        <p:spPr>
          <a:xfrm>
            <a:off x="8133237" y="3747129"/>
            <a:ext cx="179462" cy="429876"/>
          </a:xfrm>
          <a:prstGeom prst="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Arrow: Down 102">
            <a:extLst>
              <a:ext uri="{FF2B5EF4-FFF2-40B4-BE49-F238E27FC236}">
                <a16:creationId xmlns:a16="http://schemas.microsoft.com/office/drawing/2014/main" id="{DD4582F0-89EE-2743-285D-E0B57436179A}"/>
              </a:ext>
            </a:extLst>
          </p:cNvPr>
          <p:cNvSpPr/>
          <p:nvPr/>
        </p:nvSpPr>
        <p:spPr>
          <a:xfrm>
            <a:off x="8133237" y="2470221"/>
            <a:ext cx="179462" cy="402951"/>
          </a:xfrm>
          <a:prstGeom prst="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Arrow: Down 103">
            <a:extLst>
              <a:ext uri="{FF2B5EF4-FFF2-40B4-BE49-F238E27FC236}">
                <a16:creationId xmlns:a16="http://schemas.microsoft.com/office/drawing/2014/main" id="{311D7FD4-FEBF-7AE2-8E7F-89B53B0FC0D5}"/>
              </a:ext>
            </a:extLst>
          </p:cNvPr>
          <p:cNvSpPr/>
          <p:nvPr/>
        </p:nvSpPr>
        <p:spPr>
          <a:xfrm>
            <a:off x="2988203" y="2412846"/>
            <a:ext cx="179462" cy="429876"/>
          </a:xfrm>
          <a:prstGeom prst="down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Arrow: Right 104">
            <a:extLst>
              <a:ext uri="{FF2B5EF4-FFF2-40B4-BE49-F238E27FC236}">
                <a16:creationId xmlns:a16="http://schemas.microsoft.com/office/drawing/2014/main" id="{4C6BF3A6-5E60-8DA5-FC6C-2028D3F76859}"/>
              </a:ext>
            </a:extLst>
          </p:cNvPr>
          <p:cNvSpPr/>
          <p:nvPr/>
        </p:nvSpPr>
        <p:spPr>
          <a:xfrm>
            <a:off x="9100463" y="3181835"/>
            <a:ext cx="677523" cy="216498"/>
          </a:xfrm>
          <a:prstGeom prst="rightArrow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9F31F730-8136-0F85-4A32-66334E66AB16}"/>
              </a:ext>
            </a:extLst>
          </p:cNvPr>
          <p:cNvSpPr/>
          <p:nvPr/>
        </p:nvSpPr>
        <p:spPr>
          <a:xfrm>
            <a:off x="7510817" y="1775687"/>
            <a:ext cx="1424301" cy="644900"/>
          </a:xfrm>
          <a:prstGeom prst="ellips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Speech Bubble: Rectangle with Corners Rounded 106">
            <a:extLst>
              <a:ext uri="{FF2B5EF4-FFF2-40B4-BE49-F238E27FC236}">
                <a16:creationId xmlns:a16="http://schemas.microsoft.com/office/drawing/2014/main" id="{952E41FF-54E8-BCFC-0AEF-5EC11B14CF0A}"/>
              </a:ext>
            </a:extLst>
          </p:cNvPr>
          <p:cNvSpPr/>
          <p:nvPr/>
        </p:nvSpPr>
        <p:spPr>
          <a:xfrm>
            <a:off x="504851" y="1966288"/>
            <a:ext cx="1702793" cy="850505"/>
          </a:xfrm>
          <a:prstGeom prst="wedgeRoundRectCallout">
            <a:avLst>
              <a:gd name="adj1" fmla="val 98218"/>
              <a:gd name="adj2" fmla="val 22557"/>
              <a:gd name="adj3" fmla="val 16667"/>
            </a:avLst>
          </a:prstGeom>
          <a:noFill/>
          <a:ln w="9525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1F03086-49E7-85E9-1D64-31ED8E90CD70}"/>
              </a:ext>
            </a:extLst>
          </p:cNvPr>
          <p:cNvSpPr/>
          <p:nvPr/>
        </p:nvSpPr>
        <p:spPr>
          <a:xfrm>
            <a:off x="3650689" y="5764378"/>
            <a:ext cx="3001992" cy="915189"/>
          </a:xfrm>
          <a:prstGeom prst="rect">
            <a:avLst/>
          </a:prstGeom>
          <a:solidFill>
            <a:srgbClr val="FBC14B"/>
          </a:solidFill>
          <a:ln w="9525" cap="flat" cmpd="sng" algn="ctr">
            <a:solidFill>
              <a:srgbClr val="FF6E1B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Display negative award balances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Display EFFDT rows in descending order (The most current EFFDT  on the top)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FAE4013-1C5A-965B-D970-4EE38E41AA25}"/>
              </a:ext>
            </a:extLst>
          </p:cNvPr>
          <p:cNvSpPr/>
          <p:nvPr/>
        </p:nvSpPr>
        <p:spPr>
          <a:xfrm>
            <a:off x="9766553" y="2072373"/>
            <a:ext cx="1902039" cy="644901"/>
          </a:xfrm>
          <a:prstGeom prst="rect">
            <a:avLst/>
          </a:prstGeom>
          <a:solidFill>
            <a:srgbClr val="FBC14B"/>
          </a:solidFill>
          <a:ln w="9525" cap="flat" cmpd="sng" algn="ctr">
            <a:solidFill>
              <a:srgbClr val="FF6E1B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Display negative award balance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5ED19AF-2B3D-B840-CFA2-7F9280BC9297}"/>
              </a:ext>
            </a:extLst>
          </p:cNvPr>
          <p:cNvCxnSpPr>
            <a:cxnSpLocks/>
          </p:cNvCxnSpPr>
          <p:nvPr/>
        </p:nvCxnSpPr>
        <p:spPr>
          <a:xfrm>
            <a:off x="6340008" y="3655660"/>
            <a:ext cx="674233" cy="1510029"/>
          </a:xfrm>
          <a:prstGeom prst="straightConnector1">
            <a:avLst/>
          </a:prstGeom>
          <a:noFill/>
          <a:ln w="57150" cap="flat" cmpd="sng" algn="ctr">
            <a:solidFill>
              <a:srgbClr val="FF6E1B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38" name="Graphic 37" descr="Monitor with solid fill">
            <a:extLst>
              <a:ext uri="{FF2B5EF4-FFF2-40B4-BE49-F238E27FC236}">
                <a16:creationId xmlns:a16="http://schemas.microsoft.com/office/drawing/2014/main" id="{9B279AE9-ACE6-17C7-D6A7-72329AB9E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4981" y="5022553"/>
            <a:ext cx="1333144" cy="1333144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9BAFF668-CA0C-5449-FDF9-7F9D08DD9A66}"/>
              </a:ext>
            </a:extLst>
          </p:cNvPr>
          <p:cNvSpPr txBox="1"/>
          <p:nvPr/>
        </p:nvSpPr>
        <p:spPr>
          <a:xfrm>
            <a:off x="6811268" y="5359787"/>
            <a:ext cx="948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WS Award</a:t>
            </a:r>
          </a:p>
          <a:p>
            <a:pPr algn="ctr"/>
            <a:r>
              <a:rPr lang="en-US" sz="1200" dirty="0"/>
              <a:t>Table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A3EE6D-87FE-7323-5D72-C4D185B865C0}"/>
              </a:ext>
            </a:extLst>
          </p:cNvPr>
          <p:cNvSpPr/>
          <p:nvPr/>
        </p:nvSpPr>
        <p:spPr>
          <a:xfrm>
            <a:off x="9273396" y="747723"/>
            <a:ext cx="2395195" cy="934428"/>
          </a:xfrm>
          <a:prstGeom prst="rect">
            <a:avLst/>
          </a:prstGeom>
          <a:solidFill>
            <a:srgbClr val="FBC14B"/>
          </a:solidFill>
          <a:ln w="9525" cap="flat" cmpd="sng" algn="ctr">
            <a:solidFill>
              <a:srgbClr val="FF6E1B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WS distribution results in split refusal (</a:t>
            </a:r>
            <a:r>
              <a:rPr lang="en-US" sz="1400" dirty="0" err="1">
                <a:solidFill>
                  <a:prstClr val="black"/>
                </a:solidFill>
                <a:latin typeface="Calibri"/>
              </a:rPr>
              <a:t>AltAcct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X) when award balance is negative.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39B43F8-B0A6-F9A0-F4A1-8FAEC13BB7E1}"/>
              </a:ext>
            </a:extLst>
          </p:cNvPr>
          <p:cNvCxnSpPr>
            <a:cxnSpLocks/>
          </p:cNvCxnSpPr>
          <p:nvPr/>
        </p:nvCxnSpPr>
        <p:spPr>
          <a:xfrm flipV="1">
            <a:off x="8889540" y="1713257"/>
            <a:ext cx="549684" cy="1129465"/>
          </a:xfrm>
          <a:prstGeom prst="straightConnector1">
            <a:avLst/>
          </a:prstGeom>
          <a:noFill/>
          <a:ln w="57150" cap="flat" cmpd="sng" algn="ctr">
            <a:solidFill>
              <a:srgbClr val="FF6E1B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60DB3C71-426C-479B-0CB4-F5CB4A69D1ED}"/>
              </a:ext>
            </a:extLst>
          </p:cNvPr>
          <p:cNvSpPr/>
          <p:nvPr/>
        </p:nvSpPr>
        <p:spPr>
          <a:xfrm>
            <a:off x="3983499" y="882753"/>
            <a:ext cx="3373521" cy="7571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rgbClr val="FF6E1B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r>
              <a:rPr lang="en-US" sz="1200" dirty="0"/>
              <a:t>Refer to </a:t>
            </a:r>
            <a:r>
              <a:rPr lang="en-US" sz="1200" dirty="0">
                <a:hlinkClick r:id="rId4"/>
              </a:rPr>
              <a:t>[UCP-162712] SCT changes for work study - Correct WS Award / Balance Adjustment logic – Jira</a:t>
            </a:r>
            <a:r>
              <a:rPr lang="en-US" sz="1200" dirty="0"/>
              <a:t> for SCT test scenarios.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20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4DBCA-B08A-360B-6AA0-78D864386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AD8EBCC-B44D-603E-C576-10871499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49" y="214302"/>
            <a:ext cx="7329578" cy="400622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kern="0" spc="-5" dirty="0">
                <a:latin typeface="+mj-lt"/>
                <a:cs typeface="Arial"/>
              </a:rPr>
              <a:t>What changes to test?</a:t>
            </a:r>
            <a:endParaRPr lang="en-US" sz="1800" kern="0" spc="-5" dirty="0">
              <a:latin typeface="+mj-lt"/>
              <a:cs typeface="Arial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A3A9EF-132E-C70F-8F9B-DDB3E4CCA001}"/>
              </a:ext>
            </a:extLst>
          </p:cNvPr>
          <p:cNvSpPr txBox="1">
            <a:spLocks/>
          </p:cNvSpPr>
          <p:nvPr/>
        </p:nvSpPr>
        <p:spPr>
          <a:xfrm>
            <a:off x="513272" y="1032731"/>
            <a:ext cx="11165456" cy="48849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b="1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E5DE2E-63AD-E6B6-0218-20EAD39B8999}"/>
              </a:ext>
            </a:extLst>
          </p:cNvPr>
          <p:cNvSpPr txBox="1"/>
          <p:nvPr/>
        </p:nvSpPr>
        <p:spPr>
          <a:xfrm>
            <a:off x="1645093" y="1089898"/>
            <a:ext cx="9551641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kern="0" spc="-5" dirty="0">
                <a:latin typeface="+mj-lt"/>
                <a:cs typeface="Arial"/>
              </a:rPr>
              <a:t>I-159 Work Study Award Inbound</a:t>
            </a:r>
          </a:p>
          <a:p>
            <a:pPr marL="342900" indent="-342900">
              <a:buFont typeface="+mj-lt"/>
              <a:buAutoNum type="arabicPeriod"/>
            </a:pPr>
            <a:r>
              <a:rPr lang="en-US" kern="0" spc="-5" dirty="0">
                <a:latin typeface="+mj-lt"/>
                <a:cs typeface="Arial"/>
              </a:rPr>
              <a:t>Negative balance is accurately calculated</a:t>
            </a:r>
          </a:p>
          <a:p>
            <a:pPr marL="342900" indent="-342900">
              <a:buFont typeface="+mj-lt"/>
              <a:buAutoNum type="arabicPeriod"/>
            </a:pPr>
            <a:r>
              <a:rPr lang="en-US" kern="0" spc="-5" dirty="0">
                <a:latin typeface="+mj-lt"/>
                <a:cs typeface="Arial"/>
              </a:rPr>
              <a:t>Log file shows negative balance record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kern="0" spc="-5" dirty="0">
                <a:latin typeface="+mj-lt"/>
                <a:cs typeface="Arial"/>
              </a:rPr>
              <a:t>Log file do not show skipped record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kern="0" spc="-5" dirty="0">
                <a:latin typeface="+mj-lt"/>
                <a:cs typeface="Arial"/>
              </a:rPr>
              <a:t>Log file shows number of skipped records</a:t>
            </a:r>
          </a:p>
          <a:p>
            <a:pPr marL="342900" indent="-342900">
              <a:buFont typeface="+mj-lt"/>
              <a:buAutoNum type="arabicPeriod"/>
            </a:pPr>
            <a:endParaRPr lang="en-US" sz="2000" kern="0" spc="-5" dirty="0">
              <a:latin typeface="+mj-lt"/>
              <a:cs typeface="Arial"/>
            </a:endParaRPr>
          </a:p>
          <a:p>
            <a:r>
              <a:rPr lang="en-US" sz="2000" b="1" kern="0" spc="-5" dirty="0">
                <a:latin typeface="+mj-lt"/>
                <a:cs typeface="Arial"/>
              </a:rPr>
              <a:t>I-158 Work Study Award Outbound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Negative balance is shown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(Optional) downstream testing with local SIS or FA System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  <a:p>
            <a:r>
              <a:rPr lang="en-US" sz="2000" b="1" dirty="0"/>
              <a:t>Work Study Award Table page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Page displays negative balance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Page displays EFFDT in descending order (most current EFFDT on the top)</a:t>
            </a:r>
          </a:p>
          <a:p>
            <a:r>
              <a:rPr lang="en-US" dirty="0"/>
              <a:t> </a:t>
            </a:r>
          </a:p>
          <a:p>
            <a:r>
              <a:rPr lang="en-US" b="1" dirty="0"/>
              <a:t>E-716 WS Redistribution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WS redistribution results in split refusal with Alt Acct ‘X’ when award balance is negative</a:t>
            </a:r>
          </a:p>
        </p:txBody>
      </p:sp>
    </p:spTree>
    <p:extLst>
      <p:ext uri="{BB962C8B-B14F-4D97-AF65-F5344CB8AC3E}">
        <p14:creationId xmlns:p14="http://schemas.microsoft.com/office/powerpoint/2010/main" val="332999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3AACF-ADBE-7536-D7A5-72067DC861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04D5F95-6A06-70E7-CA00-4AAD0BD5A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72" y="242001"/>
            <a:ext cx="7621437" cy="345223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 kern="0" spc="-5" dirty="0">
                <a:latin typeface="+mj-lt"/>
                <a:cs typeface="Arial"/>
              </a:rPr>
              <a:t>UAT Logistics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B39B33-1182-6FD8-CBDD-5F324C3BF4DD}"/>
              </a:ext>
            </a:extLst>
          </p:cNvPr>
          <p:cNvSpPr txBox="1">
            <a:spLocks/>
          </p:cNvSpPr>
          <p:nvPr/>
        </p:nvSpPr>
        <p:spPr>
          <a:xfrm>
            <a:off x="513272" y="1032731"/>
            <a:ext cx="11165456" cy="48849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b="1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8EA731-896C-B98A-ECED-DD93B09B2BC6}"/>
              </a:ext>
            </a:extLst>
          </p:cNvPr>
          <p:cNvSpPr txBox="1"/>
          <p:nvPr/>
        </p:nvSpPr>
        <p:spPr>
          <a:xfrm>
            <a:off x="444261" y="932114"/>
            <a:ext cx="1098606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spc="-5" dirty="0">
                <a:latin typeface="+mj-lt"/>
                <a:cs typeface="Arial"/>
              </a:rPr>
              <a:t>UT1 Link: </a:t>
            </a:r>
            <a:r>
              <a:rPr lang="en-US" kern="0" spc="-5" dirty="0">
                <a:latin typeface="+mj-lt"/>
                <a:cs typeface="Arial"/>
              </a:rPr>
              <a:t>https://drppuat.universityofcalifornia.edu/</a:t>
            </a:r>
          </a:p>
          <a:p>
            <a:r>
              <a:rPr lang="en-US" b="1" kern="0" spc="-5" dirty="0">
                <a:latin typeface="+mj-lt"/>
                <a:cs typeface="Arial"/>
              </a:rPr>
              <a:t>UT1 Data: </a:t>
            </a:r>
            <a:r>
              <a:rPr lang="en-US" kern="0" spc="-5" dirty="0">
                <a:latin typeface="+mj-lt"/>
                <a:cs typeface="Arial"/>
              </a:rPr>
              <a:t>PRD copy as of 12/3/2024</a:t>
            </a:r>
          </a:p>
          <a:p>
            <a:r>
              <a:rPr lang="en-US" b="1" kern="0" spc="-5" dirty="0">
                <a:latin typeface="+mj-lt"/>
                <a:cs typeface="Arial"/>
              </a:rPr>
              <a:t>Run IDs for I-158 files: </a:t>
            </a:r>
            <a:r>
              <a:rPr lang="en-US" strike="sngStrike" kern="0" spc="-5" dirty="0">
                <a:latin typeface="+mj-lt"/>
                <a:cs typeface="Arial"/>
              </a:rPr>
              <a:t>241031M0X, </a:t>
            </a:r>
            <a:r>
              <a:rPr lang="en-US" strike="sngStrike" dirty="0">
                <a:effectLst/>
                <a:latin typeface="Segoe UI" panose="020B0502040204020203" pitchFamily="34" charset="0"/>
              </a:rPr>
              <a:t>241123B1X</a:t>
            </a:r>
            <a:r>
              <a:rPr lang="en-US" dirty="0">
                <a:latin typeface="Segoe UI" panose="020B0502040204020203" pitchFamily="34" charset="0"/>
              </a:rPr>
              <a:t> </a:t>
            </a:r>
            <a:r>
              <a:rPr lang="en-US" dirty="0">
                <a:highlight>
                  <a:srgbClr val="FFFF00"/>
                </a:highlight>
                <a:latin typeface="Segoe UI" panose="020B0502040204020203" pitchFamily="34" charset="0"/>
              </a:rPr>
              <a:t>250215B1X, 250331M0X</a:t>
            </a:r>
            <a:endParaRPr lang="en-US" dirty="0">
              <a:effectLst/>
              <a:latin typeface="Segoe UI" panose="020B0502040204020203" pitchFamily="34" charset="0"/>
            </a:endParaRPr>
          </a:p>
          <a:p>
            <a:endParaRPr lang="en-US" kern="0" spc="-5" dirty="0"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A link for location specific UCOP Box folder for file exchanges has been emailed. Please let UCPC know if you need to modify access list or any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Locations to fill out test resource list in the Box folder.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UCPC to assist providing UT1 access to the test resource.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I-159 and I-158 file exchanges will be manual. Please notify UCPC once you uploaded test files.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UCPC will run I-159 process manually. Locations to validate the results.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Once locations have negative earnings test subjects, UCPC will run I-158 process and save output files in the Box folder.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Select test subjects from employees who had WS distributions in </a:t>
            </a:r>
            <a:r>
              <a:rPr lang="en-US" strike="sngStrike" kern="0" spc="-5" dirty="0">
                <a:latin typeface="+mj-lt"/>
                <a:cs typeface="Arial"/>
              </a:rPr>
              <a:t>241031M0X or </a:t>
            </a:r>
            <a:r>
              <a:rPr lang="en-US" strike="sngStrike" dirty="0">
                <a:effectLst/>
                <a:latin typeface="Segoe UI" panose="020B0502040204020203" pitchFamily="34" charset="0"/>
              </a:rPr>
              <a:t>241123B1X</a:t>
            </a:r>
            <a:r>
              <a:rPr lang="en-US" dirty="0">
                <a:effectLst/>
                <a:latin typeface="Segoe UI" panose="020B0502040204020203" pitchFamily="34" charset="0"/>
              </a:rPr>
              <a:t> </a:t>
            </a:r>
            <a:r>
              <a:rPr lang="en-US" dirty="0">
                <a:highlight>
                  <a:srgbClr val="FFFF00"/>
                </a:highlight>
                <a:latin typeface="Segoe UI" panose="020B0502040204020203" pitchFamily="34" charset="0"/>
              </a:rPr>
              <a:t>250215B1X or 250331M0X</a:t>
            </a:r>
            <a:r>
              <a:rPr lang="en-US" dirty="0">
                <a:latin typeface="Segoe UI" panose="020B0502040204020203" pitchFamily="34" charset="0"/>
              </a:rPr>
              <a:t>, </a:t>
            </a:r>
            <a:r>
              <a:rPr lang="en-US" dirty="0">
                <a:effectLst/>
                <a:latin typeface="Segoe UI" panose="020B0502040204020203" pitchFamily="34" charset="0"/>
              </a:rPr>
              <a:t>so they’ll show up on I-158 files.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Locations to report any issues on </a:t>
            </a:r>
            <a:r>
              <a:rPr lang="en-US" kern="0" spc="-5" dirty="0">
                <a:latin typeface="+mj-lt"/>
                <a:cs typeface="Arial"/>
                <a:hlinkClick r:id="rId2"/>
              </a:rPr>
              <a:t>UCP-125597 Jira</a:t>
            </a:r>
            <a:endParaRPr lang="en-US" kern="0" spc="-5" dirty="0">
              <a:latin typeface="+mj-lt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spc="-5" dirty="0">
                <a:latin typeface="+mj-lt"/>
                <a:cs typeface="Arial"/>
              </a:rPr>
              <a:t>For any questions or requests with WS files, please feel free to contact UCPC at </a:t>
            </a:r>
            <a:r>
              <a:rPr lang="en-US" kern="0" spc="-5" dirty="0">
                <a:latin typeface="+mj-lt"/>
                <a:cs typeface="Arial"/>
                <a:hlinkClick r:id="rId3"/>
              </a:rPr>
              <a:t>chie.tuller@ucop.edu</a:t>
            </a:r>
            <a:r>
              <a:rPr lang="en-US" kern="0" spc="-5" dirty="0">
                <a:latin typeface="+mj-lt"/>
                <a:cs typeface="Arial"/>
              </a:rPr>
              <a:t>.	</a:t>
            </a:r>
          </a:p>
          <a:p>
            <a:pPr marL="342900" indent="-342900">
              <a:buFont typeface="+mj-lt"/>
              <a:buAutoNum type="arabicPeriod"/>
            </a:pPr>
            <a:endParaRPr lang="en-US" kern="0" spc="-5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584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BFBFE-7DBC-3638-399B-6CB3C0B11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7E17A90-D879-7309-E315-B36920FE7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72" y="242001"/>
            <a:ext cx="7621437" cy="345223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 kern="0" spc="-5" dirty="0">
                <a:latin typeface="+mj-lt"/>
                <a:cs typeface="Arial"/>
              </a:rPr>
              <a:t>UAT Logistics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8F4F5C9-0182-669A-6ACC-2BDD71DE18D1}"/>
              </a:ext>
            </a:extLst>
          </p:cNvPr>
          <p:cNvSpPr txBox="1">
            <a:spLocks/>
          </p:cNvSpPr>
          <p:nvPr/>
        </p:nvSpPr>
        <p:spPr>
          <a:xfrm>
            <a:off x="513272" y="1032731"/>
            <a:ext cx="11165456" cy="48849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b="1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803A756-D376-DED1-F46D-F0E1E27586ED}"/>
              </a:ext>
            </a:extLst>
          </p:cNvPr>
          <p:cNvSpPr txBox="1"/>
          <p:nvPr/>
        </p:nvSpPr>
        <p:spPr>
          <a:xfrm>
            <a:off x="444261" y="932114"/>
            <a:ext cx="1098606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spc="-5" dirty="0">
                <a:latin typeface="+mj-lt"/>
                <a:cs typeface="Arial"/>
              </a:rPr>
              <a:t>UT1 Link: </a:t>
            </a:r>
            <a:r>
              <a:rPr lang="en-US" kern="0" spc="-5" dirty="0">
                <a:latin typeface="+mj-lt"/>
                <a:cs typeface="Arial"/>
                <a:hlinkClick r:id="rId2"/>
              </a:rPr>
              <a:t>https://drppuat.universityofcalifornia.edu/</a:t>
            </a:r>
            <a:r>
              <a:rPr lang="en-US" kern="0" spc="-5" dirty="0">
                <a:latin typeface="+mj-lt"/>
                <a:cs typeface="Arial"/>
              </a:rPr>
              <a:t> (VPN connection required)</a:t>
            </a:r>
          </a:p>
          <a:p>
            <a:r>
              <a:rPr lang="en-US" b="1" kern="0" spc="-5" dirty="0">
                <a:latin typeface="+mj-lt"/>
                <a:cs typeface="Arial"/>
              </a:rPr>
              <a:t>UT1 Data: </a:t>
            </a:r>
            <a:r>
              <a:rPr lang="en-US" kern="0" spc="-5" dirty="0">
                <a:latin typeface="+mj-lt"/>
                <a:cs typeface="Arial"/>
              </a:rPr>
              <a:t>PRD copy as of 12/3/2024</a:t>
            </a:r>
          </a:p>
          <a:p>
            <a:r>
              <a:rPr lang="en-US" b="1" kern="0" spc="-5" dirty="0">
                <a:latin typeface="+mj-lt"/>
                <a:cs typeface="Arial"/>
              </a:rPr>
              <a:t>On-cycle Run IDs (E-716 WS distribution and I-158 WS Outbound): </a:t>
            </a:r>
            <a:r>
              <a:rPr lang="en-US" dirty="0">
                <a:latin typeface="Segoe UI" panose="020B0502040204020203" pitchFamily="34" charset="0"/>
              </a:rPr>
              <a:t>250215B1X, 250331M0X</a:t>
            </a:r>
          </a:p>
          <a:p>
            <a:r>
              <a:rPr lang="en-US" b="1" kern="0" spc="-5" dirty="0">
                <a:latin typeface="+mj-lt"/>
                <a:cs typeface="Arial"/>
              </a:rPr>
              <a:t>UAT Schedule: </a:t>
            </a:r>
            <a:r>
              <a:rPr lang="en-US" dirty="0">
                <a:hlinkClick r:id="rId3"/>
              </a:rPr>
              <a:t>UCPath_ITSS-Location_Status042425.pptx</a:t>
            </a:r>
            <a:r>
              <a:rPr lang="en-US" dirty="0"/>
              <a:t> (slide 6)</a:t>
            </a:r>
            <a:endParaRPr lang="en-US" kern="0" spc="-5" dirty="0">
              <a:latin typeface="+mj-lt"/>
              <a:cs typeface="Arial"/>
            </a:endParaRPr>
          </a:p>
          <a:p>
            <a:endParaRPr lang="en-US" strike="sngStrike" dirty="0">
              <a:effectLst/>
              <a:latin typeface="Segoe UI" panose="020B0502040204020203" pitchFamily="34" charset="0"/>
            </a:endParaRPr>
          </a:p>
          <a:p>
            <a:r>
              <a:rPr lang="en-US" b="1" kern="0" spc="-5" dirty="0">
                <a:latin typeface="+mj-lt"/>
                <a:cs typeface="Arial"/>
              </a:rPr>
              <a:t>Manual File Exchange Folders: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BKCMP: </a:t>
            </a:r>
            <a:r>
              <a:rPr lang="en-US" kern="0" spc="-5" dirty="0">
                <a:latin typeface="+mj-lt"/>
                <a:cs typeface="Arial"/>
                <a:hlinkClick r:id="rId4"/>
              </a:rPr>
              <a:t>https://ucop.box.com/s/99tnbvn9aqvezxc0zw0zfveibsmdbeyy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DVCMP: </a:t>
            </a:r>
            <a:r>
              <a:rPr lang="en-US" kern="0" spc="-5" dirty="0">
                <a:latin typeface="+mj-lt"/>
                <a:cs typeface="Arial"/>
                <a:hlinkClick r:id="rId5"/>
              </a:rPr>
              <a:t>https://ucop.box.com/s/vqo5fjtlaiwl6usj0vl4yf8pmzt96snx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HACMP: </a:t>
            </a:r>
            <a:r>
              <a:rPr lang="en-US" kern="0" spc="-5" dirty="0">
                <a:latin typeface="+mj-lt"/>
                <a:cs typeface="Arial"/>
                <a:hlinkClick r:id="rId6"/>
              </a:rPr>
              <a:t>https://ucop.box.com/s/qccbbuolv40sqblby009v1dwytbhsn6f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IRCMP: </a:t>
            </a:r>
            <a:r>
              <a:rPr lang="en-US" kern="0" spc="-5" dirty="0">
                <a:latin typeface="+mj-lt"/>
                <a:cs typeface="Arial"/>
                <a:hlinkClick r:id="rId7"/>
              </a:rPr>
              <a:t>https://ucop.box.com/s/0pt85ri6ihxnard27wmfwgw6o4gxo64i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LACMP: </a:t>
            </a:r>
            <a:r>
              <a:rPr lang="en-US" kern="0" spc="-5" dirty="0">
                <a:latin typeface="+mj-lt"/>
                <a:cs typeface="Arial"/>
                <a:hlinkClick r:id="rId8"/>
              </a:rPr>
              <a:t>https://ucop.box.com/s/fn7d1vdznvvm43qajj1adfk51hjnxs32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MECMP: </a:t>
            </a:r>
            <a:r>
              <a:rPr lang="en-US" kern="0" spc="-5" dirty="0">
                <a:latin typeface="+mj-lt"/>
                <a:cs typeface="Arial"/>
                <a:hlinkClick r:id="rId9"/>
              </a:rPr>
              <a:t>https://ucop.box.com/s/v7omtoscwtmzdvtnazl7p0118frpxtwh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RVCMP: </a:t>
            </a:r>
            <a:r>
              <a:rPr lang="en-US" kern="0" spc="-5" dirty="0">
                <a:latin typeface="+mj-lt"/>
                <a:cs typeface="Arial"/>
                <a:hlinkClick r:id="rId10"/>
              </a:rPr>
              <a:t>https://ucop.box.com/s/t3carb52rfwg9ygsbstmfngijd3gl2hg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SBCMP: </a:t>
            </a:r>
            <a:r>
              <a:rPr lang="en-US" kern="0" spc="-5" dirty="0">
                <a:latin typeface="+mj-lt"/>
                <a:cs typeface="Arial"/>
                <a:hlinkClick r:id="rId11"/>
              </a:rPr>
              <a:t>https://ucop.box.com/s/fhe2dhmxh93ylem49ulp1j1p3iakzcat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SCCMP: </a:t>
            </a:r>
            <a:r>
              <a:rPr lang="en-US" kern="0" spc="-5" dirty="0">
                <a:latin typeface="+mj-lt"/>
                <a:cs typeface="Arial"/>
                <a:hlinkClick r:id="rId12"/>
              </a:rPr>
              <a:t>https://ucop.box.com/s/dpqhe3f3hvt8drwz28lqqjdcmpsgr7t4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SDCMP: </a:t>
            </a:r>
            <a:r>
              <a:rPr lang="en-US" kern="0" spc="-5" dirty="0">
                <a:latin typeface="+mj-lt"/>
                <a:cs typeface="Arial"/>
                <a:hlinkClick r:id="rId13"/>
              </a:rPr>
              <a:t>https://ucop.box.com/s/e46lzi6t2cx5fd8baeqhu93hlwqyzgdx</a:t>
            </a:r>
            <a:endParaRPr lang="en-US" kern="0" spc="-5" dirty="0">
              <a:latin typeface="+mj-lt"/>
              <a:cs typeface="Arial"/>
            </a:endParaRPr>
          </a:p>
          <a:p>
            <a:r>
              <a:rPr lang="en-US" kern="0" spc="-5" dirty="0">
                <a:latin typeface="+mj-lt"/>
                <a:cs typeface="Arial"/>
              </a:rPr>
              <a:t>SFCMP: </a:t>
            </a:r>
            <a:r>
              <a:rPr lang="en-US" kern="0" spc="-5" dirty="0">
                <a:latin typeface="+mj-lt"/>
                <a:cs typeface="Arial"/>
                <a:hlinkClick r:id="rId14"/>
              </a:rPr>
              <a:t>https://ucop.box.com/s/9hxsamw8gbwabnvnieopjg45pmqxebzt</a:t>
            </a:r>
            <a:endParaRPr lang="en-US" kern="0" spc="-5" dirty="0"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918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7E73B3-01C0-2B50-8C20-F0C974E11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B1A945A-F79D-6064-0AFF-F9C916778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72" y="242001"/>
            <a:ext cx="7621437" cy="345223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 kern="0" spc="-5" dirty="0">
                <a:latin typeface="+mj-lt"/>
                <a:cs typeface="Arial"/>
              </a:rPr>
              <a:t>Work Study Award Table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0CAB684-58E1-C3DC-BA24-AF87D3169984}"/>
              </a:ext>
            </a:extLst>
          </p:cNvPr>
          <p:cNvSpPr txBox="1">
            <a:spLocks/>
          </p:cNvSpPr>
          <p:nvPr/>
        </p:nvSpPr>
        <p:spPr>
          <a:xfrm>
            <a:off x="513272" y="1032731"/>
            <a:ext cx="11165456" cy="488499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/>
              <a:buNone/>
            </a:pPr>
            <a:endParaRPr lang="en-US" sz="1800" b="1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F74F1E-CBC7-1075-40A3-94CCD5B1B61B}"/>
              </a:ext>
            </a:extLst>
          </p:cNvPr>
          <p:cNvSpPr txBox="1"/>
          <p:nvPr/>
        </p:nvSpPr>
        <p:spPr>
          <a:xfrm>
            <a:off x="8203720" y="3282178"/>
            <a:ext cx="38373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kern="0" spc="-5" dirty="0">
                <a:latin typeface="+mj-lt"/>
                <a:cs typeface="Arial"/>
              </a:rPr>
              <a:t>Navigation: </a:t>
            </a:r>
            <a:r>
              <a:rPr lang="en-US" b="0" i="0" dirty="0">
                <a:solidFill>
                  <a:srgbClr val="515151"/>
                </a:solidFill>
                <a:effectLst/>
                <a:latin typeface="Arial" panose="020B0604020202020204" pitchFamily="34" charset="0"/>
              </a:rPr>
              <a:t>Menu &gt; Set Up HCM &gt; Product Related &gt; Commitment Accounting &gt; UC Customizations &gt; Work Study Award Table</a:t>
            </a:r>
          </a:p>
          <a:p>
            <a:endParaRPr lang="en-US" kern="0" spc="-5" dirty="0">
              <a:solidFill>
                <a:srgbClr val="515151"/>
              </a:solidFill>
              <a:latin typeface="Arial" panose="020B0604020202020204" pitchFamily="34" charset="0"/>
              <a:cs typeface="Arial"/>
            </a:endParaRPr>
          </a:p>
          <a:p>
            <a:r>
              <a:rPr lang="en-US" b="1" kern="0" spc="-5" dirty="0">
                <a:solidFill>
                  <a:srgbClr val="515151"/>
                </a:solidFill>
                <a:latin typeface="Arial" panose="020B0604020202020204" pitchFamily="34" charset="0"/>
                <a:cs typeface="Arial"/>
              </a:rPr>
              <a:t>Data Table:</a:t>
            </a:r>
            <a:r>
              <a:rPr lang="en-US" kern="0" spc="-5" dirty="0">
                <a:solidFill>
                  <a:srgbClr val="515151"/>
                </a:solidFill>
                <a:latin typeface="Arial" panose="020B0604020202020204" pitchFamily="34" charset="0"/>
                <a:cs typeface="Arial"/>
              </a:rPr>
              <a:t> UC_WS_AWARD</a:t>
            </a:r>
            <a:r>
              <a:rPr lang="en-US" b="1" kern="0" spc="-5" dirty="0">
                <a:solidFill>
                  <a:srgbClr val="515151"/>
                </a:solidFill>
                <a:latin typeface="Arial" panose="020B0604020202020204" pitchFamily="34" charset="0"/>
                <a:cs typeface="Arial"/>
              </a:rPr>
              <a:t> </a:t>
            </a:r>
            <a:endParaRPr lang="en-US" b="1" kern="0" spc="-5" dirty="0">
              <a:latin typeface="+mj-lt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F27B4A-030E-D850-BFCE-78E067F08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71" y="849259"/>
            <a:ext cx="8967157" cy="18039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AE3026-E72B-9E2D-794D-88129C5EF3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271" y="2758086"/>
            <a:ext cx="7551738" cy="388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541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0EA63-DC70-F446-257A-D9877AA66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D4B4CD49-93D6-6443-1C38-58D39BCEB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72" y="242001"/>
            <a:ext cx="7621437" cy="345223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 kern="0" spc="-5" dirty="0">
                <a:latin typeface="+mj-lt"/>
                <a:cs typeface="Arial"/>
              </a:rPr>
              <a:t>I-159 WS Inbound Process Log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DDBB2FC-2B80-CB3A-743C-C49AEEA64700}"/>
              </a:ext>
            </a:extLst>
          </p:cNvPr>
          <p:cNvSpPr txBox="1">
            <a:spLocks/>
          </p:cNvSpPr>
          <p:nvPr/>
        </p:nvSpPr>
        <p:spPr>
          <a:xfrm>
            <a:off x="1135064" y="1041875"/>
            <a:ext cx="9353104" cy="438966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Aptos Narrow" panose="020B0004020202020204" pitchFamily="34" charset="0"/>
              </a:rPr>
              <a:t>The count of skipped records due to no changes to the WS Award Table is shown at the top.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Aptos Narrow" panose="020B0004020202020204" pitchFamily="34" charset="0"/>
              </a:rPr>
              <a:t>No details will be displayed for those records. </a:t>
            </a: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Aptos Narrow" panose="020B0004020202020204" pitchFamily="34" charset="0"/>
              </a:rPr>
              <a:t>Details of negative balance records will be shown under Warnings section.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2613196-E079-4851-E25C-E71BF3AC1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161" y="1728250"/>
            <a:ext cx="4374259" cy="211854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B46315-0C28-1687-3091-E436B3B2C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5064" y="4786823"/>
            <a:ext cx="7414903" cy="70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8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04F28B-E332-A0E6-FF74-7AE7E7F1C9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7245C0E-AE43-FA0F-06F1-941A15941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72" y="242001"/>
            <a:ext cx="7621437" cy="345223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 kern="0" spc="-5" dirty="0">
                <a:latin typeface="+mj-lt"/>
                <a:cs typeface="Arial"/>
              </a:rPr>
              <a:t>I-158 WS Outbound File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468E507-80DD-A6C0-A091-2D87C7EA8436}"/>
              </a:ext>
            </a:extLst>
          </p:cNvPr>
          <p:cNvSpPr txBox="1">
            <a:spLocks/>
          </p:cNvSpPr>
          <p:nvPr/>
        </p:nvSpPr>
        <p:spPr>
          <a:xfrm>
            <a:off x="513272" y="1032731"/>
            <a:ext cx="11165456" cy="438966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Aptos Narrow" panose="020B0004020202020204" pitchFamily="34" charset="0"/>
              </a:rPr>
              <a:t>Balance column will show negative balances</a:t>
            </a: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327596-A593-05CE-DDE9-E9C3F85D3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36" y="1435608"/>
            <a:ext cx="11678728" cy="60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476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3E0C65-AA4C-7E9B-458C-A2A8AAC30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8322673-2566-EB48-0034-D30535EB4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72" y="242001"/>
            <a:ext cx="7621437" cy="345223"/>
          </a:xfr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 kern="0" spc="-5" dirty="0">
                <a:latin typeface="+mj-lt"/>
                <a:cs typeface="Arial"/>
              </a:rPr>
              <a:t>E-716 Work Study Distribution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661B7E8-F0AE-CD1C-58CA-514DA86228EE}"/>
              </a:ext>
            </a:extLst>
          </p:cNvPr>
          <p:cNvSpPr txBox="1">
            <a:spLocks/>
          </p:cNvSpPr>
          <p:nvPr/>
        </p:nvSpPr>
        <p:spPr>
          <a:xfrm>
            <a:off x="513272" y="1032731"/>
            <a:ext cx="10830464" cy="438966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8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600"/>
              </a:spcBef>
              <a:buFont typeface="Arial"/>
              <a:buChar char="–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Aptos Narrow" panose="020B0004020202020204" pitchFamily="34" charset="0"/>
              </a:rPr>
              <a:t>Once WS award balance becomes negative, E-716 Work Study Distribution will result in split refusal with Alt Account “X” for both positive and negative earnings. WS award balance will not be updated.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Aptos Narrow" panose="020B0004020202020204" pitchFamily="34" charset="0"/>
              </a:rPr>
              <a:t>For reversed WS checks, E-716 Work Study Distribution will credit reversed amount to the WS award balance even when it is negative (the same as </a:t>
            </a:r>
            <a:r>
              <a:rPr lang="en-US" sz="1800">
                <a:solidFill>
                  <a:srgbClr val="000000"/>
                </a:solidFill>
                <a:latin typeface="Aptos Narrow" panose="020B0004020202020204" pitchFamily="34" charset="0"/>
              </a:rPr>
              <a:t>existing behavior). </a:t>
            </a: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>
              <a:spcBef>
                <a:spcPts val="0"/>
              </a:spcBef>
              <a:buFont typeface="Arial"/>
              <a:buAutoNum type="arabicPeriod"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7455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C Branding">
      <a:dk1>
        <a:srgbClr val="000000"/>
      </a:dk1>
      <a:lt1>
        <a:sysClr val="window" lastClr="FFFFFF"/>
      </a:lt1>
      <a:dk2>
        <a:srgbClr val="7C7E7F"/>
      </a:dk2>
      <a:lt2>
        <a:srgbClr val="DBD5CD"/>
      </a:lt2>
      <a:accent1>
        <a:srgbClr val="1295D8"/>
      </a:accent1>
      <a:accent2>
        <a:srgbClr val="FFB511"/>
      </a:accent2>
      <a:accent3>
        <a:srgbClr val="00778B"/>
      </a:accent3>
      <a:accent4>
        <a:srgbClr val="E44C9A"/>
      </a:accent4>
      <a:accent5>
        <a:srgbClr val="FF6E1B"/>
      </a:accent5>
      <a:accent6>
        <a:srgbClr val="005581"/>
      </a:accent6>
      <a:hlink>
        <a:srgbClr val="7C7E7F"/>
      </a:hlink>
      <a:folHlink>
        <a:srgbClr val="DBD5C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045B4FDBED5E4898D9141E2B8D1FFF" ma:contentTypeVersion="12" ma:contentTypeDescription="Create a new document." ma:contentTypeScope="" ma:versionID="5b75e0a5b86773ac30655cfdf1e6a27d">
  <xsd:schema xmlns:xsd="http://www.w3.org/2001/XMLSchema" xmlns:xs="http://www.w3.org/2001/XMLSchema" xmlns:p="http://schemas.microsoft.com/office/2006/metadata/properties" xmlns:ns2="b0283af3-7b20-489f-9040-5b0954d1805c" xmlns:ns3="e22fc521-96da-41ed-8672-44a9501be33e" targetNamespace="http://schemas.microsoft.com/office/2006/metadata/properties" ma:root="true" ma:fieldsID="9fc61b45234b93ed9fb4777c5e86f118" ns2:_="" ns3:_="">
    <xsd:import namespace="b0283af3-7b20-489f-9040-5b0954d1805c"/>
    <xsd:import namespace="e22fc521-96da-41ed-8672-44a9501be3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83af3-7b20-489f-9040-5b0954d180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3331d9ff-fff0-4a08-ad07-bb4833f87d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fc521-96da-41ed-8672-44a9501be33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753ee65-8cc4-404f-914d-f4ec858f1884}" ma:internalName="TaxCatchAll" ma:showField="CatchAllData" ma:web="e22fc521-96da-41ed-8672-44a9501be3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2BC5A4-8B88-412D-8C5E-E2758E953F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842022-D2B1-4B12-8241-F1681374D3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283af3-7b20-489f-9040-5b0954d1805c"/>
    <ds:schemaRef ds:uri="e22fc521-96da-41ed-8672-44a9501be3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141794</TotalTime>
  <Words>829</Words>
  <Application>Microsoft Office PowerPoint</Application>
  <PresentationFormat>Widescreen</PresentationFormat>
  <Paragraphs>125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 Narrow</vt:lpstr>
      <vt:lpstr>Arial</vt:lpstr>
      <vt:lpstr>Calibri</vt:lpstr>
      <vt:lpstr>Georgia</vt:lpstr>
      <vt:lpstr>Segoe UI</vt:lpstr>
      <vt:lpstr>1_Office Theme</vt:lpstr>
      <vt:lpstr>PowerPoint Presentation</vt:lpstr>
      <vt:lpstr>What changes to test?</vt:lpstr>
      <vt:lpstr>UAT Logistics</vt:lpstr>
      <vt:lpstr>UAT Logistics</vt:lpstr>
      <vt:lpstr>Work Study Award Table</vt:lpstr>
      <vt:lpstr>I-159 WS Inbound Process Log</vt:lpstr>
      <vt:lpstr>I-158 WS Outbound File</vt:lpstr>
      <vt:lpstr>E-716 Work Study Distribution</vt:lpstr>
    </vt:vector>
  </TitlesOfParts>
  <Company>UCOP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Release Implementation</dc:title>
  <dc:creator>Angie Shelton</dc:creator>
  <cp:lastModifiedBy>Chie Tuller</cp:lastModifiedBy>
  <cp:revision>1673</cp:revision>
  <dcterms:created xsi:type="dcterms:W3CDTF">2022-10-18T15:40:12Z</dcterms:created>
  <dcterms:modified xsi:type="dcterms:W3CDTF">2025-05-27T18:36:03Z</dcterms:modified>
</cp:coreProperties>
</file>