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media/image4.jpg" ContentType="image/jpg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2"/>
    <p:sldMasterId id="2147483679" r:id="rId13"/>
    <p:sldMasterId id="2147483692" r:id="rId14"/>
  </p:sldMasterIdLst>
  <p:notesMasterIdLst>
    <p:notesMasterId r:id="rId21"/>
  </p:notesMasterIdLst>
  <p:sldIdLst>
    <p:sldId id="800" r:id="rId15"/>
    <p:sldId id="824" r:id="rId16"/>
    <p:sldId id="828" r:id="rId17"/>
    <p:sldId id="827" r:id="rId18"/>
    <p:sldId id="826" r:id="rId19"/>
    <p:sldId id="825" r:id="rId20"/>
  </p:sldIdLst>
  <p:sldSz cx="9144000" cy="6858000" type="screen4x3"/>
  <p:notesSz cx="7315200" cy="9601200"/>
  <p:custDataLst>
    <p:custData r:id="rId9"/>
    <p:custData r:id="rId5"/>
    <p:custData r:id="rId7"/>
    <p:custData r:id="rId3"/>
    <p:custData r:id="rId10"/>
    <p:custData r:id="rId4"/>
    <p:custData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201613-18A6-4570-BEAF-013B0ABEE581}">
          <p14:sldIdLst>
            <p14:sldId id="800"/>
            <p14:sldId id="824"/>
            <p14:sldId id="828"/>
            <p14:sldId id="827"/>
            <p14:sldId id="826"/>
            <p14:sldId id="8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8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D9D9D9"/>
    <a:srgbClr val="00B0F0"/>
    <a:srgbClr val="E2EFDA"/>
    <a:srgbClr val="008000"/>
    <a:srgbClr val="74B230"/>
    <a:srgbClr val="CCEBFB"/>
    <a:srgbClr val="FFFF00"/>
    <a:srgbClr val="5B9BD5"/>
    <a:srgbClr val="00E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44" autoAdjust="0"/>
    <p:restoredTop sz="90969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208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2.xml"/><Relationship Id="rId18" Type="http://schemas.openxmlformats.org/officeDocument/2006/relationships/slide" Target="slides/slide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35" tIns="48319" rIns="96635" bIns="483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635" tIns="48319" rIns="96635" bIns="48319" rtlCol="0"/>
          <a:lstStyle>
            <a:lvl1pPr algn="r">
              <a:defRPr sz="1200"/>
            </a:lvl1pPr>
          </a:lstStyle>
          <a:p>
            <a:fld id="{2251A4A6-7B62-45FB-B039-B8B0B7862F7E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5" tIns="48319" rIns="96635" bIns="483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5" tIns="48319" rIns="96635" bIns="483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35" tIns="48319" rIns="96635" bIns="483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0060"/>
          </a:xfrm>
          <a:prstGeom prst="rect">
            <a:avLst/>
          </a:prstGeom>
        </p:spPr>
        <p:txBody>
          <a:bodyPr vert="horz" lIns="96635" tIns="48319" rIns="96635" bIns="48319" rtlCol="0" anchor="b"/>
          <a:lstStyle>
            <a:lvl1pPr algn="r">
              <a:defRPr sz="1200"/>
            </a:lvl1pPr>
          </a:lstStyle>
          <a:p>
            <a:fld id="{B78B6B8E-72E6-445C-A92F-C19AF067B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5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6" y="2952327"/>
            <a:ext cx="8348133" cy="1193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3116" y="3594102"/>
            <a:ext cx="8348133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Subsection Header</a:t>
            </a:r>
          </a:p>
        </p:txBody>
      </p:sp>
    </p:spTree>
    <p:extLst>
      <p:ext uri="{BB962C8B-B14F-4D97-AF65-F5344CB8AC3E}">
        <p14:creationId xmlns:p14="http://schemas.microsoft.com/office/powerpoint/2010/main" val="58050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02214"/>
            <a:ext cx="2949575" cy="102500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30221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37219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26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17205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31720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38718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42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200233"/>
            <a:ext cx="4992662" cy="1043951"/>
          </a:xfrm>
        </p:spPr>
        <p:txBody>
          <a:bodyPr>
            <a:normAutofit/>
          </a:bodyPr>
          <a:lstStyle>
            <a:lvl1pPr algn="r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73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244183"/>
            <a:ext cx="1971675" cy="49327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44183"/>
            <a:ext cx="5762625" cy="49327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01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0382" y="2148205"/>
            <a:ext cx="708323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D2E2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855.982.7284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093D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Q</a:t>
            </a:r>
            <a:r>
              <a:rPr spc="-5" dirty="0"/>
              <a:t>UES</a:t>
            </a:r>
            <a:r>
              <a:rPr dirty="0"/>
              <a:t>T</a:t>
            </a:r>
            <a:r>
              <a:rPr spc="-20" dirty="0"/>
              <a:t>I</a:t>
            </a:r>
            <a:r>
              <a:rPr spc="-10" dirty="0"/>
              <a:t>O</a:t>
            </a:r>
            <a:r>
              <a:rPr spc="-5" dirty="0"/>
              <a:t>NS?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D2E2D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82519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D2E2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855.982.7284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093D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Q</a:t>
            </a:r>
            <a:r>
              <a:rPr spc="-5" dirty="0"/>
              <a:t>UES</a:t>
            </a:r>
            <a:r>
              <a:rPr dirty="0"/>
              <a:t>T</a:t>
            </a:r>
            <a:r>
              <a:rPr spc="-20" dirty="0"/>
              <a:t>I</a:t>
            </a:r>
            <a:r>
              <a:rPr spc="-10" dirty="0"/>
              <a:t>O</a:t>
            </a:r>
            <a:r>
              <a:rPr spc="-5" dirty="0"/>
              <a:t>NS?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D2E2D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33703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0143" y="1283208"/>
            <a:ext cx="8362950" cy="0"/>
          </a:xfrm>
          <a:custGeom>
            <a:avLst/>
            <a:gdLst/>
            <a:ahLst/>
            <a:cxnLst/>
            <a:rect l="l" t="t" r="r" b="b"/>
            <a:pathLst>
              <a:path w="8362950">
                <a:moveTo>
                  <a:pt x="0" y="0"/>
                </a:moveTo>
                <a:lnTo>
                  <a:pt x="8362950" y="0"/>
                </a:lnTo>
              </a:path>
            </a:pathLst>
          </a:custGeom>
          <a:ln w="6096">
            <a:solidFill>
              <a:srgbClr val="009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0143" y="262128"/>
            <a:ext cx="8366759" cy="960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962" y="2134361"/>
            <a:ext cx="4038600" cy="3992879"/>
          </a:xfrm>
          <a:custGeom>
            <a:avLst/>
            <a:gdLst/>
            <a:ahLst/>
            <a:cxnLst/>
            <a:rect l="l" t="t" r="r" b="b"/>
            <a:pathLst>
              <a:path w="4038600" h="3992879">
                <a:moveTo>
                  <a:pt x="0" y="0"/>
                </a:moveTo>
                <a:lnTo>
                  <a:pt x="4038600" y="0"/>
                </a:lnTo>
                <a:lnTo>
                  <a:pt x="4038600" y="3992879"/>
                </a:lnTo>
                <a:lnTo>
                  <a:pt x="0" y="3992879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295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648961" y="2123694"/>
            <a:ext cx="4038600" cy="4003675"/>
          </a:xfrm>
          <a:custGeom>
            <a:avLst/>
            <a:gdLst/>
            <a:ahLst/>
            <a:cxnLst/>
            <a:rect l="l" t="t" r="r" b="b"/>
            <a:pathLst>
              <a:path w="4038600" h="4003675">
                <a:moveTo>
                  <a:pt x="0" y="0"/>
                </a:moveTo>
                <a:lnTo>
                  <a:pt x="4038599" y="0"/>
                </a:lnTo>
                <a:lnTo>
                  <a:pt x="4038599" y="4003548"/>
                </a:lnTo>
                <a:lnTo>
                  <a:pt x="0" y="400354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295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62533" y="1630855"/>
            <a:ext cx="4029710" cy="4304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53534" y="1641364"/>
            <a:ext cx="4029709" cy="4387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D2E2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855.982.7284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093D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Q</a:t>
            </a:r>
            <a:r>
              <a:rPr spc="-5" dirty="0"/>
              <a:t>UES</a:t>
            </a:r>
            <a:r>
              <a:rPr dirty="0"/>
              <a:t>T</a:t>
            </a:r>
            <a:r>
              <a:rPr spc="-20" dirty="0"/>
              <a:t>I</a:t>
            </a:r>
            <a:r>
              <a:rPr spc="-10" dirty="0"/>
              <a:t>O</a:t>
            </a:r>
            <a:r>
              <a:rPr spc="-5" dirty="0"/>
              <a:t>NS?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D2E2D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833167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D2E2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855.982.7284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093D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Q</a:t>
            </a:r>
            <a:r>
              <a:rPr spc="-5" dirty="0"/>
              <a:t>UES</a:t>
            </a:r>
            <a:r>
              <a:rPr dirty="0"/>
              <a:t>T</a:t>
            </a:r>
            <a:r>
              <a:rPr spc="-20" dirty="0"/>
              <a:t>I</a:t>
            </a:r>
            <a:r>
              <a:rPr spc="-10" dirty="0"/>
              <a:t>O</a:t>
            </a:r>
            <a:r>
              <a:rPr spc="-5" dirty="0"/>
              <a:t>NS?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D2E2D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952229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D2E2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855.982.7284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093D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Q</a:t>
            </a:r>
            <a:r>
              <a:rPr spc="-5" dirty="0"/>
              <a:t>UES</a:t>
            </a:r>
            <a:r>
              <a:rPr dirty="0"/>
              <a:t>T</a:t>
            </a:r>
            <a:r>
              <a:rPr spc="-20" dirty="0"/>
              <a:t>I</a:t>
            </a:r>
            <a:r>
              <a:rPr spc="-10" dirty="0"/>
              <a:t>O</a:t>
            </a:r>
            <a:r>
              <a:rPr spc="-5" dirty="0"/>
              <a:t>NS?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D2E2D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32078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760" y="1257935"/>
            <a:ext cx="840486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365760" y="4190365"/>
            <a:ext cx="6774179" cy="1089660"/>
          </a:xfrm>
          <a:prstGeom prst="rect">
            <a:avLst/>
          </a:prstGeom>
          <a:solidFill>
            <a:srgbClr val="1295D8">
              <a:alpha val="69804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4267201"/>
            <a:ext cx="6713538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" y="4953000"/>
            <a:ext cx="6712903" cy="327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Enter Subtitle</a:t>
            </a:r>
          </a:p>
        </p:txBody>
      </p:sp>
    </p:spTree>
    <p:extLst>
      <p:ext uri="{BB962C8B-B14F-4D97-AF65-F5344CB8AC3E}">
        <p14:creationId xmlns:p14="http://schemas.microsoft.com/office/powerpoint/2010/main" val="172964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085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561" y="224852"/>
            <a:ext cx="5022642" cy="1034321"/>
          </a:xfrm>
        </p:spPr>
        <p:txBody>
          <a:bodyPr>
            <a:normAutofit/>
          </a:bodyPr>
          <a:lstStyle>
            <a:lvl1pPr algn="r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76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18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2688" y="215223"/>
            <a:ext cx="5217513" cy="1043951"/>
          </a:xfrm>
        </p:spPr>
        <p:txBody>
          <a:bodyPr>
            <a:normAutofit/>
          </a:bodyPr>
          <a:lstStyle>
            <a:lvl1pPr algn="r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81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071" y="188913"/>
            <a:ext cx="7886700" cy="1070261"/>
          </a:xfrm>
        </p:spPr>
        <p:txBody>
          <a:bodyPr>
            <a:normAutofit/>
          </a:bodyPr>
          <a:lstStyle>
            <a:lvl1pPr algn="r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357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83" y="185243"/>
            <a:ext cx="7886700" cy="1103911"/>
          </a:xfrm>
        </p:spPr>
        <p:txBody>
          <a:bodyPr>
            <a:normAutofit/>
          </a:bodyPr>
          <a:lstStyle>
            <a:lvl1pPr algn="r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034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80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390525" y="6445478"/>
            <a:ext cx="22479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tabLst>
                <a:tab pos="800100" algn="l"/>
                <a:tab pos="1600200" algn="l"/>
              </a:tabLst>
            </a:pPr>
            <a:r>
              <a:rPr lang="en-US" sz="700" dirty="0">
                <a:solidFill>
                  <a:srgbClr val="2D2E2D"/>
                </a:solidFill>
                <a:latin typeface="Arial"/>
                <a:cs typeface="Arial"/>
              </a:rPr>
              <a:t>UCPATH.UNIVERSITYOFCALIFORNIA.EDU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69300" y="6445478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fld id="{72466382-D834-B844-B804-248E5C27F23E}" type="slidenum">
              <a:rPr lang="en-US" sz="700" smtClean="0">
                <a:solidFill>
                  <a:srgbClr val="2D2E2D"/>
                </a:solidFill>
                <a:latin typeface="Arial"/>
                <a:cs typeface="Arial"/>
              </a:rPr>
              <a:pPr defTabSz="914400"/>
              <a:t>‹#›</a:t>
            </a:fld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381044"/>
            <a:ext cx="8362950" cy="4819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90525" y="2925233"/>
            <a:ext cx="8362950" cy="0"/>
          </a:xfrm>
          <a:prstGeom prst="line">
            <a:avLst/>
          </a:prstGeom>
          <a:ln w="6350" cmpd="sng">
            <a:solidFill>
              <a:srgbClr val="0093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90525" y="2307166"/>
            <a:ext cx="8362950" cy="0"/>
          </a:xfrm>
          <a:prstGeom prst="line">
            <a:avLst/>
          </a:prstGeom>
          <a:ln w="6350" cmpd="sng">
            <a:solidFill>
              <a:srgbClr val="0093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353050" y="6445478"/>
            <a:ext cx="299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rgbClr val="0093D0"/>
                </a:solidFill>
                <a:latin typeface="Arial"/>
                <a:cs typeface="Arial"/>
              </a:rPr>
              <a:t>UCPATH CENTER | FOUNDED ON SERVICE, BUILT ON TRUST </a:t>
            </a:r>
          </a:p>
        </p:txBody>
      </p:sp>
    </p:spTree>
    <p:extLst>
      <p:ext uri="{BB962C8B-B14F-4D97-AF65-F5344CB8AC3E}">
        <p14:creationId xmlns:p14="http://schemas.microsoft.com/office/powerpoint/2010/main" val="325677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uc_path_powerpoint-0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60495"/>
            <a:ext cx="8362950" cy="9638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353050" y="6445478"/>
            <a:ext cx="2997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rgbClr val="0093D0"/>
                </a:solidFill>
                <a:latin typeface="Arial"/>
                <a:cs typeface="Arial"/>
              </a:rPr>
              <a:t>UCPATH CENTER | FOUNDED ON SERVICE, BUILT ON TRUST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90525" y="6445478"/>
            <a:ext cx="22479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0100" algn="l"/>
                <a:tab pos="1600200" algn="l"/>
              </a:tabLst>
            </a:pPr>
            <a:r>
              <a:rPr lang="en-US" sz="700" dirty="0">
                <a:solidFill>
                  <a:srgbClr val="2D2E2D"/>
                </a:solidFill>
                <a:latin typeface="Arial"/>
                <a:cs typeface="Arial"/>
              </a:rPr>
              <a:t>UCPATH.UNIVERSITYOFCALIFORNIA.EDU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369300" y="6445478"/>
            <a:ext cx="609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466382-D834-B844-B804-248E5C27F23E}" type="slidenum">
              <a:rPr lang="en-US" sz="700" smtClean="0">
                <a:solidFill>
                  <a:srgbClr val="2D2E2D"/>
                </a:solidFill>
                <a:latin typeface="Arial"/>
                <a:cs typeface="Arial"/>
              </a:rPr>
              <a:t>‹#›</a:t>
            </a:fld>
            <a:endParaRPr lang="en-US" sz="700" dirty="0">
              <a:solidFill>
                <a:srgbClr val="2D2E2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19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0143" y="1283208"/>
            <a:ext cx="8362950" cy="0"/>
          </a:xfrm>
          <a:custGeom>
            <a:avLst/>
            <a:gdLst/>
            <a:ahLst/>
            <a:cxnLst/>
            <a:rect l="l" t="t" r="r" b="b"/>
            <a:pathLst>
              <a:path w="8362950">
                <a:moveTo>
                  <a:pt x="0" y="0"/>
                </a:moveTo>
                <a:lnTo>
                  <a:pt x="8362950" y="0"/>
                </a:lnTo>
              </a:path>
            </a:pathLst>
          </a:custGeom>
          <a:ln w="6096">
            <a:solidFill>
              <a:srgbClr val="009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0143" y="262128"/>
            <a:ext cx="8366759" cy="960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5020" y="669575"/>
            <a:ext cx="755395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61327" y="2153945"/>
            <a:ext cx="4543425" cy="412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20364" y="6485346"/>
            <a:ext cx="562610" cy="124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D2E2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855.982.7284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920239" y="6485346"/>
            <a:ext cx="596264" cy="124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0093D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Q</a:t>
            </a:r>
            <a:r>
              <a:rPr spc="-5" dirty="0"/>
              <a:t>UES</a:t>
            </a:r>
            <a:r>
              <a:rPr dirty="0"/>
              <a:t>T</a:t>
            </a:r>
            <a:r>
              <a:rPr spc="-20" dirty="0"/>
              <a:t>I</a:t>
            </a:r>
            <a:r>
              <a:rPr spc="-10" dirty="0"/>
              <a:t>O</a:t>
            </a:r>
            <a:r>
              <a:rPr spc="-5" dirty="0"/>
              <a:t>NS?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22677" y="6485346"/>
            <a:ext cx="173990" cy="124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D2E2D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903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9D664-6C18-4785-9085-C28C9FA8E71D}"/>
              </a:ext>
            </a:extLst>
          </p:cNvPr>
          <p:cNvSpPr txBox="1"/>
          <p:nvPr/>
        </p:nvSpPr>
        <p:spPr>
          <a:xfrm>
            <a:off x="3433551" y="570345"/>
            <a:ext cx="512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UC </a:t>
            </a:r>
            <a:r>
              <a:rPr lang="en-US" sz="2000" b="1" dirty="0" err="1"/>
              <a:t>Workstudy</a:t>
            </a:r>
            <a:r>
              <a:rPr lang="en-US" sz="2000" b="1" dirty="0"/>
              <a:t> – I159 Inbound Award Interface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0AEB8-2346-15B6-4F3D-CDDE4F746CA8}"/>
              </a:ext>
            </a:extLst>
          </p:cNvPr>
          <p:cNvSpPr txBox="1"/>
          <p:nvPr/>
        </p:nvSpPr>
        <p:spPr>
          <a:xfrm>
            <a:off x="196553" y="1375872"/>
            <a:ext cx="89474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I-159 Award Inbound Interface – System Wide Approach</a:t>
            </a:r>
          </a:p>
          <a:p>
            <a:endParaRPr lang="en-US" dirty="0"/>
          </a:p>
          <a:p>
            <a:r>
              <a:rPr lang="en-US" dirty="0" err="1"/>
              <a:t>Workstudy</a:t>
            </a:r>
            <a:r>
              <a:rPr lang="en-US" dirty="0"/>
              <a:t> Award – Effective Dated Rows – maintain Awards and Award Balances</a:t>
            </a:r>
          </a:p>
          <a:p>
            <a:endParaRPr lang="en-US" dirty="0"/>
          </a:p>
          <a:p>
            <a:r>
              <a:rPr lang="en-US" dirty="0" err="1"/>
              <a:t>Workstudy</a:t>
            </a:r>
            <a:r>
              <a:rPr lang="en-US" dirty="0"/>
              <a:t> Award – Adjustments – new Effective Dated Row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Increase: New Award / Adjusted Award Balance – working.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Decrease: New Award greater than the Payroll Distributions on Award - working.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Decrease: If current Award = Balance, then the New Award and Award Balance - reset.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Decrease – New Award less than the Payroll Distributions on Award.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Negative Approach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Reject Approach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I-159 current logic – loads new Award and Balance - reset to zero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Effective Dated Approach – concerns from Locations? </a:t>
            </a:r>
          </a:p>
          <a:p>
            <a:pPr lvl="2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9D664-6C18-4785-9085-C28C9FA8E71D}"/>
              </a:ext>
            </a:extLst>
          </p:cNvPr>
          <p:cNvSpPr txBox="1"/>
          <p:nvPr/>
        </p:nvSpPr>
        <p:spPr>
          <a:xfrm>
            <a:off x="3313912" y="558637"/>
            <a:ext cx="512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UC </a:t>
            </a:r>
            <a:r>
              <a:rPr lang="en-US" sz="2000" b="1" dirty="0" err="1"/>
              <a:t>Workstudy</a:t>
            </a:r>
            <a:r>
              <a:rPr lang="en-US" sz="2000" b="1" dirty="0"/>
              <a:t> – I159 Inbound Award Interface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23975-5B94-BDA0-0ACC-3EA6D744A322}"/>
              </a:ext>
            </a:extLst>
          </p:cNvPr>
          <p:cNvSpPr txBox="1"/>
          <p:nvPr/>
        </p:nvSpPr>
        <p:spPr>
          <a:xfrm>
            <a:off x="524141" y="1575325"/>
            <a:ext cx="777934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Decrease – New Award less than Award Balance (Negative)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A0D0E-F78C-1829-3CC9-246D99554768}"/>
              </a:ext>
            </a:extLst>
          </p:cNvPr>
          <p:cNvSpPr txBox="1"/>
          <p:nvPr/>
        </p:nvSpPr>
        <p:spPr>
          <a:xfrm>
            <a:off x="717847" y="4723681"/>
            <a:ext cx="57879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new Payroll WS Distributions allowed.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new DR/SCT - Apply WS Transactions.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W/S – allowed to bring balance down to zero.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Effective Dated rows allow for tracking original spending.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Impact Analysis – next slide</a:t>
            </a:r>
          </a:p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E0B4E74-AC9C-27D1-1FAC-00520B11C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88236"/>
              </p:ext>
            </p:extLst>
          </p:nvPr>
        </p:nvGraphicFramePr>
        <p:xfrm>
          <a:off x="524141" y="2240986"/>
          <a:ext cx="777934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868">
                  <a:extLst>
                    <a:ext uri="{9D8B030D-6E8A-4147-A177-3AD203B41FA5}">
                      <a16:colId xmlns:a16="http://schemas.microsoft.com/office/drawing/2014/main" val="1871359584"/>
                    </a:ext>
                  </a:extLst>
                </a:gridCol>
                <a:gridCol w="1555868">
                  <a:extLst>
                    <a:ext uri="{9D8B030D-6E8A-4147-A177-3AD203B41FA5}">
                      <a16:colId xmlns:a16="http://schemas.microsoft.com/office/drawing/2014/main" val="3487099008"/>
                    </a:ext>
                  </a:extLst>
                </a:gridCol>
                <a:gridCol w="1555868">
                  <a:extLst>
                    <a:ext uri="{9D8B030D-6E8A-4147-A177-3AD203B41FA5}">
                      <a16:colId xmlns:a16="http://schemas.microsoft.com/office/drawing/2014/main" val="678127347"/>
                    </a:ext>
                  </a:extLst>
                </a:gridCol>
                <a:gridCol w="1555868">
                  <a:extLst>
                    <a:ext uri="{9D8B030D-6E8A-4147-A177-3AD203B41FA5}">
                      <a16:colId xmlns:a16="http://schemas.microsoft.com/office/drawing/2014/main" val="3568227477"/>
                    </a:ext>
                  </a:extLst>
                </a:gridCol>
                <a:gridCol w="1555868">
                  <a:extLst>
                    <a:ext uri="{9D8B030D-6E8A-4147-A177-3AD203B41FA5}">
                      <a16:colId xmlns:a16="http://schemas.microsoft.com/office/drawing/2014/main" val="2461723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Effdt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Balance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WS Dist.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045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07/01/22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59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4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01/01/23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 Adjustment 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6856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515384F-AC3F-D512-F522-2BFDC8989565}"/>
              </a:ext>
            </a:extLst>
          </p:cNvPr>
          <p:cNvSpPr txBox="1"/>
          <p:nvPr/>
        </p:nvSpPr>
        <p:spPr>
          <a:xfrm>
            <a:off x="524141" y="4400515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Impact: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7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9D664-6C18-4785-9085-C28C9FA8E71D}"/>
              </a:ext>
            </a:extLst>
          </p:cNvPr>
          <p:cNvSpPr txBox="1"/>
          <p:nvPr/>
        </p:nvSpPr>
        <p:spPr>
          <a:xfrm>
            <a:off x="3313912" y="558637"/>
            <a:ext cx="512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UC </a:t>
            </a:r>
            <a:r>
              <a:rPr lang="en-US" sz="2000" b="1" dirty="0" err="1"/>
              <a:t>Workstudy</a:t>
            </a:r>
            <a:r>
              <a:rPr lang="en-US" sz="2000" b="1" dirty="0"/>
              <a:t> – I159 Inbound Award Interface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FEBBF-97F1-D259-5F70-0833C647E6CF}"/>
              </a:ext>
            </a:extLst>
          </p:cNvPr>
          <p:cNvSpPr txBox="1"/>
          <p:nvPr/>
        </p:nvSpPr>
        <p:spPr>
          <a:xfrm>
            <a:off x="478565" y="1369863"/>
            <a:ext cx="882780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>
                <a:solidFill>
                  <a:srgbClr val="172B4D"/>
                </a:solidFill>
                <a:latin typeface="-apple-system"/>
              </a:rPr>
              <a:t>Workstudy</a:t>
            </a:r>
            <a:r>
              <a:rPr lang="en-US" b="1" dirty="0">
                <a:solidFill>
                  <a:srgbClr val="172B4D"/>
                </a:solidFill>
                <a:latin typeface="-apple-system"/>
              </a:rPr>
              <a:t> – Negative Award balance and Effective Dated – impact analysis</a:t>
            </a:r>
            <a:endParaRPr lang="en-US" b="1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/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/>
            <a:r>
              <a:rPr lang="en-US" b="1" dirty="0" err="1">
                <a:solidFill>
                  <a:srgbClr val="172B4D"/>
                </a:solidFill>
                <a:latin typeface="-apple-system"/>
              </a:rPr>
              <a:t>Workstudy</a:t>
            </a:r>
            <a:r>
              <a:rPr lang="en-US" b="1" dirty="0">
                <a:solidFill>
                  <a:srgbClr val="172B4D"/>
                </a:solidFill>
                <a:latin typeface="-apple-system"/>
              </a:rPr>
              <a:t> programs:</a:t>
            </a:r>
            <a:endParaRPr lang="en-US" b="1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   I-159 - 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Workstudy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Award Inbound Interface – Program chang</a:t>
            </a:r>
            <a:r>
              <a:rPr lang="en-US" dirty="0">
                <a:solidFill>
                  <a:srgbClr val="172B4D"/>
                </a:solidFill>
                <a:latin typeface="-apple-system"/>
              </a:rPr>
              <a:t>e required.</a:t>
            </a: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   E-716 Payroll 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Workstudy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Split process – No new WS Distributions.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172B4D"/>
                </a:solidFill>
                <a:latin typeface="-apple-system"/>
              </a:rPr>
              <a:t>    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I-158 - 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Workstudy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Outbound Payroll and SCT / DR Transactions</a:t>
            </a:r>
          </a:p>
          <a:p>
            <a:pPr algn="l"/>
            <a:endParaRPr lang="en-US" dirty="0">
              <a:solidFill>
                <a:srgbClr val="172B4D"/>
              </a:solidFill>
              <a:latin typeface="-apple-system"/>
            </a:endParaRPr>
          </a:p>
          <a:p>
            <a:pPr algn="l"/>
            <a:r>
              <a:rPr lang="en-US" b="1" i="0" dirty="0">
                <a:solidFill>
                  <a:srgbClr val="172B4D"/>
                </a:solidFill>
                <a:effectLst/>
                <a:latin typeface="-apple-system"/>
              </a:rPr>
              <a:t>DR Transactions: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   E-713 Direct Retros online transaction – Remove / Reapply test needed.</a:t>
            </a:r>
          </a:p>
          <a:p>
            <a:pPr>
              <a:buFont typeface="+mj-lt"/>
              <a:buAutoNum type="arabicPeriod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   UC_WS_DR - Direct Retro 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Workstudy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Balance update process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   UC_WS_DR - Direct Retro 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Workstudy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Balance update process – SCT allow </a:t>
            </a:r>
          </a:p>
          <a:p>
            <a:pPr algn="l"/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       Remove / Reapply test needed?</a:t>
            </a:r>
          </a:p>
          <a:p>
            <a:pPr algn="l"/>
            <a:endParaRPr lang="en-US" b="0" i="0" dirty="0">
              <a:solidFill>
                <a:srgbClr val="172B4D"/>
              </a:solidFill>
              <a:effectLst/>
              <a:highlight>
                <a:srgbClr val="FFFF00"/>
              </a:highlight>
              <a:latin typeface="-apple-system"/>
            </a:endParaRPr>
          </a:p>
          <a:p>
            <a:pPr algn="l"/>
            <a:r>
              <a:rPr lang="en-US" b="1" i="0" dirty="0">
                <a:solidFill>
                  <a:srgbClr val="172B4D"/>
                </a:solidFill>
                <a:effectLst/>
                <a:latin typeface="-apple-system"/>
              </a:rPr>
              <a:t>SCT Transactions: </a:t>
            </a:r>
          </a:p>
          <a:p>
            <a:pPr algn="l"/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1.    E-713B SCT Redesign online transaction – SCT allow Remove / Reapply test needed?</a:t>
            </a:r>
          </a:p>
          <a:p>
            <a:pPr algn="l"/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2.    UC_SCT_DIST - SCT Redesign 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Workstudy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Balance update process</a:t>
            </a:r>
          </a:p>
          <a:p>
            <a:pPr algn="l"/>
            <a:endParaRPr lang="en-US" dirty="0">
              <a:solidFill>
                <a:srgbClr val="172B4D"/>
              </a:solidFill>
              <a:latin typeface="-apple-system"/>
            </a:endParaRP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172B4D"/>
              </a:solidFill>
              <a:effectLst/>
              <a:latin typeface="-apple-syste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3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9D664-6C18-4785-9085-C28C9FA8E71D}"/>
              </a:ext>
            </a:extLst>
          </p:cNvPr>
          <p:cNvSpPr txBox="1"/>
          <p:nvPr/>
        </p:nvSpPr>
        <p:spPr>
          <a:xfrm>
            <a:off x="3313912" y="558637"/>
            <a:ext cx="512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UC </a:t>
            </a:r>
            <a:r>
              <a:rPr lang="en-US" sz="2000" b="1" dirty="0" err="1"/>
              <a:t>Workstudy</a:t>
            </a:r>
            <a:r>
              <a:rPr lang="en-US" sz="2000" b="1" dirty="0"/>
              <a:t> – I159 Inbound Award Interface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23975-5B94-BDA0-0ACC-3EA6D744A322}"/>
              </a:ext>
            </a:extLst>
          </p:cNvPr>
          <p:cNvSpPr txBox="1"/>
          <p:nvPr/>
        </p:nvSpPr>
        <p:spPr>
          <a:xfrm>
            <a:off x="-1" y="1480618"/>
            <a:ext cx="8673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Decrease – New Award less than Payroll Distributions on the Award - REJECT</a:t>
            </a:r>
          </a:p>
          <a:p>
            <a:pPr lvl="2"/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8E2E40-B4FB-A94E-DB63-AF094614E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78704"/>
              </p:ext>
            </p:extLst>
          </p:nvPr>
        </p:nvGraphicFramePr>
        <p:xfrm>
          <a:off x="474292" y="2236772"/>
          <a:ext cx="777934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868">
                  <a:extLst>
                    <a:ext uri="{9D8B030D-6E8A-4147-A177-3AD203B41FA5}">
                      <a16:colId xmlns:a16="http://schemas.microsoft.com/office/drawing/2014/main" val="1871359584"/>
                    </a:ext>
                  </a:extLst>
                </a:gridCol>
                <a:gridCol w="1555868">
                  <a:extLst>
                    <a:ext uri="{9D8B030D-6E8A-4147-A177-3AD203B41FA5}">
                      <a16:colId xmlns:a16="http://schemas.microsoft.com/office/drawing/2014/main" val="3487099008"/>
                    </a:ext>
                  </a:extLst>
                </a:gridCol>
                <a:gridCol w="1555868">
                  <a:extLst>
                    <a:ext uri="{9D8B030D-6E8A-4147-A177-3AD203B41FA5}">
                      <a16:colId xmlns:a16="http://schemas.microsoft.com/office/drawing/2014/main" val="678127347"/>
                    </a:ext>
                  </a:extLst>
                </a:gridCol>
                <a:gridCol w="1555868">
                  <a:extLst>
                    <a:ext uri="{9D8B030D-6E8A-4147-A177-3AD203B41FA5}">
                      <a16:colId xmlns:a16="http://schemas.microsoft.com/office/drawing/2014/main" val="3568227477"/>
                    </a:ext>
                  </a:extLst>
                </a:gridCol>
                <a:gridCol w="1555868">
                  <a:extLst>
                    <a:ext uri="{9D8B030D-6E8A-4147-A177-3AD203B41FA5}">
                      <a16:colId xmlns:a16="http://schemas.microsoft.com/office/drawing/2014/main" val="2461723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Effdt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Balance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WS Dist.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045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07/01/22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59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4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01/01/23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Adj. Row </a:t>
                      </a:r>
                    </a:p>
                    <a:p>
                      <a:r>
                        <a:rPr lang="en-US" dirty="0"/>
                        <a:t>Rejected 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68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01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01/15/23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Adj. 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51013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34E4DD-F310-523B-D4EA-56824D758E96}"/>
              </a:ext>
            </a:extLst>
          </p:cNvPr>
          <p:cNvSpPr txBox="1"/>
          <p:nvPr/>
        </p:nvSpPr>
        <p:spPr>
          <a:xfrm>
            <a:off x="397379" y="4987939"/>
            <a:ext cx="7618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Impact: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 must review/revise the Award Amount change, to determine if the </a:t>
            </a:r>
          </a:p>
          <a:p>
            <a:r>
              <a:rPr lang="en-US" dirty="0"/>
              <a:t>      </a:t>
            </a:r>
            <a:r>
              <a:rPr lang="en-US" dirty="0" err="1"/>
              <a:t>Workstudy</a:t>
            </a:r>
            <a:r>
              <a:rPr lang="en-US" dirty="0"/>
              <a:t> distribution are valid and send in a corrected WS Award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SCT and DR programs – no changes required.</a:t>
            </a:r>
          </a:p>
        </p:txBody>
      </p:sp>
    </p:spTree>
    <p:extLst>
      <p:ext uri="{BB962C8B-B14F-4D97-AF65-F5344CB8AC3E}">
        <p14:creationId xmlns:p14="http://schemas.microsoft.com/office/powerpoint/2010/main" val="128653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9D664-6C18-4785-9085-C28C9FA8E71D}"/>
              </a:ext>
            </a:extLst>
          </p:cNvPr>
          <p:cNvSpPr txBox="1"/>
          <p:nvPr/>
        </p:nvSpPr>
        <p:spPr>
          <a:xfrm>
            <a:off x="3313912" y="558637"/>
            <a:ext cx="512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UC </a:t>
            </a:r>
            <a:r>
              <a:rPr lang="en-US" sz="2000" b="1" dirty="0" err="1"/>
              <a:t>Workstudy</a:t>
            </a:r>
            <a:r>
              <a:rPr lang="en-US" sz="2000" b="1" dirty="0"/>
              <a:t> – I159 Inbound Award Interface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6E63B-447A-1D50-9FE3-0CE715E65D4A}"/>
              </a:ext>
            </a:extLst>
          </p:cNvPr>
          <p:cNvSpPr txBox="1"/>
          <p:nvPr/>
        </p:nvSpPr>
        <p:spPr>
          <a:xfrm>
            <a:off x="564022" y="1862983"/>
            <a:ext cx="7605608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Next Steps:</a:t>
            </a:r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Locations input on “Negative Balance Approach”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Locations input on “Reject Incorrect Award Adjustments Approach”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New Effective Dated Award Adjustments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Effective Date = “SYSTEM DATE”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UCSC and UCI send new effective dated WS Award Adjustments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360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9D664-6C18-4785-9085-C28C9FA8E71D}"/>
              </a:ext>
            </a:extLst>
          </p:cNvPr>
          <p:cNvSpPr txBox="1"/>
          <p:nvPr/>
        </p:nvSpPr>
        <p:spPr>
          <a:xfrm>
            <a:off x="3937754" y="445962"/>
            <a:ext cx="165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215547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C Colors">
      <a:dk1>
        <a:sysClr val="windowText" lastClr="000000"/>
      </a:dk1>
      <a:lt1>
        <a:sysClr val="window" lastClr="FFFFFF"/>
      </a:lt1>
      <a:dk2>
        <a:srgbClr val="7C7E7F"/>
      </a:dk2>
      <a:lt2>
        <a:srgbClr val="DBD5CD"/>
      </a:lt2>
      <a:accent1>
        <a:srgbClr val="1295D8"/>
      </a:accent1>
      <a:accent2>
        <a:srgbClr val="FFB511"/>
      </a:accent2>
      <a:accent3>
        <a:srgbClr val="00A3AD"/>
      </a:accent3>
      <a:accent4>
        <a:srgbClr val="E44C9A"/>
      </a:accent4>
      <a:accent5>
        <a:srgbClr val="FF6E1B"/>
      </a:accent5>
      <a:accent6>
        <a:srgbClr val="005581"/>
      </a:accent6>
      <a:hlink>
        <a:srgbClr val="3E3F3F"/>
      </a:hlink>
      <a:folHlink>
        <a:srgbClr val="5D5E5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AllExternalAdhocVariableMappings/>
</file>

<file path=customXml/item1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f34352cd-dc73-4fa6-bb0b-4f9db1be8e2f">UCPC-1289694421-1248</_dlc_DocId>
    <_dlc_DocIdUrl xmlns="f34352cd-dc73-4fa6-bb0b-4f9db1be8e2f">
      <Url>https://sp.ucop.edu/sites/ucpc/workspace/_layouts/15/DocIdRedir.aspx?ID=UCPC-1289694421-1248</Url>
      <Description>UCPC-1289694421-1248</Description>
    </_dlc_DocIdUrl>
  </documentManagement>
</p:properties>
</file>

<file path=customXml/item3.xml><?xml version="1.0" encoding="utf-8"?>
<VariableListDefinition name="AD_HOC" displayName="AD_HOC" id="5aa3765c-ef52-439b-8678-fa01ecc9ebfe" isdomainofvalue="False" dataSourceId="dc234a8e-bbc7-46f6-87d4-6c2add213fd4"/>
</file>

<file path=customXml/item4.xml><?xml version="1.0" encoding="utf-8"?>
<VariableList UniqueId="f920aab0-a1b0-416e-9062-65c991c5e90e" Name="System" ContentType="XML" MajorVersion="0" MinorVersion="1" isLocalCopy="False" IsBaseObject="False" DataSourceId="ce7757ff-c363-4f3c-b39c-f3762b35f074" DataSourceMajorVersion="0" DataSourceMinorVersion="1"/>
</file>

<file path=customXml/item5.xml><?xml version="1.0" encoding="utf-8"?>
<VariableList UniqueId="5aa3765c-ef52-439b-8678-fa01ecc9ebfe" Name="AD_HOC" ContentType="XML" MajorVersion="0" MinorVersion="1" isLocalCopy="False" IsBaseObject="False" DataSourceId="dc234a8e-bbc7-46f6-87d4-6c2add213fd4" DataSourceMajorVersion="0" DataSourceMinorVersion="1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AAD2FC01FDC468F045576B4185FA4" ma:contentTypeVersion="4" ma:contentTypeDescription="Create a new document." ma:contentTypeScope="" ma:versionID="92f8c4173dd67b7f8a59c07a7aee4f7d">
  <xsd:schema xmlns:xsd="http://www.w3.org/2001/XMLSchema" xmlns:xs="http://www.w3.org/2001/XMLSchema" xmlns:p="http://schemas.microsoft.com/office/2006/metadata/properties" xmlns:ns2="f34352cd-dc73-4fa6-bb0b-4f9db1be8e2f" xmlns:ns3="http://schemas.microsoft.com/sharepoint/v4" targetNamespace="http://schemas.microsoft.com/office/2006/metadata/properties" ma:root="true" ma:fieldsID="11983f7d14c54a570a1a9f36d31b9269" ns2:_="" ns3:_="">
    <xsd:import namespace="f34352cd-dc73-4fa6-bb0b-4f9db1be8e2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352cd-dc73-4fa6-bb0b-4f9db1be8e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VariableList UniqueId="d910de7f-671a-4b16-9a84-298b9d4189da" Name="Computed" ContentType="XML" MajorVersion="0" MinorVersion="1" isLocalCopy="False" IsBaseObject="False" DataSourceId="4664c4b8-a51b-47e7-8436-feb395849733" DataSourceMajorVersion="0" DataSourceMinorVersion="1"/>
</file>

<file path=customXml/item8.xml><?xml version="1.0" encoding="utf-8"?>
<VariableListDefinition name="Computed" displayName="Computed" id="d910de7f-671a-4b16-9a84-298b9d4189da" isdomainofvalue="False" dataSourceId="4664c4b8-a51b-47e7-8436-feb395849733"/>
</file>

<file path=customXml/item9.xml><?xml version="1.0" encoding="utf-8"?>
<VariableListDefinition name="System" displayName="System" id="f920aab0-a1b0-416e-9062-65c991c5e90e" isdomainofvalue="False" dataSourceId="ce7757ff-c363-4f3c-b39c-f3762b35f074"/>
</file>

<file path=customXml/itemProps1.xml><?xml version="1.0" encoding="utf-8"?>
<ds:datastoreItem xmlns:ds="http://schemas.openxmlformats.org/officeDocument/2006/customXml" ds:itemID="{AA4F5A21-E457-41BD-96E8-510A8747FFCD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D0358196-587F-4209-A749-674EE9B5BCDF}">
  <ds:schemaRefs/>
</ds:datastoreItem>
</file>

<file path=customXml/itemProps11.xml><?xml version="1.0" encoding="utf-8"?>
<ds:datastoreItem xmlns:ds="http://schemas.openxmlformats.org/officeDocument/2006/customXml" ds:itemID="{8F78C4B5-F693-4B93-8929-FD3C529D8EE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6AE91A5-5DA9-436A-803F-71BD0B6DAEC3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4"/>
    <ds:schemaRef ds:uri="http://purl.org/dc/elements/1.1/"/>
    <ds:schemaRef ds:uri="http://schemas.microsoft.com/office/2006/metadata/properties"/>
    <ds:schemaRef ds:uri="f34352cd-dc73-4fa6-bb0b-4f9db1be8e2f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601920D-D83E-4576-A617-57B24A2B635F}">
  <ds:schemaRefs/>
</ds:datastoreItem>
</file>

<file path=customXml/itemProps4.xml><?xml version="1.0" encoding="utf-8"?>
<ds:datastoreItem xmlns:ds="http://schemas.openxmlformats.org/officeDocument/2006/customXml" ds:itemID="{C13CED8F-2651-4DED-B8CB-63E217CDFC28}">
  <ds:schemaRefs/>
</ds:datastoreItem>
</file>

<file path=customXml/itemProps5.xml><?xml version="1.0" encoding="utf-8"?>
<ds:datastoreItem xmlns:ds="http://schemas.openxmlformats.org/officeDocument/2006/customXml" ds:itemID="{F13E72CB-DC4E-450C-9888-0A13E13ECE72}">
  <ds:schemaRefs/>
</ds:datastoreItem>
</file>

<file path=customXml/itemProps6.xml><?xml version="1.0" encoding="utf-8"?>
<ds:datastoreItem xmlns:ds="http://schemas.openxmlformats.org/officeDocument/2006/customXml" ds:itemID="{05037581-E3F9-4296-8D90-ACC4403E6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4352cd-dc73-4fa6-bb0b-4f9db1be8e2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3F9C3C73-9368-46EC-86CD-FD5599A758CF}">
  <ds:schemaRefs/>
</ds:datastoreItem>
</file>

<file path=customXml/itemProps8.xml><?xml version="1.0" encoding="utf-8"?>
<ds:datastoreItem xmlns:ds="http://schemas.openxmlformats.org/officeDocument/2006/customXml" ds:itemID="{E4385F12-CA2F-49AD-9C14-539B07C39812}">
  <ds:schemaRefs/>
</ds:datastoreItem>
</file>

<file path=customXml/itemProps9.xml><?xml version="1.0" encoding="utf-8"?>
<ds:datastoreItem xmlns:ds="http://schemas.openxmlformats.org/officeDocument/2006/customXml" ds:itemID="{3E461B5A-FA4F-47A7-932F-6647B1EAE02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On-screen Show (4:3)</PresentationFormat>
  <Paragraphs>104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-apple-system</vt:lpstr>
      <vt:lpstr>Arial</vt:lpstr>
      <vt:lpstr>Calibri</vt:lpstr>
      <vt:lpstr>Calibri Light</vt:lpstr>
      <vt:lpstr>1_Office Theme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89</cp:revision>
  <dcterms:created xsi:type="dcterms:W3CDTF">2017-02-27T18:50:29Z</dcterms:created>
  <dcterms:modified xsi:type="dcterms:W3CDTF">2023-04-24T19:14:15Z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0x0101008A2AAD2FC01FDC468F045576B4185FA4</vt:lpwstr>
  </property>
  <property fmtid="{D5CDD505-2E9C-101B-9397-08002B2CF9AE}" pid="3" name="_dlc_DocIdItemGuid">
    <vt:lpwstr>c952c8b4-f8f0-40ad-a3a4-4ab3c319a829</vt:lpwstr>
  </property>
</Properties>
</file>