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4"/>
  </p:sldMasterIdLst>
  <p:sldIdLst>
    <p:sldId id="256" r:id="rId5"/>
    <p:sldId id="314" r:id="rId6"/>
    <p:sldId id="291" r:id="rId7"/>
    <p:sldId id="309" r:id="rId8"/>
    <p:sldId id="262" r:id="rId9"/>
    <p:sldId id="289" r:id="rId10"/>
    <p:sldId id="307" r:id="rId11"/>
    <p:sldId id="311" r:id="rId12"/>
    <p:sldId id="317" r:id="rId13"/>
    <p:sldId id="293" r:id="rId14"/>
    <p:sldId id="313"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769380-7362-4AC4-9B47-ED2A813FB9D3}" v="36" dt="2022-09-26T17:34:06.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51304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35089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95921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401661523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45772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9/27/2022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71004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9/27/2022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64399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51527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7160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11492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62457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1228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0009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9/27/2022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0806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9/27/2022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2269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9/27/2022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85348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5210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9/27/2022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214176086"/>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the-smiling-pony.deviantart.com/art/Question-marks-cutie-mark-261946101"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ggia.berkeley.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heblackgirldoctor.com/ucmerced" TargetMode="External"/><Relationship Id="rId2" Type="http://schemas.openxmlformats.org/officeDocument/2006/relationships/hyperlink" Target="https://www.theblackgirldoctor.com/"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91925" y="1325880"/>
            <a:ext cx="3352375" cy="3066507"/>
          </a:xfrm>
        </p:spPr>
        <p:txBody>
          <a:bodyPr>
            <a:normAutofit/>
          </a:bodyPr>
          <a:lstStyle/>
          <a:p>
            <a:pPr>
              <a:lnSpc>
                <a:spcPct val="90000"/>
              </a:lnSpc>
            </a:pPr>
            <a:r>
              <a:rPr lang="en-US" sz="3400" dirty="0"/>
              <a:t>Counseling and Psychological Services     (CAPS)</a:t>
            </a:r>
          </a:p>
        </p:txBody>
      </p:sp>
      <p:sp>
        <p:nvSpPr>
          <p:cNvPr id="3" name="Subtitle 2"/>
          <p:cNvSpPr>
            <a:spLocks noGrp="1"/>
          </p:cNvSpPr>
          <p:nvPr>
            <p:ph type="subTitle" idx="1"/>
          </p:nvPr>
        </p:nvSpPr>
        <p:spPr>
          <a:xfrm>
            <a:off x="8191925" y="4588329"/>
            <a:ext cx="3352375" cy="1621508"/>
          </a:xfrm>
        </p:spPr>
        <p:txBody>
          <a:bodyPr>
            <a:normAutofit/>
          </a:bodyPr>
          <a:lstStyle/>
          <a:p>
            <a:r>
              <a:rPr lang="en-US" sz="1800" dirty="0"/>
              <a:t>						</a:t>
            </a:r>
          </a:p>
          <a:p>
            <a:r>
              <a:rPr lang="en-US" sz="1400" dirty="0"/>
              <a:t>University of California, Merced</a:t>
            </a:r>
          </a:p>
          <a:p>
            <a:r>
              <a:rPr lang="en-US" sz="1800" dirty="0"/>
              <a:t>				</a:t>
            </a:r>
          </a:p>
          <a:p>
            <a:endParaRPr lang="en-US" sz="1800" dirty="0"/>
          </a:p>
        </p:txBody>
      </p:sp>
      <p:sp>
        <p:nvSpPr>
          <p:cNvPr id="30" name="Rectangle 29">
            <a:extLst>
              <a:ext uri="{FF2B5EF4-FFF2-40B4-BE49-F238E27FC236}">
                <a16:creationId xmlns:a16="http://schemas.microsoft.com/office/drawing/2014/main" id="{87BE56A7-2B14-4ABE-8DF3-40C07E64B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6">
            <a:extLst>
              <a:ext uri="{FF2B5EF4-FFF2-40B4-BE49-F238E27FC236}">
                <a16:creationId xmlns:a16="http://schemas.microsoft.com/office/drawing/2014/main" id="{140D5101-D8FB-4102-A338-49651E97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4" name="Freeform 5">
            <a:extLst>
              <a:ext uri="{FF2B5EF4-FFF2-40B4-BE49-F238E27FC236}">
                <a16:creationId xmlns:a16="http://schemas.microsoft.com/office/drawing/2014/main" id="{73E26159-C029-4449-8912-A9B418CC3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8" name="Picture 7" descr="A picture containing text&#10;&#10;Description automatically generated">
            <a:extLst>
              <a:ext uri="{FF2B5EF4-FFF2-40B4-BE49-F238E27FC236}">
                <a16:creationId xmlns:a16="http://schemas.microsoft.com/office/drawing/2014/main" id="{8C543262-AE4F-40F2-B998-688D82598441}"/>
              </a:ext>
            </a:extLst>
          </p:cNvPr>
          <p:cNvPicPr>
            <a:picLocks noChangeAspect="1"/>
          </p:cNvPicPr>
          <p:nvPr/>
        </p:nvPicPr>
        <p:blipFill>
          <a:blip r:embed="rId3"/>
          <a:stretch>
            <a:fillRect/>
          </a:stretch>
        </p:blipFill>
        <p:spPr>
          <a:xfrm>
            <a:off x="647700" y="1525971"/>
            <a:ext cx="6270662" cy="3825107"/>
          </a:xfrm>
          <a:prstGeom prst="rect">
            <a:avLst/>
          </a:prstGeom>
          <a:effectLst/>
        </p:spPr>
      </p:pic>
    </p:spTree>
    <p:extLst>
      <p:ext uri="{BB962C8B-B14F-4D97-AF65-F5344CB8AC3E}">
        <p14:creationId xmlns:p14="http://schemas.microsoft.com/office/powerpoint/2010/main" val="394237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9" name="Freeform 7">
            <a:extLst>
              <a:ext uri="{FF2B5EF4-FFF2-40B4-BE49-F238E27FC236}">
                <a16:creationId xmlns:a16="http://schemas.microsoft.com/office/drawing/2014/main" id="{32454A55-8D0E-4288-BA8C-0F28467A2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r>
              <a:rPr lang="en-US" dirty="0"/>
              <a:t>Contact CAPS</a:t>
            </a:r>
          </a:p>
        </p:txBody>
      </p:sp>
      <p:sp>
        <p:nvSpPr>
          <p:cNvPr id="11" name="Rectangle 10">
            <a:extLst>
              <a:ext uri="{FF2B5EF4-FFF2-40B4-BE49-F238E27FC236}">
                <a16:creationId xmlns:a16="http://schemas.microsoft.com/office/drawing/2014/main" id="{42BF945A-4452-4881-AF25-582DE1943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5">
            <a:extLst>
              <a:ext uri="{FF2B5EF4-FFF2-40B4-BE49-F238E27FC236}">
                <a16:creationId xmlns:a16="http://schemas.microsoft.com/office/drawing/2014/main" id="{7BF02DAB-EEF0-487F-A106-B70843EA6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p:cNvSpPr>
            <a:spLocks noGrp="1"/>
          </p:cNvSpPr>
          <p:nvPr>
            <p:ph idx="1"/>
          </p:nvPr>
        </p:nvSpPr>
        <p:spPr>
          <a:xfrm>
            <a:off x="648931" y="2548281"/>
            <a:ext cx="5122606" cy="3658689"/>
          </a:xfrm>
        </p:spPr>
        <p:txBody>
          <a:bodyPr>
            <a:normAutofit/>
          </a:bodyPr>
          <a:lstStyle/>
          <a:p>
            <a:pPr marL="0" indent="0">
              <a:buNone/>
            </a:pPr>
            <a:endParaRPr lang="en-US" sz="1800" dirty="0">
              <a:solidFill>
                <a:schemeClr val="bg1"/>
              </a:solidFill>
            </a:endParaRPr>
          </a:p>
          <a:p>
            <a:pPr marL="0" indent="0">
              <a:buNone/>
            </a:pPr>
            <a:endParaRPr lang="en-US" sz="1800" dirty="0">
              <a:solidFill>
                <a:schemeClr val="bg1"/>
              </a:solidFill>
            </a:endParaRPr>
          </a:p>
          <a:p>
            <a:r>
              <a:rPr lang="en-US" sz="1800" dirty="0">
                <a:solidFill>
                  <a:schemeClr val="bg1"/>
                </a:solidFill>
              </a:rPr>
              <a:t>Monday - Friday 8:00 am-4:30 pm</a:t>
            </a:r>
          </a:p>
          <a:p>
            <a:r>
              <a:rPr lang="en-US" sz="1800" dirty="0">
                <a:solidFill>
                  <a:schemeClr val="bg1"/>
                </a:solidFill>
              </a:rPr>
              <a:t>Phone:(209) 228-4266</a:t>
            </a:r>
          </a:p>
          <a:p>
            <a:r>
              <a:rPr lang="en-US" sz="1800" dirty="0">
                <a:solidFill>
                  <a:schemeClr val="bg1"/>
                </a:solidFill>
              </a:rPr>
              <a:t>Health and Athletics Center 2</a:t>
            </a:r>
            <a:r>
              <a:rPr lang="en-US" sz="1800" baseline="30000" dirty="0">
                <a:solidFill>
                  <a:schemeClr val="bg1"/>
                </a:solidFill>
              </a:rPr>
              <a:t>nd</a:t>
            </a:r>
            <a:r>
              <a:rPr lang="en-US" sz="1800" dirty="0">
                <a:solidFill>
                  <a:schemeClr val="bg1"/>
                </a:solidFill>
              </a:rPr>
              <a:t> Floor</a:t>
            </a:r>
          </a:p>
          <a:p>
            <a:r>
              <a:rPr lang="en-US" sz="1800" dirty="0">
                <a:solidFill>
                  <a:schemeClr val="bg1"/>
                </a:solidFill>
              </a:rPr>
              <a:t>Crisis/After Hours Options – (209) 228-4266, option #1</a:t>
            </a:r>
          </a:p>
          <a:p>
            <a:pPr marL="0" indent="0">
              <a:buNone/>
            </a:pPr>
            <a:endParaRPr lang="en-US" sz="1800" dirty="0">
              <a:solidFill>
                <a:schemeClr val="bg1"/>
              </a:solidFill>
            </a:endParaRPr>
          </a:p>
          <a:p>
            <a:pPr marL="0" indent="0">
              <a:buNone/>
            </a:pPr>
            <a:endParaRPr lang="en-US"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916" y="2562081"/>
            <a:ext cx="5451627" cy="3634418"/>
          </a:xfrm>
          <a:prstGeom prst="rect">
            <a:avLst/>
          </a:prstGeom>
          <a:effectLst/>
        </p:spPr>
      </p:pic>
    </p:spTree>
    <p:extLst>
      <p:ext uri="{BB962C8B-B14F-4D97-AF65-F5344CB8AC3E}">
        <p14:creationId xmlns:p14="http://schemas.microsoft.com/office/powerpoint/2010/main" val="4162206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F8CAA28B-FCF0-4C63-B8CF-5BA033C774B1}"/>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Questions??</a:t>
            </a:r>
          </a:p>
        </p:txBody>
      </p:sp>
      <p:pic>
        <p:nvPicPr>
          <p:cNvPr id="5" name="Content Placeholder 4">
            <a:extLst>
              <a:ext uri="{FF2B5EF4-FFF2-40B4-BE49-F238E27FC236}">
                <a16:creationId xmlns:a16="http://schemas.microsoft.com/office/drawing/2014/main" id="{6E7B8AE8-7453-4B22-92C6-9D4627B1DF7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818193" y="2763838"/>
            <a:ext cx="3517390" cy="3484562"/>
          </a:xfrm>
        </p:spPr>
      </p:pic>
    </p:spTree>
    <p:extLst>
      <p:ext uri="{BB962C8B-B14F-4D97-AF65-F5344CB8AC3E}">
        <p14:creationId xmlns:p14="http://schemas.microsoft.com/office/powerpoint/2010/main" val="155871655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2968-947E-407E-BF72-3448F129584E}"/>
              </a:ext>
            </a:extLst>
          </p:cNvPr>
          <p:cNvSpPr>
            <a:spLocks noGrp="1"/>
          </p:cNvSpPr>
          <p:nvPr>
            <p:ph type="title"/>
          </p:nvPr>
        </p:nvSpPr>
        <p:spPr>
          <a:xfrm>
            <a:off x="646111" y="452718"/>
            <a:ext cx="9404723" cy="629462"/>
          </a:xfrm>
        </p:spPr>
        <p:txBody>
          <a:bodyPr/>
          <a:lstStyle/>
          <a:p>
            <a:pPr algn="ctr"/>
            <a:r>
              <a:rPr lang="en-US" sz="2400" dirty="0"/>
              <a:t>CAPS is located in the Health and Athletics Center, 2</a:t>
            </a:r>
            <a:r>
              <a:rPr lang="en-US" sz="2400" baseline="30000" dirty="0"/>
              <a:t>nd</a:t>
            </a:r>
            <a:r>
              <a:rPr lang="en-US" sz="2400" dirty="0"/>
              <a:t> Floor</a:t>
            </a:r>
          </a:p>
        </p:txBody>
      </p:sp>
      <p:pic>
        <p:nvPicPr>
          <p:cNvPr id="4" name="Content Placeholder 3">
            <a:extLst>
              <a:ext uri="{FF2B5EF4-FFF2-40B4-BE49-F238E27FC236}">
                <a16:creationId xmlns:a16="http://schemas.microsoft.com/office/drawing/2014/main" id="{835C13FE-5215-4F56-B796-299DCF8085AF}"/>
              </a:ext>
            </a:extLst>
          </p:cNvPr>
          <p:cNvPicPr>
            <a:picLocks noGrp="1" noChangeAspect="1"/>
          </p:cNvPicPr>
          <p:nvPr>
            <p:ph idx="1"/>
          </p:nvPr>
        </p:nvPicPr>
        <p:blipFill>
          <a:blip r:embed="rId2"/>
          <a:stretch>
            <a:fillRect/>
          </a:stretch>
        </p:blipFill>
        <p:spPr>
          <a:xfrm>
            <a:off x="1291905" y="1258349"/>
            <a:ext cx="9756396" cy="4990051"/>
          </a:xfrm>
          <a:prstGeom prst="rect">
            <a:avLst/>
          </a:prstGeom>
        </p:spPr>
      </p:pic>
    </p:spTree>
    <p:extLst>
      <p:ext uri="{BB962C8B-B14F-4D97-AF65-F5344CB8AC3E}">
        <p14:creationId xmlns:p14="http://schemas.microsoft.com/office/powerpoint/2010/main" val="4047328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13" name="Freeform 7">
            <a:extLst>
              <a:ext uri="{FF2B5EF4-FFF2-40B4-BE49-F238E27FC236}">
                <a16:creationId xmlns:a16="http://schemas.microsoft.com/office/drawing/2014/main" id="{8EC4455B-AF93-4C87-8533-477169FD4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r>
              <a:rPr lang="en-US" dirty="0"/>
              <a:t>CAPS Staff</a:t>
            </a:r>
          </a:p>
        </p:txBody>
      </p:sp>
      <p:sp>
        <p:nvSpPr>
          <p:cNvPr id="15" name="Rectangle 14">
            <a:extLst>
              <a:ext uri="{FF2B5EF4-FFF2-40B4-BE49-F238E27FC236}">
                <a16:creationId xmlns:a16="http://schemas.microsoft.com/office/drawing/2014/main" id="{DD8D9B64-B705-46A2-945D-38A3395C2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FF84D101-15AA-444C-814E-882E92040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p:cNvSpPr>
            <a:spLocks noGrp="1"/>
          </p:cNvSpPr>
          <p:nvPr>
            <p:ph idx="1"/>
          </p:nvPr>
        </p:nvSpPr>
        <p:spPr>
          <a:xfrm>
            <a:off x="1812022" y="2402309"/>
            <a:ext cx="9731673" cy="4082382"/>
          </a:xfrm>
        </p:spPr>
        <p:txBody>
          <a:bodyPr>
            <a:normAutofit lnSpcReduction="10000"/>
          </a:bodyPr>
          <a:lstStyle/>
          <a:p>
            <a:endParaRPr lang="en-US" dirty="0">
              <a:solidFill>
                <a:schemeClr val="bg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We are mental health professionals providing care within a culturally responsive framework</a:t>
            </a:r>
            <a:endParaRPr lang="en-US" dirty="0">
              <a:solidFill>
                <a:schemeClr val="bg1"/>
              </a:solidFill>
            </a:endParaRPr>
          </a:p>
          <a:p>
            <a:pPr lvl="1"/>
            <a:r>
              <a:rPr lang="en-US" dirty="0">
                <a:solidFill>
                  <a:schemeClr val="bg1"/>
                </a:solidFill>
              </a:rPr>
              <a:t>Licensed clinicians, interns &amp; trainees</a:t>
            </a:r>
          </a:p>
          <a:p>
            <a:pPr lvl="2"/>
            <a:r>
              <a:rPr lang="en-US" dirty="0">
                <a:solidFill>
                  <a:schemeClr val="bg1"/>
                </a:solidFill>
              </a:rPr>
              <a:t>Psychiatry, Psychology, Social Work, Mental Health Counselors</a:t>
            </a:r>
          </a:p>
          <a:p>
            <a:pPr lvl="1"/>
            <a:r>
              <a:rPr lang="en-US" dirty="0">
                <a:solidFill>
                  <a:schemeClr val="bg1"/>
                </a:solidFill>
              </a:rPr>
              <a:t>Meet the Staff at: </a:t>
            </a:r>
            <a:r>
              <a:rPr lang="en-US" u="sng" dirty="0">
                <a:solidFill>
                  <a:schemeClr val="bg1"/>
                </a:solidFill>
              </a:rPr>
              <a:t>counseling.ucmerced.edu</a:t>
            </a:r>
          </a:p>
          <a:p>
            <a:pPr lvl="2"/>
            <a:r>
              <a:rPr lang="en-US" dirty="0">
                <a:solidFill>
                  <a:schemeClr val="bg1"/>
                </a:solidFill>
              </a:rPr>
              <a:t>Services can be provided in, but not limited to, the following languages: Spanish, Cantonese, Tagalog, Mandarin </a:t>
            </a:r>
          </a:p>
          <a:p>
            <a:pPr lvl="1"/>
            <a:r>
              <a:rPr lang="en-US" dirty="0">
                <a:solidFill>
                  <a:schemeClr val="bg1"/>
                </a:solidFill>
              </a:rPr>
              <a:t>CAPS clinicians are committed to developing multicultural inclusivity in services provided, so that they may work with student of any background, including race, ethnicity, nationality, language, social class, spirituality, age, gender identify, sexual identity, able-</a:t>
            </a:r>
            <a:r>
              <a:rPr lang="en-US" dirty="0" err="1">
                <a:solidFill>
                  <a:schemeClr val="bg1"/>
                </a:solidFill>
              </a:rPr>
              <a:t>bodiedness</a:t>
            </a:r>
            <a:r>
              <a:rPr lang="en-US" dirty="0">
                <a:solidFill>
                  <a:schemeClr val="bg1"/>
                </a:solidFill>
              </a:rPr>
              <a:t> and physical appearance </a:t>
            </a:r>
          </a:p>
        </p:txBody>
      </p:sp>
    </p:spTree>
    <p:extLst>
      <p:ext uri="{BB962C8B-B14F-4D97-AF65-F5344CB8AC3E}">
        <p14:creationId xmlns:p14="http://schemas.microsoft.com/office/powerpoint/2010/main" val="426450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86DD1A46-60E2-417B-8A63-5712DCF6A011}"/>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CAPS Services</a:t>
            </a:r>
          </a:p>
        </p:txBody>
      </p:sp>
      <p:sp>
        <p:nvSpPr>
          <p:cNvPr id="3" name="Content Placeholder 2">
            <a:extLst>
              <a:ext uri="{FF2B5EF4-FFF2-40B4-BE49-F238E27FC236}">
                <a16:creationId xmlns:a16="http://schemas.microsoft.com/office/drawing/2014/main" id="{8C19D20E-8BD2-4C51-9755-EC38B7E0417C}"/>
              </a:ext>
            </a:extLst>
          </p:cNvPr>
          <p:cNvSpPr>
            <a:spLocks noGrp="1"/>
          </p:cNvSpPr>
          <p:nvPr>
            <p:ph idx="1"/>
          </p:nvPr>
        </p:nvSpPr>
        <p:spPr>
          <a:xfrm>
            <a:off x="1103312" y="2305966"/>
            <a:ext cx="8946541" cy="4321077"/>
          </a:xfrm>
        </p:spPr>
        <p:txBody>
          <a:bodyPr>
            <a:normAutofit/>
          </a:bodyPr>
          <a:lstStyle/>
          <a:p>
            <a:pPr marL="0" indent="0">
              <a:buNone/>
            </a:pPr>
            <a:endParaRPr lang="en-US" dirty="0"/>
          </a:p>
          <a:p>
            <a:r>
              <a:rPr lang="en-US" dirty="0"/>
              <a:t>Any registered Undergraduate or Graduate student in Active status at UC Merced may receive services from CAPS for free.</a:t>
            </a:r>
          </a:p>
          <a:p>
            <a:r>
              <a:rPr lang="en-US" dirty="0"/>
              <a:t>Services in a confidential setting</a:t>
            </a:r>
          </a:p>
          <a:p>
            <a:pPr lvl="1"/>
            <a:r>
              <a:rPr lang="en-US" dirty="0"/>
              <a:t>Open Notes </a:t>
            </a:r>
          </a:p>
          <a:p>
            <a:pPr lvl="1">
              <a:buFont typeface="Wingdings 3" panose="05040102010807070707" pitchFamily="18" charset="2"/>
              <a:buChar char=""/>
            </a:pPr>
            <a:r>
              <a:rPr lang="en-US" dirty="0"/>
              <a:t>Limits of confidentiality: </a:t>
            </a:r>
          </a:p>
          <a:p>
            <a:pPr lvl="2">
              <a:buFont typeface="Wingdings 3" panose="05040102010807070707" pitchFamily="18" charset="2"/>
              <a:buChar char=""/>
            </a:pPr>
            <a:r>
              <a:rPr lang="en-US" sz="1400" dirty="0"/>
              <a:t>Danger to Self</a:t>
            </a:r>
          </a:p>
          <a:p>
            <a:pPr lvl="2">
              <a:buFont typeface="Wingdings 3" panose="05040102010807070707" pitchFamily="18" charset="2"/>
              <a:buChar char=""/>
            </a:pPr>
            <a:r>
              <a:rPr lang="en-US" sz="1400" dirty="0"/>
              <a:t>Danger to Others</a:t>
            </a:r>
          </a:p>
          <a:p>
            <a:pPr lvl="2">
              <a:buFont typeface="Wingdings 3" panose="05040102010807070707" pitchFamily="18" charset="2"/>
              <a:buChar char=""/>
            </a:pPr>
            <a:r>
              <a:rPr lang="en-US" sz="1400" dirty="0"/>
              <a:t>Grave Disability</a:t>
            </a:r>
          </a:p>
          <a:p>
            <a:pPr lvl="2">
              <a:buFont typeface="Wingdings 3" panose="05040102010807070707" pitchFamily="18" charset="2"/>
              <a:buChar char=""/>
            </a:pPr>
            <a:r>
              <a:rPr lang="en-US" sz="1400" dirty="0"/>
              <a:t>Child, Elder, Dependent Abuse</a:t>
            </a:r>
          </a:p>
          <a:p>
            <a:pPr lvl="2">
              <a:buFont typeface="Wingdings 3" panose="05040102010807070707" pitchFamily="18" charset="2"/>
              <a:buChar char=""/>
            </a:pPr>
            <a:r>
              <a:rPr lang="en-US" sz="1400" dirty="0"/>
              <a:t>Court Order</a:t>
            </a:r>
          </a:p>
          <a:p>
            <a:pPr lvl="2">
              <a:buFont typeface="Wingdings 3" panose="05040102010807070707" pitchFamily="18" charset="2"/>
              <a:buChar char=""/>
            </a:pPr>
            <a:endParaRPr lang="en-US" sz="1400" dirty="0"/>
          </a:p>
          <a:p>
            <a:pPr lvl="2">
              <a:buFont typeface="Wingdings 3" panose="05040102010807070707" pitchFamily="18" charset="2"/>
              <a:buChar char=""/>
            </a:pPr>
            <a:endParaRPr lang="en-US" sz="1400"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294417737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Common Presenting Concerns</a:t>
            </a:r>
            <a:br>
              <a:rPr lang="en-US" sz="3600" dirty="0">
                <a:solidFill>
                  <a:schemeClr val="tx1"/>
                </a:solidFill>
              </a:rPr>
            </a:br>
            <a:endParaRPr lang="en-US" sz="3600" dirty="0">
              <a:solidFill>
                <a:schemeClr val="tx1"/>
              </a:solidFill>
            </a:endParaRPr>
          </a:p>
        </p:txBody>
      </p:sp>
      <p:sp>
        <p:nvSpPr>
          <p:cNvPr id="4" name="Text Placeholder 3"/>
          <p:cNvSpPr>
            <a:spLocks noGrp="1"/>
          </p:cNvSpPr>
          <p:nvPr>
            <p:ph type="body" sz="half" idx="15"/>
          </p:nvPr>
        </p:nvSpPr>
        <p:spPr>
          <a:xfrm>
            <a:off x="640956" y="2017795"/>
            <a:ext cx="2927350" cy="3819525"/>
          </a:xfrm>
        </p:spPr>
        <p:txBody>
          <a:bodyPr>
            <a:normAutofit/>
          </a:bodyPr>
          <a:lstStyle/>
          <a:p>
            <a:pPr marL="285750" indent="-285750">
              <a:buFont typeface="Wingdings" panose="05000000000000000000" pitchFamily="2" charset="2"/>
              <a:buChar char="Ø"/>
            </a:pPr>
            <a:r>
              <a:rPr lang="en-US" sz="1800" dirty="0"/>
              <a:t>Suicidal Ideation </a:t>
            </a:r>
          </a:p>
          <a:p>
            <a:endParaRPr lang="en-US" sz="1800" dirty="0"/>
          </a:p>
          <a:p>
            <a:pPr marL="285750" indent="-285750">
              <a:buFont typeface="Wingdings" panose="05000000000000000000" pitchFamily="2" charset="2"/>
              <a:buChar char="Ø"/>
            </a:pPr>
            <a:r>
              <a:rPr lang="en-US" sz="1800" dirty="0"/>
              <a:t>Self-Harming Behavior</a:t>
            </a:r>
          </a:p>
          <a:p>
            <a:endParaRPr lang="en-US" sz="1800" dirty="0"/>
          </a:p>
          <a:p>
            <a:pPr marL="285750" indent="-285750">
              <a:buFont typeface="Wingdings" panose="05000000000000000000" pitchFamily="2" charset="2"/>
              <a:buChar char="Ø"/>
            </a:pPr>
            <a:r>
              <a:rPr lang="en-US" sz="1800" dirty="0"/>
              <a:t>Academic Concerns</a:t>
            </a:r>
          </a:p>
          <a:p>
            <a:endParaRPr lang="en-US" dirty="0"/>
          </a:p>
          <a:p>
            <a:endParaRPr lang="en-US" dirty="0"/>
          </a:p>
          <a:p>
            <a:endParaRPr lang="en-US" dirty="0"/>
          </a:p>
          <a:p>
            <a:endParaRPr lang="en-US" dirty="0"/>
          </a:p>
          <a:p>
            <a:endParaRPr lang="en-US" dirty="0"/>
          </a:p>
          <a:p>
            <a:endParaRPr lang="en-US" dirty="0"/>
          </a:p>
        </p:txBody>
      </p:sp>
      <p:sp>
        <p:nvSpPr>
          <p:cNvPr id="5" name="Text Placeholder 4"/>
          <p:cNvSpPr>
            <a:spLocks noGrp="1"/>
          </p:cNvSpPr>
          <p:nvPr>
            <p:ph type="body" sz="quarter" idx="3"/>
          </p:nvPr>
        </p:nvSpPr>
        <p:spPr/>
        <p:txBody>
          <a:bodyPr/>
          <a:lstStyle/>
          <a:p>
            <a:r>
              <a:rPr lang="en-US" dirty="0"/>
              <a:t>	</a:t>
            </a:r>
          </a:p>
        </p:txBody>
      </p:sp>
      <p:sp>
        <p:nvSpPr>
          <p:cNvPr id="6" name="Text Placeholder 5"/>
          <p:cNvSpPr>
            <a:spLocks noGrp="1"/>
          </p:cNvSpPr>
          <p:nvPr>
            <p:ph type="body" sz="half" idx="16"/>
          </p:nvPr>
        </p:nvSpPr>
        <p:spPr>
          <a:xfrm>
            <a:off x="3873106" y="2017796"/>
            <a:ext cx="2946794" cy="3819524"/>
          </a:xfrm>
        </p:spPr>
        <p:txBody>
          <a:bodyPr/>
          <a:lstStyle/>
          <a:p>
            <a:pPr marL="285750" indent="-285750">
              <a:buFont typeface="Wingdings" panose="05000000000000000000" pitchFamily="2" charset="2"/>
              <a:buChar char="Ø"/>
            </a:pPr>
            <a:r>
              <a:rPr lang="en-US" sz="1800" dirty="0"/>
              <a:t>Chronic Depression</a:t>
            </a:r>
          </a:p>
          <a:p>
            <a:endParaRPr lang="en-US" sz="1800" dirty="0"/>
          </a:p>
          <a:p>
            <a:pPr marL="285750" indent="-285750">
              <a:buFont typeface="Wingdings" panose="05000000000000000000" pitchFamily="2" charset="2"/>
              <a:buChar char="Ø"/>
            </a:pPr>
            <a:r>
              <a:rPr lang="en-US" sz="1800" dirty="0"/>
              <a:t>Chronic Anxiety</a:t>
            </a:r>
          </a:p>
          <a:p>
            <a:endParaRPr lang="en-US" sz="1800" dirty="0"/>
          </a:p>
          <a:p>
            <a:pPr marL="285750" indent="-285750">
              <a:buFont typeface="Wingdings" panose="05000000000000000000" pitchFamily="2" charset="2"/>
              <a:buChar char="Ø"/>
            </a:pPr>
            <a:r>
              <a:rPr lang="en-US" sz="1800" dirty="0"/>
              <a:t>Substance Misuse </a:t>
            </a:r>
          </a:p>
          <a:p>
            <a:endParaRPr lang="en-US" sz="1800" dirty="0"/>
          </a:p>
          <a:p>
            <a:pPr marL="285750" indent="-285750">
              <a:buFont typeface="Wingdings" panose="05000000000000000000" pitchFamily="2" charset="2"/>
              <a:buChar char="Ø"/>
            </a:pPr>
            <a:r>
              <a:rPr lang="en-US" sz="1800" dirty="0"/>
              <a:t>Loneliness </a:t>
            </a:r>
          </a:p>
          <a:p>
            <a:endParaRPr lang="en-US" dirty="0"/>
          </a:p>
          <a:p>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endParaRPr lang="en-US" dirty="0"/>
          </a:p>
        </p:txBody>
      </p:sp>
      <p:sp>
        <p:nvSpPr>
          <p:cNvPr id="7" name="Text Placeholder 6"/>
          <p:cNvSpPr>
            <a:spLocks noGrp="1"/>
          </p:cNvSpPr>
          <p:nvPr>
            <p:ph type="body" sz="quarter" idx="13"/>
          </p:nvPr>
        </p:nvSpPr>
        <p:spPr>
          <a:xfrm>
            <a:off x="6953250" y="1981200"/>
            <a:ext cx="3676650" cy="576262"/>
          </a:xfrm>
        </p:spPr>
        <p:txBody>
          <a:bodyPr/>
          <a:lstStyle/>
          <a:p>
            <a:r>
              <a:rPr lang="en-US" dirty="0"/>
              <a:t>	</a:t>
            </a:r>
          </a:p>
        </p:txBody>
      </p:sp>
      <p:sp>
        <p:nvSpPr>
          <p:cNvPr id="8" name="Text Placeholder 7"/>
          <p:cNvSpPr>
            <a:spLocks noGrp="1"/>
          </p:cNvSpPr>
          <p:nvPr>
            <p:ph type="body" sz="half" idx="17"/>
          </p:nvPr>
        </p:nvSpPr>
        <p:spPr>
          <a:xfrm>
            <a:off x="7118721" y="1981200"/>
            <a:ext cx="2932113" cy="3898105"/>
          </a:xfrm>
        </p:spPr>
        <p:txBody>
          <a:bodyPr>
            <a:normAutofit/>
          </a:bodyPr>
          <a:lstStyle/>
          <a:p>
            <a:pPr marL="285750" indent="-285750">
              <a:buFont typeface="Wingdings" panose="05000000000000000000" pitchFamily="2" charset="2"/>
              <a:buChar char="Ø"/>
            </a:pPr>
            <a:r>
              <a:rPr lang="en-US" sz="1800" dirty="0"/>
              <a:t>Trauma</a:t>
            </a:r>
          </a:p>
          <a:p>
            <a:endParaRPr lang="en-US" sz="1800" dirty="0"/>
          </a:p>
          <a:p>
            <a:pPr marL="285750" indent="-285750">
              <a:buFont typeface="Wingdings" panose="05000000000000000000" pitchFamily="2" charset="2"/>
              <a:buChar char="Ø"/>
            </a:pPr>
            <a:r>
              <a:rPr lang="en-US" sz="1800" dirty="0"/>
              <a:t>Peer Problems</a:t>
            </a:r>
          </a:p>
          <a:p>
            <a:endParaRPr lang="en-US" sz="1800" dirty="0"/>
          </a:p>
          <a:p>
            <a:pPr marL="285750" indent="-285750">
              <a:buFont typeface="Wingdings" panose="05000000000000000000" pitchFamily="2" charset="2"/>
              <a:buChar char="Ø"/>
            </a:pPr>
            <a:r>
              <a:rPr lang="en-US" sz="1800" dirty="0"/>
              <a:t>Adjustment Issues </a:t>
            </a:r>
          </a:p>
          <a:p>
            <a:endParaRPr lang="en-US" sz="1800" dirty="0"/>
          </a:p>
          <a:p>
            <a:pPr marL="285750" indent="-285750">
              <a:buFont typeface="Wingdings" panose="05000000000000000000" pitchFamily="2" charset="2"/>
              <a:buChar char="Ø"/>
            </a:pPr>
            <a:r>
              <a:rPr lang="en-US" sz="1800" dirty="0"/>
              <a:t>Relationship Concerns </a:t>
            </a:r>
          </a:p>
          <a:p>
            <a:pPr marL="285750" indent="-285750">
              <a:buFont typeface="Wingdings" panose="05000000000000000000" pitchFamily="2" charset="2"/>
              <a:buChar char="Ø"/>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421389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7">
            <a:extLst>
              <a:ext uri="{FF2B5EF4-FFF2-40B4-BE49-F238E27FC236}">
                <a16:creationId xmlns:a16="http://schemas.microsoft.com/office/drawing/2014/main" id="{74171A0C-99A8-498E-9F1F-86C734DB8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9">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646111" y="690879"/>
            <a:ext cx="3682049" cy="5557519"/>
          </a:xfrm>
        </p:spPr>
        <p:txBody>
          <a:bodyPr anchor="ctr">
            <a:normAutofit/>
          </a:bodyPr>
          <a:lstStyle/>
          <a:p>
            <a:pPr algn="r"/>
            <a:r>
              <a:rPr lang="en-US" dirty="0">
                <a:solidFill>
                  <a:srgbClr val="FFFFFF"/>
                </a:solidFill>
              </a:rPr>
              <a:t>Common Issues for Graduate Scholars</a:t>
            </a:r>
          </a:p>
        </p:txBody>
      </p:sp>
      <p:sp>
        <p:nvSpPr>
          <p:cNvPr id="3" name="Content Placeholder 2"/>
          <p:cNvSpPr>
            <a:spLocks noGrp="1"/>
          </p:cNvSpPr>
          <p:nvPr>
            <p:ph idx="1"/>
          </p:nvPr>
        </p:nvSpPr>
        <p:spPr>
          <a:xfrm>
            <a:off x="5101999" y="690880"/>
            <a:ext cx="4947854" cy="5557519"/>
          </a:xfrm>
        </p:spPr>
        <p:txBody>
          <a:bodyPr anchor="ctr">
            <a:normAutofit/>
          </a:bodyPr>
          <a:lstStyle/>
          <a:p>
            <a:r>
              <a:rPr lang="en-US" dirty="0"/>
              <a:t>22% of sessions </a:t>
            </a:r>
            <a:r>
              <a:rPr lang="en-US"/>
              <a:t>Graduate Scholars</a:t>
            </a:r>
          </a:p>
          <a:p>
            <a:r>
              <a:rPr lang="en-US" dirty="0"/>
              <a:t>Work/Life Balance</a:t>
            </a:r>
          </a:p>
          <a:p>
            <a:r>
              <a:rPr lang="en-US" dirty="0"/>
              <a:t>Intimate Relationships</a:t>
            </a:r>
          </a:p>
          <a:p>
            <a:r>
              <a:rPr lang="en-US" sz="2000" dirty="0"/>
              <a:t>Academic issues</a:t>
            </a:r>
          </a:p>
          <a:p>
            <a:pPr lvl="2"/>
            <a:r>
              <a:rPr lang="en-US" dirty="0"/>
              <a:t>Relationship with Advisor/PI</a:t>
            </a:r>
          </a:p>
          <a:p>
            <a:pPr lvl="2"/>
            <a:r>
              <a:rPr lang="en-US" dirty="0"/>
              <a:t>Degree Progress</a:t>
            </a:r>
          </a:p>
          <a:p>
            <a:pPr lvl="2"/>
            <a:r>
              <a:rPr lang="en-US" dirty="0"/>
              <a:t>Cohort Connections</a:t>
            </a:r>
          </a:p>
        </p:txBody>
      </p:sp>
    </p:spTree>
    <p:extLst>
      <p:ext uri="{BB962C8B-B14F-4D97-AF65-F5344CB8AC3E}">
        <p14:creationId xmlns:p14="http://schemas.microsoft.com/office/powerpoint/2010/main" val="3872562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7" name="Rectangle 4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8"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69" name="Freeform: Shape 5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0" name="Rectangle 5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BF448505-FC97-497D-86A0-8CAC17F496C6}"/>
              </a:ext>
            </a:extLst>
          </p:cNvPr>
          <p:cNvSpPr txBox="1"/>
          <p:nvPr/>
        </p:nvSpPr>
        <p:spPr>
          <a:xfrm>
            <a:off x="653143" y="1645920"/>
            <a:ext cx="3522879" cy="4470821"/>
          </a:xfrm>
          <a:prstGeom prst="rect">
            <a:avLst/>
          </a:prstGeom>
        </p:spPr>
        <p:txBody>
          <a:bodyPr vert="horz" lIns="91440" tIns="45720" rIns="91440" bIns="45720" rtlCol="0" anchor="t">
            <a:normAutofit/>
          </a:bodyPr>
          <a:lstStyle/>
          <a:p>
            <a:pPr algn="r">
              <a:spcBef>
                <a:spcPct val="0"/>
              </a:spcBef>
              <a:spcAft>
                <a:spcPts val="600"/>
              </a:spcAft>
            </a:pPr>
            <a:r>
              <a:rPr lang="en-US" sz="4200">
                <a:solidFill>
                  <a:srgbClr val="FFFFFF"/>
                </a:solidFill>
                <a:latin typeface="+mj-lt"/>
                <a:ea typeface="+mj-ea"/>
                <a:cs typeface="+mj-cs"/>
              </a:rPr>
              <a:t>CAPS Services</a:t>
            </a:r>
          </a:p>
        </p:txBody>
      </p:sp>
      <p:sp>
        <p:nvSpPr>
          <p:cNvPr id="17" name="Content Placeholder 2">
            <a:extLst>
              <a:ext uri="{FF2B5EF4-FFF2-40B4-BE49-F238E27FC236}">
                <a16:creationId xmlns:a16="http://schemas.microsoft.com/office/drawing/2014/main" id="{1B962C48-0307-42A5-9425-975DA3715FD2}"/>
              </a:ext>
            </a:extLst>
          </p:cNvPr>
          <p:cNvSpPr>
            <a:spLocks noGrp="1"/>
          </p:cNvSpPr>
          <p:nvPr>
            <p:ph idx="1"/>
          </p:nvPr>
        </p:nvSpPr>
        <p:spPr>
          <a:xfrm>
            <a:off x="5204109" y="1273216"/>
            <a:ext cx="5919503" cy="5497974"/>
          </a:xfrm>
        </p:spPr>
        <p:txBody>
          <a:bodyPr vert="horz" lIns="91440" tIns="45720" rIns="91440" bIns="45720" rtlCol="0">
            <a:normAutofit fontScale="92500" lnSpcReduction="10000"/>
          </a:bodyPr>
          <a:lstStyle/>
          <a:p>
            <a:pPr marL="0" indent="0">
              <a:lnSpc>
                <a:spcPct val="90000"/>
              </a:lnSpc>
            </a:pPr>
            <a:endParaRPr lang="en-US" sz="900" dirty="0"/>
          </a:p>
          <a:p>
            <a:pPr>
              <a:lnSpc>
                <a:spcPct val="90000"/>
              </a:lnSpc>
              <a:buFont typeface="Arial" panose="020B0604020202020204" pitchFamily="34" charset="0"/>
              <a:buChar char="•"/>
            </a:pPr>
            <a:r>
              <a:rPr lang="en-US" sz="1900" dirty="0"/>
              <a:t>Drop-In 						</a:t>
            </a:r>
          </a:p>
          <a:p>
            <a:pPr>
              <a:lnSpc>
                <a:spcPct val="90000"/>
              </a:lnSpc>
              <a:buFont typeface="Arial" panose="020B0604020202020204" pitchFamily="34" charset="0"/>
              <a:buChar char="•"/>
            </a:pPr>
            <a:r>
              <a:rPr lang="en-US" sz="1900" dirty="0"/>
              <a:t>Short-Term model: Individual, Couples</a:t>
            </a:r>
          </a:p>
          <a:p>
            <a:pPr>
              <a:lnSpc>
                <a:spcPct val="90000"/>
              </a:lnSpc>
              <a:buFont typeface="Arial" panose="020B0604020202020204" pitchFamily="34" charset="0"/>
              <a:buChar char="•"/>
            </a:pPr>
            <a:r>
              <a:rPr lang="en-US" sz="1900" dirty="0"/>
              <a:t>Assessments, by referral</a:t>
            </a:r>
          </a:p>
          <a:p>
            <a:pPr>
              <a:lnSpc>
                <a:spcPct val="90000"/>
              </a:lnSpc>
              <a:buFont typeface="Arial" panose="020B0604020202020204" pitchFamily="34" charset="0"/>
              <a:buChar char="•"/>
            </a:pPr>
            <a:r>
              <a:rPr lang="en-US" sz="1900" dirty="0"/>
              <a:t>Psychiatry services </a:t>
            </a:r>
          </a:p>
          <a:p>
            <a:pPr>
              <a:lnSpc>
                <a:spcPct val="90000"/>
              </a:lnSpc>
              <a:buFont typeface="Arial" panose="020B0604020202020204" pitchFamily="34" charset="0"/>
              <a:buChar char="•"/>
            </a:pPr>
            <a:r>
              <a:rPr lang="en-US" sz="1900" dirty="0"/>
              <a:t>Tele-Health Options</a:t>
            </a:r>
          </a:p>
          <a:p>
            <a:pPr>
              <a:lnSpc>
                <a:spcPct val="90000"/>
              </a:lnSpc>
              <a:buFont typeface="Wingdings" panose="05000000000000000000" pitchFamily="2" charset="2"/>
              <a:buChar char="Ø"/>
            </a:pPr>
            <a:r>
              <a:rPr lang="en-US" sz="1900" dirty="0"/>
              <a:t>	Groups</a:t>
            </a:r>
          </a:p>
          <a:p>
            <a:pPr>
              <a:lnSpc>
                <a:spcPct val="90000"/>
              </a:lnSpc>
              <a:buFont typeface="Wingdings" panose="05000000000000000000" pitchFamily="2" charset="2"/>
              <a:buChar char="Ø"/>
            </a:pPr>
            <a:r>
              <a:rPr lang="en-US" sz="1900" dirty="0"/>
              <a:t>	Graduate/International Support; Grief and Loss;     	Recovery; Art Therapy; LGBTQIA Support</a:t>
            </a:r>
          </a:p>
          <a:p>
            <a:pPr marL="0" indent="0">
              <a:lnSpc>
                <a:spcPct val="90000"/>
              </a:lnSpc>
              <a:buNone/>
            </a:pPr>
            <a:r>
              <a:rPr lang="en-US" sz="1900" dirty="0"/>
              <a:t>											</a:t>
            </a:r>
          </a:p>
          <a:p>
            <a:pPr>
              <a:lnSpc>
                <a:spcPct val="90000"/>
              </a:lnSpc>
              <a:buFont typeface="Arial" panose="020B0604020202020204" pitchFamily="34" charset="0"/>
              <a:buChar char="•"/>
            </a:pPr>
            <a:r>
              <a:rPr lang="en-US" sz="1900" dirty="0"/>
              <a:t>Crisis</a:t>
            </a:r>
          </a:p>
          <a:p>
            <a:pPr>
              <a:lnSpc>
                <a:spcPct val="90000"/>
              </a:lnSpc>
              <a:buFont typeface="Arial" panose="020B0604020202020204" pitchFamily="34" charset="0"/>
              <a:buChar char="•"/>
            </a:pPr>
            <a:r>
              <a:rPr lang="en-US" sz="1900" dirty="0"/>
              <a:t>Outreaches/Workshops</a:t>
            </a:r>
          </a:p>
          <a:p>
            <a:pPr>
              <a:lnSpc>
                <a:spcPct val="90000"/>
              </a:lnSpc>
              <a:buFont typeface="Arial" panose="020B0604020202020204" pitchFamily="34" charset="0"/>
              <a:buChar char="•"/>
            </a:pPr>
            <a:r>
              <a:rPr lang="en-US" sz="1900" dirty="0"/>
              <a:t>Consultations											</a:t>
            </a:r>
          </a:p>
          <a:p>
            <a:pPr marL="0" indent="0">
              <a:lnSpc>
                <a:spcPct val="90000"/>
              </a:lnSpc>
              <a:buNone/>
            </a:pPr>
            <a:endParaRPr lang="en-US" sz="1900" dirty="0"/>
          </a:p>
          <a:p>
            <a:pPr marL="0" indent="0">
              <a:lnSpc>
                <a:spcPct val="90000"/>
              </a:lnSpc>
              <a:buNone/>
            </a:pPr>
            <a:r>
              <a:rPr lang="en-US" sz="1900" dirty="0"/>
              <a:t>										</a:t>
            </a:r>
          </a:p>
          <a:p>
            <a:pPr marL="0" indent="0">
              <a:lnSpc>
                <a:spcPct val="90000"/>
              </a:lnSpc>
              <a:buNone/>
            </a:pPr>
            <a:endParaRPr lang="en-US" sz="900" dirty="0"/>
          </a:p>
          <a:p>
            <a:pPr marL="0" indent="0">
              <a:lnSpc>
                <a:spcPct val="90000"/>
              </a:lnSpc>
            </a:pPr>
            <a:endParaRPr lang="en-US" sz="900" dirty="0"/>
          </a:p>
          <a:p>
            <a:pPr marL="0" indent="0">
              <a:lnSpc>
                <a:spcPct val="90000"/>
              </a:lnSpc>
            </a:pPr>
            <a:endParaRPr lang="en-US" sz="900" dirty="0"/>
          </a:p>
          <a:p>
            <a:pPr marL="0" indent="0">
              <a:lnSpc>
                <a:spcPct val="90000"/>
              </a:lnSpc>
            </a:pPr>
            <a:endParaRPr lang="en-US" sz="900" dirty="0"/>
          </a:p>
          <a:p>
            <a:pPr marL="0" indent="0">
              <a:lnSpc>
                <a:spcPct val="90000"/>
              </a:lnSpc>
            </a:pPr>
            <a:endParaRPr lang="en-US" sz="900" dirty="0"/>
          </a:p>
          <a:p>
            <a:pPr marL="0" indent="0">
              <a:lnSpc>
                <a:spcPct val="90000"/>
              </a:lnSpc>
            </a:pPr>
            <a:endParaRPr lang="en-US" sz="900" dirty="0"/>
          </a:p>
          <a:p>
            <a:pPr marL="0" indent="0">
              <a:lnSpc>
                <a:spcPct val="90000"/>
              </a:lnSpc>
            </a:pPr>
            <a:endParaRPr lang="en-US" sz="900" dirty="0"/>
          </a:p>
          <a:p>
            <a:pPr lvl="1">
              <a:lnSpc>
                <a:spcPct val="90000"/>
              </a:lnSpc>
            </a:pPr>
            <a:endParaRPr lang="en-US" sz="900" dirty="0"/>
          </a:p>
          <a:p>
            <a:pPr>
              <a:lnSpc>
                <a:spcPct val="90000"/>
              </a:lnSpc>
            </a:pPr>
            <a:endParaRPr lang="en-US" sz="900" dirty="0"/>
          </a:p>
          <a:p>
            <a:pPr>
              <a:lnSpc>
                <a:spcPct val="90000"/>
              </a:lnSpc>
            </a:pPr>
            <a:endParaRPr lang="en-US" sz="900" dirty="0"/>
          </a:p>
          <a:p>
            <a:pPr>
              <a:lnSpc>
                <a:spcPct val="90000"/>
              </a:lnSpc>
            </a:pPr>
            <a:endParaRPr lang="en-US" sz="900" dirty="0"/>
          </a:p>
        </p:txBody>
      </p:sp>
      <p:pic>
        <p:nvPicPr>
          <p:cNvPr id="1026" name="Picture 2" descr="Meeting our Mental Health Emergency: Embracing a Lay Counseling Workforce -  Elizabeth Morrison Consulting">
            <a:extLst>
              <a:ext uri="{FF2B5EF4-FFF2-40B4-BE49-F238E27FC236}">
                <a16:creationId xmlns:a16="http://schemas.microsoft.com/office/drawing/2014/main" id="{2749D60F-D08D-4C54-81F7-11CD9FEE8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399" y="3738879"/>
            <a:ext cx="3684365" cy="29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88334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5" name="Rectangle 34">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9" name="Freeform: Shape 3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FEACF47-060D-44E4-AE9F-CFA235E40AE9}"/>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Additional Resources</a:t>
            </a:r>
            <a:endParaRPr lang="en-US" dirty="0">
              <a:solidFill>
                <a:srgbClr val="FFFFFF"/>
              </a:solidFill>
            </a:endParaRPr>
          </a:p>
        </p:txBody>
      </p:sp>
      <p:sp>
        <p:nvSpPr>
          <p:cNvPr id="28" name="Content Placeholder 2">
            <a:extLst>
              <a:ext uri="{FF2B5EF4-FFF2-40B4-BE49-F238E27FC236}">
                <a16:creationId xmlns:a16="http://schemas.microsoft.com/office/drawing/2014/main" id="{F467AC8A-B218-4790-84D4-0D7112E42613}"/>
              </a:ext>
            </a:extLst>
          </p:cNvPr>
          <p:cNvSpPr>
            <a:spLocks noGrp="1"/>
          </p:cNvSpPr>
          <p:nvPr>
            <p:ph idx="1"/>
          </p:nvPr>
        </p:nvSpPr>
        <p:spPr>
          <a:xfrm>
            <a:off x="1103312" y="2763520"/>
            <a:ext cx="8946541" cy="3984521"/>
          </a:xfrm>
        </p:spPr>
        <p:txBody>
          <a:bodyPr>
            <a:normAutofit fontScale="92500" lnSpcReduction="10000"/>
          </a:bodyPr>
          <a:lstStyle/>
          <a:p>
            <a:r>
              <a:rPr lang="en-US" dirty="0"/>
              <a:t>Calm App – free for UC Merced students and staff</a:t>
            </a:r>
          </a:p>
          <a:p>
            <a:pPr lvl="1"/>
            <a:r>
              <a:rPr lang="en-US" sz="2000" dirty="0"/>
              <a:t>Train Your Mind (Lebron James-Mental Fitness)</a:t>
            </a:r>
          </a:p>
          <a:p>
            <a:pPr lvl="1"/>
            <a:r>
              <a:rPr lang="en-US" sz="2000" dirty="0"/>
              <a:t>7 Days of Calm</a:t>
            </a:r>
          </a:p>
          <a:p>
            <a:pPr lvl="1"/>
            <a:r>
              <a:rPr lang="en-US" sz="2000" dirty="0"/>
              <a:t>How to Meditate </a:t>
            </a:r>
          </a:p>
          <a:p>
            <a:pPr marL="457200" lvl="1" indent="0">
              <a:buNone/>
            </a:pPr>
            <a:endParaRPr lang="en-US" sz="2000" dirty="0"/>
          </a:p>
          <a:p>
            <a:r>
              <a:rPr lang="en-US" dirty="0">
                <a:hlinkClick r:id="rId2"/>
              </a:rPr>
              <a:t>https://ggia.berkeley.edu/</a:t>
            </a:r>
            <a:r>
              <a:rPr lang="en-US" dirty="0"/>
              <a:t> Greater Good in Action</a:t>
            </a:r>
          </a:p>
          <a:p>
            <a:pPr marL="0" indent="0">
              <a:buNone/>
            </a:pPr>
            <a:endParaRPr lang="en-US" dirty="0"/>
          </a:p>
          <a:p>
            <a:r>
              <a:rPr lang="en-US" dirty="0"/>
              <a:t>UC SHIP: Live-health, Lyra</a:t>
            </a:r>
          </a:p>
          <a:p>
            <a:pPr marL="0" indent="0">
              <a:buNone/>
            </a:pPr>
            <a:endParaRPr lang="en-US" dirty="0"/>
          </a:p>
          <a:p>
            <a:r>
              <a:rPr lang="en-US" dirty="0"/>
              <a:t>Coaching Sessions with The Black Girl Doctor Organization</a:t>
            </a:r>
          </a:p>
          <a:p>
            <a:pPr marL="0" indent="0">
              <a:buNone/>
            </a:pPr>
            <a:endParaRPr lang="en-US" dirty="0"/>
          </a:p>
        </p:txBody>
      </p:sp>
      <p:pic>
        <p:nvPicPr>
          <p:cNvPr id="3076" name="Picture 4" descr="Buy ElecMotive Huge Size Cartoon Heart Tree Butterfly Wall Decals Removable  Wall Decor Decorative Painting Supplies &amp; Wall Treatments Stickers for  Girls Kids Living Room Bedroom Online in Nigeria. B013NQ8XCE">
            <a:extLst>
              <a:ext uri="{FF2B5EF4-FFF2-40B4-BE49-F238E27FC236}">
                <a16:creationId xmlns:a16="http://schemas.microsoft.com/office/drawing/2014/main" id="{329AABDE-B019-44E6-95FE-21B2411A9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6886" y="2652493"/>
            <a:ext cx="3589929" cy="338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68915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F6A1AC-960E-4AAA-B035-B7B227A30705}"/>
              </a:ext>
            </a:extLst>
          </p:cNvPr>
          <p:cNvSpPr>
            <a:spLocks noGrp="1"/>
          </p:cNvSpPr>
          <p:nvPr>
            <p:ph sz="half" idx="1"/>
          </p:nvPr>
        </p:nvSpPr>
        <p:spPr>
          <a:xfrm>
            <a:off x="463054" y="1583871"/>
            <a:ext cx="5036598" cy="4672467"/>
          </a:xfrm>
        </p:spPr>
        <p:txBody>
          <a:bodyPr>
            <a:normAutofit fontScale="92500" lnSpcReduction="10000"/>
          </a:bodyPr>
          <a:lstStyle/>
          <a:p>
            <a:r>
              <a:rPr lang="en-US" sz="2000" dirty="0"/>
              <a:t>As part of our larger effort to create and promote inclusive wellness programming and culture, we are excited to share that Counseling and Psychological Services (CAPS) has partnered with </a:t>
            </a:r>
            <a:r>
              <a:rPr lang="en-US" sz="2000" u="sng" dirty="0">
                <a:hlinkClick r:id="rId2"/>
              </a:rPr>
              <a:t>The Black Girl Doctor</a:t>
            </a:r>
            <a:r>
              <a:rPr lang="en-US" sz="2000" dirty="0"/>
              <a:t> to provide coaching services to students! </a:t>
            </a:r>
          </a:p>
          <a:p>
            <a:r>
              <a:rPr lang="en-US" sz="2000" dirty="0"/>
              <a:t>30 minute sessions; free!</a:t>
            </a:r>
          </a:p>
          <a:p>
            <a:r>
              <a:rPr lang="en-US" sz="2000" dirty="0"/>
              <a:t>Virtual mental health team of Black psychologists who focus on supporting the wellness needs of high achievers with specialty knowledge in responding to the unique challenges faced by Black communities. </a:t>
            </a:r>
          </a:p>
        </p:txBody>
      </p:sp>
      <p:sp>
        <p:nvSpPr>
          <p:cNvPr id="5" name="Title 4">
            <a:extLst>
              <a:ext uri="{FF2B5EF4-FFF2-40B4-BE49-F238E27FC236}">
                <a16:creationId xmlns:a16="http://schemas.microsoft.com/office/drawing/2014/main" id="{329284A0-8D3B-45C6-9913-C2D1C6AC0B78}"/>
              </a:ext>
            </a:extLst>
          </p:cNvPr>
          <p:cNvSpPr>
            <a:spLocks noGrp="1"/>
          </p:cNvSpPr>
          <p:nvPr>
            <p:ph type="title"/>
          </p:nvPr>
        </p:nvSpPr>
        <p:spPr>
          <a:xfrm>
            <a:off x="646113" y="452438"/>
            <a:ext cx="9404350" cy="1400175"/>
          </a:xfrm>
          <a:prstGeom prst="rect">
            <a:avLst/>
          </a:prstGeom>
        </p:spPr>
        <p:txBody>
          <a:bodyPr wrap="none">
            <a:spAutoFit/>
          </a:bodyPr>
          <a:lstStyle/>
          <a:p>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https://www.theblackgirldoctor.com/ucmerced</a:t>
            </a:r>
            <a:endParaRPr lang="en-US" dirty="0"/>
          </a:p>
        </p:txBody>
      </p:sp>
      <p:pic>
        <p:nvPicPr>
          <p:cNvPr id="6" name="Picture 2" descr="https://lh6.googleusercontent.com/LMgZ_ZSOa19AJSK-0VCnIfKZcSb_GYtW3HsVm7Ih8XtXVCBFFaUQ_PgANuwZdPNrcJP0EuhgSTBY51l1d1uwm9UTba7QHIwE0_3_0SBig0zKWXO-Fm-GXPsY9TGrf_W8aeyCbymuEbk_m2k2jhLhfWz5M1P3wvNF6210Z2Jbou0wEvN9mKzwFvDOhg">
            <a:extLst>
              <a:ext uri="{FF2B5EF4-FFF2-40B4-BE49-F238E27FC236}">
                <a16:creationId xmlns:a16="http://schemas.microsoft.com/office/drawing/2014/main" id="{FAE2BBF2-CC41-479F-A77F-F60BAA64C55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230116" y="1583871"/>
            <a:ext cx="5036598" cy="467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8664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A6F0854F471F42BE9A86C068CA6D5C" ma:contentTypeVersion="11" ma:contentTypeDescription="Create a new document." ma:contentTypeScope="" ma:versionID="f7101b0b674d2c6a25edc04bcbf62236">
  <xsd:schema xmlns:xsd="http://www.w3.org/2001/XMLSchema" xmlns:xs="http://www.w3.org/2001/XMLSchema" xmlns:p="http://schemas.microsoft.com/office/2006/metadata/properties" xmlns:ns3="32b8360f-c864-4436-9207-d1a19b4962da" targetNamespace="http://schemas.microsoft.com/office/2006/metadata/properties" ma:root="true" ma:fieldsID="18d2cad5aab98142b48426ab67c9593f" ns3:_="">
    <xsd:import namespace="32b8360f-c864-4436-9207-d1a19b4962d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b8360f-c864-4436-9207-d1a19b4962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C6D3FD-0355-4BC4-9B42-785003D6EBAF}">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32b8360f-c864-4436-9207-d1a19b4962da"/>
    <ds:schemaRef ds:uri="http://www.w3.org/XML/1998/namespace"/>
    <ds:schemaRef ds:uri="http://purl.org/dc/elements/1.1/"/>
  </ds:schemaRefs>
</ds:datastoreItem>
</file>

<file path=customXml/itemProps2.xml><?xml version="1.0" encoding="utf-8"?>
<ds:datastoreItem xmlns:ds="http://schemas.openxmlformats.org/officeDocument/2006/customXml" ds:itemID="{4EF75758-949F-48A7-BF56-0269E55CBD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b8360f-c864-4436-9207-d1a19b4962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D703F9-3F54-493E-8C3D-31557A0BAF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430</TotalTime>
  <Words>505</Words>
  <Application>Microsoft Office PowerPoint</Application>
  <PresentationFormat>Widescreen</PresentationFormat>
  <Paragraphs>114</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Trebuchet MS</vt:lpstr>
      <vt:lpstr>Wingdings</vt:lpstr>
      <vt:lpstr>Wingdings 3</vt:lpstr>
      <vt:lpstr>Ion</vt:lpstr>
      <vt:lpstr>Counseling and Psychological Services     (CAPS)</vt:lpstr>
      <vt:lpstr>CAPS is located in the Health and Athletics Center, 2nd Floor</vt:lpstr>
      <vt:lpstr>CAPS Staff</vt:lpstr>
      <vt:lpstr>CAPS Services</vt:lpstr>
      <vt:lpstr>Common Presenting Concerns </vt:lpstr>
      <vt:lpstr>Common Issues for Graduate Scholars</vt:lpstr>
      <vt:lpstr>PowerPoint Presentation</vt:lpstr>
      <vt:lpstr>Additional Resources</vt:lpstr>
      <vt:lpstr>https://www.theblackgirldoctor.com/ucmerced</vt:lpstr>
      <vt:lpstr>Contact CAPS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Counseling and Psychological Services          (CAPS)</dc:title>
  <dc:creator>Laurel Eichler</dc:creator>
  <cp:lastModifiedBy>Rebecca Benedict</cp:lastModifiedBy>
  <cp:revision>13</cp:revision>
  <cp:lastPrinted>2022-06-07T17:30:31Z</cp:lastPrinted>
  <dcterms:created xsi:type="dcterms:W3CDTF">2021-05-28T20:27:38Z</dcterms:created>
  <dcterms:modified xsi:type="dcterms:W3CDTF">2022-09-27T14:48:37Z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0x010100A3A6F0854F471F42BE9A86C068CA6D5C</vt:lpwstr>
  </property>
</Properties>
</file>