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E7E0C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lass: T/Th 10.30-11.45am"/>
          <p:cNvSpPr txBox="1"/>
          <p:nvPr/>
        </p:nvSpPr>
        <p:spPr>
          <a:xfrm>
            <a:off x="499617" y="2773851"/>
            <a:ext cx="6493765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t>Class: </a:t>
            </a:r>
            <a:r>
              <a:rPr>
                <a:solidFill>
                  <a:srgbClr val="007CB5"/>
                </a:solidFill>
              </a:rPr>
              <a:t>T/Th 10.30-11.45am</a:t>
            </a:r>
          </a:p>
        </p:txBody>
      </p:sp>
      <p:sp>
        <p:nvSpPr>
          <p:cNvPr id="120" name="Lab: Fri. 10.00-1.00pm"/>
          <p:cNvSpPr txBox="1"/>
          <p:nvPr/>
        </p:nvSpPr>
        <p:spPr>
          <a:xfrm>
            <a:off x="499617" y="3514684"/>
            <a:ext cx="5449317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t>Lab: </a:t>
            </a:r>
            <a:r>
              <a:rPr>
                <a:solidFill>
                  <a:srgbClr val="007CB5"/>
                </a:solidFill>
              </a:rPr>
              <a:t>Fri. 10.00-1.00pm</a:t>
            </a:r>
          </a:p>
        </p:txBody>
      </p:sp>
      <p:pic>
        <p:nvPicPr>
          <p:cNvPr id="121" name="DuaLu5NU8AA5Sb3.jpeg" descr="DuaLu5NU8AA5Sb3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6200000">
            <a:off x="5698165" y="2438400"/>
            <a:ext cx="9753601" cy="4876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DuaLu5NU8AA5Sb3.jpeg" descr="DuaLu5NU8AA5Sb3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5400000">
            <a:off x="13080097" y="4775200"/>
            <a:ext cx="9753601" cy="48768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Bio 159:…"/>
          <p:cNvSpPr txBox="1"/>
          <p:nvPr/>
        </p:nvSpPr>
        <p:spPr>
          <a:xfrm>
            <a:off x="215984" y="-15712"/>
            <a:ext cx="6139419" cy="2715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defRPr sz="6000"/>
            </a:pPr>
            <a:r>
              <a:t>Bio 159: </a:t>
            </a:r>
          </a:p>
          <a:p>
            <a:pPr algn="l">
              <a:lnSpc>
                <a:spcPct val="90000"/>
              </a:lnSpc>
              <a:defRPr sz="6000"/>
            </a:pPr>
            <a:r>
              <a:rPr>
                <a:solidFill>
                  <a:srgbClr val="007CB5"/>
                </a:solidFill>
              </a:rPr>
              <a:t>Insect Ecology &amp; Evolution</a:t>
            </a:r>
          </a:p>
        </p:txBody>
      </p:sp>
      <p:sp>
        <p:nvSpPr>
          <p:cNvPr id="124" name="Insects are the most abundant and diverse animals on the planet.…"/>
          <p:cNvSpPr txBox="1"/>
          <p:nvPr/>
        </p:nvSpPr>
        <p:spPr>
          <a:xfrm>
            <a:off x="211918" y="4667750"/>
            <a:ext cx="7687231" cy="1829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0" sz="4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Insects are the most abundant and diverse animals on the planet. </a:t>
            </a:r>
          </a:p>
          <a:p>
            <a:pPr>
              <a:defRPr b="0"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(…even more diverse than plants!) </a:t>
            </a:r>
          </a:p>
        </p:txBody>
      </p:sp>
      <p:sp>
        <p:nvSpPr>
          <p:cNvPr id="125" name="Come learn about this diversity and its global importance!"/>
          <p:cNvSpPr txBox="1"/>
          <p:nvPr/>
        </p:nvSpPr>
        <p:spPr>
          <a:xfrm>
            <a:off x="985824" y="6702924"/>
            <a:ext cx="6139419" cy="1130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3400">
                <a:solidFill>
                  <a:srgbClr val="007CB5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Come learn about this diversity and its global importance!</a:t>
            </a:r>
          </a:p>
        </p:txBody>
      </p:sp>
      <p:sp>
        <p:nvSpPr>
          <p:cNvPr id="126" name="To learn about these extraordinary animals, students will collect, identify, and curate their own insect collections."/>
          <p:cNvSpPr txBox="1"/>
          <p:nvPr/>
        </p:nvSpPr>
        <p:spPr>
          <a:xfrm>
            <a:off x="211918" y="8028803"/>
            <a:ext cx="7687231" cy="1651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0" sz="34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To learn about these extraordinary animals, </a:t>
            </a:r>
            <a:r>
              <a:rPr>
                <a:solidFill>
                  <a:srgbClr val="007CB5"/>
                </a:solidFill>
              </a:rPr>
              <a:t>students will collect, identify, and curate their own insect collections.</a:t>
            </a:r>
          </a:p>
        </p:txBody>
      </p:sp>
      <p:sp>
        <p:nvSpPr>
          <p:cNvPr id="127" name="Line"/>
          <p:cNvSpPr/>
          <p:nvPr/>
        </p:nvSpPr>
        <p:spPr>
          <a:xfrm>
            <a:off x="2351959" y="4445799"/>
            <a:ext cx="3407149" cy="1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