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599"/>
    <a:srgbClr val="CBFE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8"/>
    <p:restoredTop sz="94643"/>
  </p:normalViewPr>
  <p:slideViewPr>
    <p:cSldViewPr snapToGrid="0" snapToObjects="1">
      <p:cViewPr>
        <p:scale>
          <a:sx n="130" d="100"/>
          <a:sy n="130" d="100"/>
        </p:scale>
        <p:origin x="-2888" y="-12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2/19/19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2/19/19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2/19/19</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mailto:sjmazer@ucsb.edu"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4767835" y="2463574"/>
            <a:ext cx="2706623" cy="2029967"/>
          </a:xfrm>
          <a:prstGeom prst="rect">
            <a:avLst/>
          </a:prstGeom>
        </p:spPr>
      </p:pic>
      <p:sp>
        <p:nvSpPr>
          <p:cNvPr id="2" name="Title 1"/>
          <p:cNvSpPr>
            <a:spLocks noGrp="1"/>
          </p:cNvSpPr>
          <p:nvPr>
            <p:ph type="ctrTitle"/>
          </p:nvPr>
        </p:nvSpPr>
        <p:spPr>
          <a:xfrm>
            <a:off x="276903" y="233550"/>
            <a:ext cx="7199496" cy="1074629"/>
          </a:xfrm>
          <a:solidFill>
            <a:srgbClr val="CCFFCC"/>
          </a:solidFill>
          <a:ln>
            <a:solidFill>
              <a:srgbClr val="0000FF"/>
            </a:solidFill>
          </a:ln>
        </p:spPr>
        <p:txBody>
          <a:bodyPr>
            <a:normAutofit/>
          </a:bodyPr>
          <a:lstStyle/>
          <a:p>
            <a:r>
              <a:rPr lang="en-US" sz="1800" b="1" dirty="0">
                <a:solidFill>
                  <a:schemeClr val="bg1"/>
                </a:solidFill>
              </a:rPr>
              <a:t>Research Experience for Undergraduates (REU) </a:t>
            </a:r>
            <a:br>
              <a:rPr lang="en-US" sz="1800" b="1" dirty="0">
                <a:solidFill>
                  <a:schemeClr val="bg1"/>
                </a:solidFill>
              </a:rPr>
            </a:br>
            <a:r>
              <a:rPr lang="en-US" sz="1800" b="1" dirty="0">
                <a:solidFill>
                  <a:schemeClr val="bg1"/>
                </a:solidFill>
              </a:rPr>
              <a:t>in Plant Ecology and Evolution</a:t>
            </a:r>
            <a:br>
              <a:rPr lang="en-US" sz="1800" b="1" dirty="0">
                <a:solidFill>
                  <a:schemeClr val="bg1"/>
                </a:solidFill>
              </a:rPr>
            </a:br>
            <a:r>
              <a:rPr lang="en-US" sz="1000" dirty="0">
                <a:solidFill>
                  <a:schemeClr val="bg1"/>
                </a:solidFill>
              </a:rPr>
              <a:t/>
            </a:r>
            <a:br>
              <a:rPr lang="en-US" sz="1000" dirty="0">
                <a:solidFill>
                  <a:schemeClr val="bg1"/>
                </a:solidFill>
              </a:rPr>
            </a:br>
            <a:r>
              <a:rPr lang="en-US" sz="1400" dirty="0">
                <a:solidFill>
                  <a:schemeClr val="bg1"/>
                </a:solidFill>
              </a:rPr>
              <a:t>At the University of California, Santa Barbara; Sponsored by the National Science Foundation, </a:t>
            </a:r>
          </a:p>
        </p:txBody>
      </p:sp>
      <p:sp>
        <p:nvSpPr>
          <p:cNvPr id="4" name="Title 1"/>
          <p:cNvSpPr txBox="1">
            <a:spLocks/>
          </p:cNvSpPr>
          <p:nvPr/>
        </p:nvSpPr>
        <p:spPr>
          <a:xfrm>
            <a:off x="276903" y="4575682"/>
            <a:ext cx="3485167" cy="3026161"/>
          </a:xfrm>
          <a:prstGeom prst="rect">
            <a:avLst/>
          </a:prstGeom>
          <a:solidFill>
            <a:srgbClr val="CBFEFB"/>
          </a:solidFill>
          <a:ln>
            <a:solidFill>
              <a:schemeClr val="bg1"/>
            </a:solidFill>
          </a:ln>
        </p:spPr>
        <p:txBody>
          <a:bodyPr vert="horz" lIns="91440" tIns="91440" rIns="91440" bIns="9144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500" b="1" dirty="0">
                <a:solidFill>
                  <a:schemeClr val="bg1"/>
                </a:solidFill>
              </a:rPr>
              <a:t>Eligibility and Preferred Qualifications</a:t>
            </a:r>
          </a:p>
          <a:p>
            <a:pPr marL="171450" indent="-171450">
              <a:buFont typeface="Arial"/>
              <a:buChar char="•"/>
            </a:pPr>
            <a:endParaRPr lang="en-US" sz="1400" dirty="0">
              <a:solidFill>
                <a:schemeClr val="bg1"/>
              </a:solidFill>
            </a:endParaRPr>
          </a:p>
          <a:p>
            <a:pPr marL="171450" indent="-171450" algn="l">
              <a:buFont typeface="Arial"/>
              <a:buChar char="•"/>
            </a:pPr>
            <a:r>
              <a:rPr lang="en-US" sz="1400" dirty="0">
                <a:solidFill>
                  <a:schemeClr val="bg1"/>
                </a:solidFill>
              </a:rPr>
              <a:t>U.S. citizens or permanent residents who are currently enrolled as undergraduates at any U.S. institution (In Fall 2019, you must be enrolled at your home institution).</a:t>
            </a:r>
          </a:p>
          <a:p>
            <a:pPr marL="171450" indent="-171450" algn="l">
              <a:buFont typeface="Arial"/>
              <a:buChar char="•"/>
            </a:pPr>
            <a:endParaRPr lang="en-US" sz="1400" dirty="0">
              <a:solidFill>
                <a:schemeClr val="bg1"/>
              </a:solidFill>
            </a:endParaRPr>
          </a:p>
          <a:p>
            <a:pPr marL="171450" indent="-171450" algn="l">
              <a:buFont typeface="Arial"/>
              <a:buChar char="•"/>
            </a:pPr>
            <a:r>
              <a:rPr lang="en-US" sz="1400" dirty="0">
                <a:solidFill>
                  <a:schemeClr val="bg1"/>
                </a:solidFill>
              </a:rPr>
              <a:t>Students with a strong interest in ecology and evolution; previous course work in Biology is preferred.</a:t>
            </a:r>
          </a:p>
          <a:p>
            <a:pPr marL="171450" indent="-171450" algn="l"/>
            <a:endParaRPr lang="en-US" sz="1400" dirty="0">
              <a:solidFill>
                <a:schemeClr val="bg1"/>
              </a:solidFill>
            </a:endParaRPr>
          </a:p>
          <a:p>
            <a:pPr marL="171450" indent="-171450" algn="l">
              <a:buFont typeface="Arial"/>
              <a:buChar char="•"/>
            </a:pPr>
            <a:r>
              <a:rPr lang="en-US" sz="1400" dirty="0">
                <a:solidFill>
                  <a:schemeClr val="bg1"/>
                </a:solidFill>
              </a:rPr>
              <a:t>Students with a strong desire to obtain hands-on experience in plant evolution and ecology.</a:t>
            </a:r>
          </a:p>
          <a:p>
            <a:pPr marL="171450" indent="-171450" algn="l">
              <a:buFont typeface="Arial"/>
              <a:buChar char="•"/>
            </a:pPr>
            <a:endParaRPr lang="en-US" sz="1400" dirty="0">
              <a:solidFill>
                <a:schemeClr val="bg1"/>
              </a:solidFill>
            </a:endParaRPr>
          </a:p>
          <a:p>
            <a:pPr marL="171450" indent="-171450" algn="l">
              <a:buFont typeface="Arial"/>
              <a:buChar char="•"/>
            </a:pPr>
            <a:r>
              <a:rPr lang="en-US" sz="1400" dirty="0">
                <a:solidFill>
                  <a:schemeClr val="bg1"/>
                </a:solidFill>
              </a:rPr>
              <a:t>We particularly welcome women and members of under-represented groups.</a:t>
            </a:r>
          </a:p>
          <a:p>
            <a:pPr marL="171450" indent="-171450" algn="l"/>
            <a:endParaRPr lang="en-US" sz="1400" b="1" dirty="0">
              <a:solidFill>
                <a:schemeClr val="bg1"/>
              </a:solidFill>
            </a:endParaRPr>
          </a:p>
          <a:p>
            <a:pPr marL="171450" indent="-171450" algn="l">
              <a:buFont typeface="Arial"/>
              <a:buChar char="•"/>
            </a:pPr>
            <a:r>
              <a:rPr lang="en-US" sz="1400" b="1" dirty="0">
                <a:solidFill>
                  <a:schemeClr val="bg1"/>
                </a:solidFill>
              </a:rPr>
              <a:t>Start date:  </a:t>
            </a:r>
            <a:r>
              <a:rPr lang="en-US" sz="1400" dirty="0">
                <a:solidFill>
                  <a:schemeClr val="bg1"/>
                </a:solidFill>
              </a:rPr>
              <a:t>June 1, 2019 </a:t>
            </a:r>
            <a:r>
              <a:rPr lang="mr-IN" sz="1400" dirty="0">
                <a:solidFill>
                  <a:schemeClr val="bg1"/>
                </a:solidFill>
              </a:rPr>
              <a:t>–</a:t>
            </a:r>
            <a:r>
              <a:rPr lang="en-US" sz="1400" dirty="0">
                <a:solidFill>
                  <a:schemeClr val="bg1"/>
                </a:solidFill>
              </a:rPr>
              <a:t> July 1, 2019 (expected end date will be 12 weeks later, and there is flexibility in the duration of each student’s REU.</a:t>
            </a:r>
          </a:p>
        </p:txBody>
      </p:sp>
      <p:sp>
        <p:nvSpPr>
          <p:cNvPr id="5" name="Title 1"/>
          <p:cNvSpPr txBox="1">
            <a:spLocks/>
          </p:cNvSpPr>
          <p:nvPr/>
        </p:nvSpPr>
        <p:spPr>
          <a:xfrm>
            <a:off x="3867103" y="4577521"/>
            <a:ext cx="3609296" cy="3014773"/>
          </a:xfrm>
          <a:prstGeom prst="rect">
            <a:avLst/>
          </a:prstGeom>
          <a:solidFill>
            <a:srgbClr val="CBFEFB"/>
          </a:solidFill>
          <a:ln>
            <a:solidFill>
              <a:schemeClr val="bg1"/>
            </a:solidFill>
          </a:ln>
        </p:spPr>
        <p:txBody>
          <a:bodyPr vert="horz" lIns="91440" tIns="91440" rIns="91440" bIns="9144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solidFill>
                  <a:schemeClr val="bg1"/>
                </a:solidFill>
              </a:rPr>
              <a:t>What do REU participants receive?</a:t>
            </a:r>
          </a:p>
          <a:p>
            <a:endParaRPr lang="en-US" sz="1400" dirty="0">
              <a:solidFill>
                <a:schemeClr val="bg1"/>
              </a:solidFill>
            </a:endParaRPr>
          </a:p>
          <a:p>
            <a:pPr marL="171450" indent="-171450" algn="l">
              <a:buFont typeface="Arial"/>
              <a:buChar char="•"/>
            </a:pPr>
            <a:r>
              <a:rPr lang="en-US" sz="1400" dirty="0">
                <a:solidFill>
                  <a:schemeClr val="bg1"/>
                </a:solidFill>
              </a:rPr>
              <a:t>A $7000 summer stipend (for 12 weeks of full-time participation @$600/week)</a:t>
            </a:r>
          </a:p>
          <a:p>
            <a:pPr marL="171450" indent="-171450" algn="l"/>
            <a:endParaRPr lang="en-US" sz="1400" dirty="0">
              <a:solidFill>
                <a:schemeClr val="bg1"/>
              </a:solidFill>
            </a:endParaRPr>
          </a:p>
          <a:p>
            <a:pPr marL="171450" indent="-171450" algn="l">
              <a:buFont typeface="Arial"/>
              <a:buChar char="•"/>
            </a:pPr>
            <a:r>
              <a:rPr lang="en-US" sz="1400" dirty="0">
                <a:solidFill>
                  <a:schemeClr val="bg1"/>
                </a:solidFill>
              </a:rPr>
              <a:t>Housing supplement of $400/month for 3 months</a:t>
            </a:r>
          </a:p>
          <a:p>
            <a:pPr marL="171450" indent="-171450" algn="l">
              <a:buFont typeface="Arial"/>
              <a:buChar char="•"/>
            </a:pPr>
            <a:endParaRPr lang="en-US" sz="1400" dirty="0">
              <a:solidFill>
                <a:schemeClr val="bg1"/>
              </a:solidFill>
            </a:endParaRPr>
          </a:p>
          <a:p>
            <a:pPr marL="171450" indent="-171450" algn="l">
              <a:buFont typeface="Arial"/>
              <a:buChar char="•"/>
            </a:pPr>
            <a:r>
              <a:rPr lang="en-US" sz="1400" dirty="0">
                <a:solidFill>
                  <a:schemeClr val="bg1"/>
                </a:solidFill>
              </a:rPr>
              <a:t>The opportunity to conduct an independent research project while working on an ongoing collaborative project</a:t>
            </a:r>
          </a:p>
          <a:p>
            <a:pPr marL="171450" indent="-171450" algn="l">
              <a:buFont typeface="Arial"/>
              <a:buChar char="•"/>
            </a:pPr>
            <a:endParaRPr lang="en-US" sz="1400" dirty="0">
              <a:solidFill>
                <a:schemeClr val="bg1"/>
              </a:solidFill>
            </a:endParaRPr>
          </a:p>
          <a:p>
            <a:pPr marL="171450" indent="-171450" algn="l">
              <a:buFont typeface="Arial"/>
              <a:buChar char="•"/>
            </a:pPr>
            <a:r>
              <a:rPr lang="en-US" sz="1400" dirty="0">
                <a:solidFill>
                  <a:schemeClr val="bg1"/>
                </a:solidFill>
              </a:rPr>
              <a:t>Experience in a variety of skills, including: plant cultivation and breeding, data management, image analysis, germination treatments, hypothesis-testing, statistical analysis, and discussion of the scientific literature in plant evolutionary ecology.</a:t>
            </a:r>
          </a:p>
        </p:txBody>
      </p:sp>
      <p:sp>
        <p:nvSpPr>
          <p:cNvPr id="6" name="Title 1"/>
          <p:cNvSpPr txBox="1">
            <a:spLocks/>
          </p:cNvSpPr>
          <p:nvPr/>
        </p:nvSpPr>
        <p:spPr>
          <a:xfrm>
            <a:off x="234224" y="7668686"/>
            <a:ext cx="7242175" cy="2166514"/>
          </a:xfrm>
          <a:prstGeom prst="rect">
            <a:avLst/>
          </a:prstGeom>
          <a:solidFill>
            <a:srgbClr val="CCFFCC"/>
          </a:solidFill>
          <a:ln>
            <a:solidFill>
              <a:srgbClr val="0000FF"/>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solidFill>
                  <a:schemeClr val="bg1"/>
                </a:solidFill>
              </a:rPr>
              <a:t>To apply:</a:t>
            </a:r>
          </a:p>
          <a:p>
            <a:endParaRPr lang="en-US" sz="1400" dirty="0">
              <a:solidFill>
                <a:schemeClr val="bg1"/>
              </a:solidFill>
            </a:endParaRPr>
          </a:p>
          <a:p>
            <a:pPr algn="l"/>
            <a:r>
              <a:rPr lang="en-US" sz="1400" dirty="0">
                <a:solidFill>
                  <a:srgbClr val="000000"/>
                </a:solidFill>
              </a:rPr>
              <a:t>Please send the following to Professor Susan Mazer (</a:t>
            </a:r>
            <a:r>
              <a:rPr lang="en-US" sz="1400" dirty="0">
                <a:solidFill>
                  <a:schemeClr val="bg1"/>
                </a:solidFill>
                <a:hlinkClick r:id="rId4"/>
              </a:rPr>
              <a:t>sjmazer@ucsb.edu</a:t>
            </a:r>
            <a:r>
              <a:rPr lang="en-US" sz="1400">
                <a:solidFill>
                  <a:schemeClr val="bg1"/>
                </a:solidFill>
              </a:rPr>
              <a:t>) </a:t>
            </a:r>
            <a:r>
              <a:rPr lang="en-US" sz="1400" smtClean="0">
                <a:solidFill>
                  <a:schemeClr val="bg1"/>
                </a:solidFill>
              </a:rPr>
              <a:t>before </a:t>
            </a:r>
            <a:r>
              <a:rPr lang="en-US" sz="1400" dirty="0">
                <a:solidFill>
                  <a:schemeClr val="bg1"/>
                </a:solidFill>
              </a:rPr>
              <a:t>March 15, 2019.</a:t>
            </a:r>
          </a:p>
          <a:p>
            <a:pPr algn="l"/>
            <a:endParaRPr lang="en-US" sz="1400" dirty="0">
              <a:solidFill>
                <a:schemeClr val="bg1"/>
              </a:solidFill>
            </a:endParaRPr>
          </a:p>
          <a:p>
            <a:pPr marL="285750" indent="-285750" algn="l">
              <a:buFont typeface="Arial"/>
              <a:buChar char="•"/>
            </a:pPr>
            <a:r>
              <a:rPr lang="en-US" sz="1400" b="1" i="1" dirty="0">
                <a:solidFill>
                  <a:srgbClr val="000000"/>
                </a:solidFill>
              </a:rPr>
              <a:t>Statement of interest</a:t>
            </a:r>
            <a:r>
              <a:rPr lang="en-US" sz="1400" dirty="0">
                <a:solidFill>
                  <a:srgbClr val="000000"/>
                </a:solidFill>
              </a:rPr>
              <a:t>: Please describe why this opportunity is a good match for your personal, scholarly, and professional interests; why you believe that you’re a great fit for this project; and how your perspective and experiences may contribute to the diversity of the scientific community.  </a:t>
            </a:r>
          </a:p>
          <a:p>
            <a:pPr marL="285750" indent="-285750" algn="l">
              <a:buFont typeface="Arial"/>
              <a:buChar char="•"/>
            </a:pPr>
            <a:r>
              <a:rPr lang="en-US" sz="1400" b="1" i="1" dirty="0">
                <a:solidFill>
                  <a:srgbClr val="000000"/>
                </a:solidFill>
              </a:rPr>
              <a:t>Transcript</a:t>
            </a:r>
            <a:r>
              <a:rPr lang="en-US" sz="1400" dirty="0">
                <a:solidFill>
                  <a:srgbClr val="000000"/>
                </a:solidFill>
              </a:rPr>
              <a:t> (an unofficial </a:t>
            </a:r>
            <a:r>
              <a:rPr lang="en-US" sz="1400" dirty="0">
                <a:solidFill>
                  <a:schemeClr val="bg1"/>
                </a:solidFill>
              </a:rPr>
              <a:t>transcript is acceptable)</a:t>
            </a:r>
          </a:p>
          <a:p>
            <a:pPr marL="285750" indent="-285750" algn="l">
              <a:buFont typeface="Arial"/>
              <a:buChar char="•"/>
            </a:pPr>
            <a:r>
              <a:rPr lang="en-US" sz="1400" b="1" i="1" dirty="0">
                <a:solidFill>
                  <a:schemeClr val="bg1"/>
                </a:solidFill>
              </a:rPr>
              <a:t>Reference</a:t>
            </a:r>
            <a:r>
              <a:rPr lang="en-US" sz="1400" dirty="0">
                <a:solidFill>
                  <a:schemeClr val="bg1"/>
                </a:solidFill>
              </a:rPr>
              <a:t>: The name, email address, and phone number of a faculty member or mentor who knows you well.</a:t>
            </a:r>
          </a:p>
        </p:txBody>
      </p:sp>
      <p:pic>
        <p:nvPicPr>
          <p:cNvPr id="8" name="Picture 7"/>
          <p:cNvPicPr>
            <a:picLocks noChangeAspect="1"/>
          </p:cNvPicPr>
          <p:nvPr/>
        </p:nvPicPr>
        <p:blipFill>
          <a:blip r:embed="rId5"/>
          <a:stretch>
            <a:fillRect/>
          </a:stretch>
        </p:blipFill>
        <p:spPr>
          <a:xfrm rot="16200000">
            <a:off x="1600506" y="3323790"/>
            <a:ext cx="1643412" cy="696090"/>
          </a:xfrm>
          <a:prstGeom prst="rect">
            <a:avLst/>
          </a:prstGeom>
        </p:spPr>
      </p:pic>
      <p:pic>
        <p:nvPicPr>
          <p:cNvPr id="9" name="Picture 8"/>
          <p:cNvPicPr>
            <a:picLocks noChangeAspect="1"/>
          </p:cNvPicPr>
          <p:nvPr/>
        </p:nvPicPr>
        <p:blipFill>
          <a:blip r:embed="rId6"/>
          <a:stretch>
            <a:fillRect/>
          </a:stretch>
        </p:blipFill>
        <p:spPr>
          <a:xfrm>
            <a:off x="267360" y="2850129"/>
            <a:ext cx="1642325" cy="1642325"/>
          </a:xfrm>
          <a:prstGeom prst="rect">
            <a:avLst/>
          </a:prstGeom>
        </p:spPr>
      </p:pic>
      <p:pic>
        <p:nvPicPr>
          <p:cNvPr id="11" name="Picture 10"/>
          <p:cNvPicPr>
            <a:picLocks noChangeAspect="1"/>
          </p:cNvPicPr>
          <p:nvPr/>
        </p:nvPicPr>
        <p:blipFill>
          <a:blip r:embed="rId7"/>
          <a:stretch>
            <a:fillRect/>
          </a:stretch>
        </p:blipFill>
        <p:spPr>
          <a:xfrm>
            <a:off x="2921811" y="2859677"/>
            <a:ext cx="1697032" cy="1643413"/>
          </a:xfrm>
          <a:prstGeom prst="rect">
            <a:avLst/>
          </a:prstGeom>
        </p:spPr>
      </p:pic>
      <p:sp>
        <p:nvSpPr>
          <p:cNvPr id="7" name="TextBox 6"/>
          <p:cNvSpPr txBox="1"/>
          <p:nvPr/>
        </p:nvSpPr>
        <p:spPr>
          <a:xfrm>
            <a:off x="272416" y="1302804"/>
            <a:ext cx="7199497" cy="1600438"/>
          </a:xfrm>
          <a:prstGeom prst="rect">
            <a:avLst/>
          </a:prstGeom>
          <a:solidFill>
            <a:srgbClr val="FFF599"/>
          </a:solidFill>
          <a:ln>
            <a:solidFill>
              <a:schemeClr val="bg1"/>
            </a:solidFill>
          </a:ln>
        </p:spPr>
        <p:txBody>
          <a:bodyPr wrap="square" rtlCol="0">
            <a:spAutoFit/>
          </a:bodyPr>
          <a:lstStyle/>
          <a:p>
            <a:pPr algn="ctr"/>
            <a:r>
              <a:rPr lang="en-US" sz="1400" b="1" i="1" dirty="0">
                <a:solidFill>
                  <a:srgbClr val="000000"/>
                </a:solidFill>
              </a:rPr>
              <a:t>Interested in gaining hands-on experience in ecological and evolutionary research?  </a:t>
            </a:r>
            <a:r>
              <a:rPr lang="en-US" sz="1400" dirty="0">
                <a:solidFill>
                  <a:srgbClr val="000000"/>
                </a:solidFill>
              </a:rPr>
              <a:t>Apply to join our research team for summer 2019 as we investigate the process of natural selection in four populations of </a:t>
            </a:r>
            <a:r>
              <a:rPr lang="en-US" sz="1400" dirty="0" smtClean="0">
                <a:solidFill>
                  <a:srgbClr val="000000"/>
                </a:solidFill>
              </a:rPr>
              <a:t>the widespread </a:t>
            </a:r>
            <a:r>
              <a:rPr lang="en-US" sz="1400" dirty="0">
                <a:solidFill>
                  <a:srgbClr val="000000"/>
                </a:solidFill>
              </a:rPr>
              <a:t>California native wildflower, Baby Blue Eyes (</a:t>
            </a:r>
            <a:r>
              <a:rPr lang="en-US" sz="1400" i="1" dirty="0">
                <a:solidFill>
                  <a:srgbClr val="000000"/>
                </a:solidFill>
              </a:rPr>
              <a:t>Nemophila </a:t>
            </a:r>
            <a:r>
              <a:rPr lang="en-US" sz="1400" i="1" dirty="0" err="1">
                <a:solidFill>
                  <a:srgbClr val="000000"/>
                </a:solidFill>
              </a:rPr>
              <a:t>menziesii</a:t>
            </a:r>
            <a:r>
              <a:rPr lang="en-US" sz="1400" dirty="0">
                <a:solidFill>
                  <a:srgbClr val="000000"/>
                </a:solidFill>
              </a:rPr>
              <a:t>). We’re investigating wild populations along the length of the state to gain insight into the effects of rainfall and temperature regimes on the strength and direction of natural selection on life history and reproductive traits. Participants in this REU project will spend the summer at UCSB, conducting a combination of greenhouse-and lab-based activities.  </a:t>
            </a:r>
            <a:r>
              <a:rPr lang="en-US" sz="1400" i="1" dirty="0">
                <a:solidFill>
                  <a:srgbClr val="000000"/>
                </a:solidFill>
              </a:rPr>
              <a:t>Join us!</a:t>
            </a:r>
          </a:p>
        </p:txBody>
      </p:sp>
    </p:spTree>
    <p:extLst>
      <p:ext uri="{BB962C8B-B14F-4D97-AF65-F5344CB8AC3E}">
        <p14:creationId xmlns:p14="http://schemas.microsoft.com/office/powerpoint/2010/main" val="37634877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847</TotalTime>
  <Words>430</Words>
  <Application>Microsoft Macintosh PowerPoint</Application>
  <PresentationFormat>Custom</PresentationFormat>
  <Paragraphs>29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 Black </vt:lpstr>
      <vt:lpstr>Research Experience for Undergraduates (REU)  in Plant Ecology and Evolution  At the University of California, Santa Barbara; Sponsored by the National Science Foundation, </vt:lpstr>
    </vt:vector>
  </TitlesOfParts>
  <Company>UCSB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Experience for Undergraduates (REU)  in Plant Ecology and Evolution  Sponsored by the National Science Foundation at the University of California, Santa Barbara</dc:title>
  <dc:creator>Susan Mazer</dc:creator>
  <cp:lastModifiedBy>Susan Mazer User</cp:lastModifiedBy>
  <cp:revision>23</cp:revision>
  <dcterms:created xsi:type="dcterms:W3CDTF">2019-02-08T21:04:04Z</dcterms:created>
  <dcterms:modified xsi:type="dcterms:W3CDTF">2019-02-19T17:10:25Z</dcterms:modified>
</cp:coreProperties>
</file>