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36" r:id="rId2"/>
    <p:sldId id="437" r:id="rId3"/>
    <p:sldId id="439" r:id="rId4"/>
    <p:sldId id="440" r:id="rId5"/>
    <p:sldId id="441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MB28" initials="OMB28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106636"/>
    <a:srgbClr val="237737"/>
    <a:srgbClr val="D0D8E8"/>
    <a:srgbClr val="FFFFFF"/>
    <a:srgbClr val="FFFF00"/>
    <a:srgbClr val="B2B2B2"/>
    <a:srgbClr val="5E95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4080" autoAdjust="0"/>
  </p:normalViewPr>
  <p:slideViewPr>
    <p:cSldViewPr snapToGrid="0">
      <p:cViewPr varScale="1">
        <p:scale>
          <a:sx n="59" d="100"/>
          <a:sy n="59" d="100"/>
        </p:scale>
        <p:origin x="756" y="66"/>
      </p:cViewPr>
      <p:guideLst>
        <p:guide orient="horz" pos="321"/>
        <p:guide pos="29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howGuides="1">
      <p:cViewPr varScale="1">
        <p:scale>
          <a:sx n="56" d="100"/>
          <a:sy n="56" d="100"/>
        </p:scale>
        <p:origin x="-2274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9BD0B0-2617-4592-A5E1-22E8278071C8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F9A04-F45B-485B-8F67-76ED7BF40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99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/>
          <a:lstStyle>
            <a:lvl1pPr algn="r">
              <a:defRPr sz="1200"/>
            </a:lvl1pPr>
          </a:lstStyle>
          <a:p>
            <a:fld id="{917A2B46-F93E-43B2-A655-52435A911EC5}" type="datetimeFigureOut">
              <a:rPr lang="en-US" smtClean="0"/>
              <a:pPr/>
              <a:t>2/22/2018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2" tIns="46581" rIns="93162" bIns="4658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2" tIns="46581" rIns="93162" bIns="465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 anchor="b"/>
          <a:lstStyle>
            <a:lvl1pPr algn="r">
              <a:defRPr sz="1200"/>
            </a:lvl1pPr>
          </a:lstStyle>
          <a:p>
            <a:fld id="{99EEC0F6-727A-4D49-904D-7DE6288AB0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07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sz="2800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EC0F6-727A-4D49-904D-7DE6288AB04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806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3054" indent="-289636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8544" indent="-23170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1962" indent="-23170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85380" indent="-231708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8796" indent="-23170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12214" indent="-23170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75632" indent="-23170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39050" indent="-23170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9CD9A7A6-48CF-426C-9663-045F5D2F667E}" type="slidenum">
              <a:rPr lang="en-US" altLang="en-US" sz="1200"/>
              <a:pPr/>
              <a:t>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983726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EEC0F6-727A-4D49-904D-7DE6288AB04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72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04800" y="6248400"/>
            <a:ext cx="2667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anchor="ctr"/>
          <a:lstStyle/>
          <a:p>
            <a:pPr algn="ctr" defTabSz="914293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Picture 8" descr="horizontal-logo-green-text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04800"/>
            <a:ext cx="53340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 b="1">
                <a:solidFill>
                  <a:srgbClr val="14673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E50CC-E570-4C4C-A87C-24787CB3AD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425" y="866776"/>
            <a:ext cx="8410575" cy="52593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A2777-A89F-4130-B308-73BB659559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26" y="866775"/>
            <a:ext cx="8410575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3340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293">
              <a:defRPr/>
            </a:pPr>
            <a:r>
              <a:rPr lang="en-US" dirty="0"/>
              <a:t>Office of Science FY 2011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3750" y="6351588"/>
            <a:ext cx="3810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293">
              <a:defRPr/>
            </a:pPr>
            <a:fld id="{1F8A97BA-DB9B-4291-87AE-AF89EA7F18B7}" type="slidenum">
              <a:rPr lang="en-US"/>
              <a:pPr defTabSz="914293">
                <a:defRPr/>
              </a:pPr>
              <a:t>‹#›</a:t>
            </a:fld>
            <a:endParaRPr lang="en-US" dirty="0"/>
          </a:p>
        </p:txBody>
      </p:sp>
      <p:pic>
        <p:nvPicPr>
          <p:cNvPr id="1030" name="Picture 9" descr="horizontal-logo-green-text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6354764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106636"/>
          </a:solidFill>
          <a:latin typeface="+mj-lt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7146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4293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7144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8586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2860" indent="-3428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46737"/>
          </a:solidFill>
          <a:latin typeface="+mj-lt"/>
          <a:ea typeface="+mn-ea"/>
          <a:cs typeface="Arial" pitchFamily="34" charset="0"/>
        </a:defRPr>
      </a:lvl1pPr>
      <a:lvl2pPr marL="742863" indent="-28571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404040"/>
          </a:solidFill>
          <a:latin typeface="+mj-lt"/>
          <a:ea typeface="+mn-ea"/>
          <a:cs typeface="Arial" pitchFamily="34" charset="0"/>
        </a:defRPr>
      </a:lvl2pPr>
      <a:lvl3pPr marL="1142867" indent="-22857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j-lt"/>
          <a:ea typeface="+mn-ea"/>
          <a:cs typeface="Arial" pitchFamily="34" charset="0"/>
        </a:defRPr>
      </a:lvl3pPr>
      <a:lvl4pPr marL="1600013" indent="-22857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Arial" pitchFamily="34" charset="0"/>
        </a:defRPr>
      </a:lvl4pPr>
      <a:lvl5pPr marL="2057159" indent="-22857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Arial" pitchFamily="34" charset="0"/>
        </a:defRPr>
      </a:lvl5pPr>
      <a:lvl6pPr marL="251430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c.scgsr@science.doe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ience.energy.gov/wdts/scgs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cience.energy.gov/wdts/scgsr/key-dat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cience.energy.gov/wdts/scgsr/how-to-apply/priority-sc-research-areas/" TargetMode="External"/><Relationship Id="rId3" Type="http://schemas.openxmlformats.org/officeDocument/2006/relationships/hyperlink" Target="#BES"/><Relationship Id="rId7" Type="http://schemas.openxmlformats.org/officeDocument/2006/relationships/hyperlink" Target="#NP"/><Relationship Id="rId2" Type="http://schemas.openxmlformats.org/officeDocument/2006/relationships/hyperlink" Target="#ASCR"/><Relationship Id="rId1" Type="http://schemas.openxmlformats.org/officeDocument/2006/relationships/slideLayout" Target="../slideLayouts/slideLayout2.xml"/><Relationship Id="rId6" Type="http://schemas.openxmlformats.org/officeDocument/2006/relationships/hyperlink" Target="#HEP"/><Relationship Id="rId5" Type="http://schemas.openxmlformats.org/officeDocument/2006/relationships/hyperlink" Target="#FES"/><Relationship Id="rId4" Type="http://schemas.openxmlformats.org/officeDocument/2006/relationships/hyperlink" Target="#BER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cience.energy.gov/wdts/scgsr/how-to-apply/application-evaluation-and-selectio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cience.energy.gov/wdts/scgsr/how-to-apply/priority-sc-research-area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ience.energy.gov/wdts/scgsr/how-to-apply/" TargetMode="External"/><Relationship Id="rId5" Type="http://schemas.openxmlformats.org/officeDocument/2006/relationships/hyperlink" Target="https://science.energy.gov/wdts/scgsr/how-to-apply/graduate-transcripts/" TargetMode="External"/><Relationship Id="rId4" Type="http://schemas.openxmlformats.org/officeDocument/2006/relationships/hyperlink" Target="https://science.energy.gov/wdts/scgsr/how-to-apply/research-proposal-guidelin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762000"/>
          </a:xfrm>
        </p:spPr>
        <p:txBody>
          <a:bodyPr/>
          <a:lstStyle/>
          <a:p>
            <a:r>
              <a:rPr lang="en-US" sz="2400" b="1" dirty="0" smtClean="0"/>
              <a:t>DOE Office of Science Graduate Student Research (SCGSR) Program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33493" y="6340702"/>
            <a:ext cx="381000" cy="365125"/>
          </a:xfrm>
        </p:spPr>
        <p:txBody>
          <a:bodyPr/>
          <a:lstStyle/>
          <a:p>
            <a:pPr>
              <a:defRPr/>
            </a:pPr>
            <a:fld id="{65B29B34-169A-448E-ADA3-90215CC0E92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00135" y="1799630"/>
            <a:ext cx="8445914" cy="1654770"/>
          </a:xfrm>
        </p:spPr>
        <p:txBody>
          <a:bodyPr>
            <a:noAutofit/>
          </a:bodyPr>
          <a:lstStyle/>
          <a:p>
            <a:pPr marL="228600" indent="-228600"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b="0" dirty="0" smtClean="0">
                <a:solidFill>
                  <a:schemeClr val="tx1"/>
                </a:solidFill>
              </a:rPr>
              <a:t>Graduate students must apply online through the online application system.</a:t>
            </a:r>
          </a:p>
          <a:p>
            <a:pPr marL="228600" indent="-228600"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b="0" dirty="0" smtClean="0">
                <a:solidFill>
                  <a:schemeClr val="tx1"/>
                </a:solidFill>
              </a:rPr>
              <a:t>The application requires a research proposal and letters of support from both the graduate student’s thesis advisor and the collaborating DOE laboratory scientist. </a:t>
            </a:r>
          </a:p>
          <a:p>
            <a:pPr marL="228600" indent="-228600"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b="0" dirty="0">
                <a:solidFill>
                  <a:schemeClr val="tx1"/>
                </a:solidFill>
              </a:rPr>
              <a:t>S</a:t>
            </a:r>
            <a:r>
              <a:rPr lang="en-US" sz="1500" b="0" dirty="0" smtClean="0">
                <a:solidFill>
                  <a:schemeClr val="tx1"/>
                </a:solidFill>
              </a:rPr>
              <a:t>tudent’s </a:t>
            </a:r>
            <a:r>
              <a:rPr lang="en-US" sz="1500" b="0" dirty="0">
                <a:solidFill>
                  <a:schemeClr val="tx1"/>
                </a:solidFill>
              </a:rPr>
              <a:t>research and proposed </a:t>
            </a:r>
            <a:r>
              <a:rPr lang="en-US" sz="1500" b="0" dirty="0" smtClean="0">
                <a:solidFill>
                  <a:schemeClr val="tx1"/>
                </a:solidFill>
              </a:rPr>
              <a:t>SCGSR project must be aligned with one of the identified SCGSR priority research areas defined by the SC Program Offices and specified in the solicitation. </a:t>
            </a:r>
          </a:p>
          <a:p>
            <a:pPr marL="228600" indent="-228600"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500" b="0" dirty="0" smtClean="0">
                <a:solidFill>
                  <a:schemeClr val="tx1"/>
                </a:solidFill>
              </a:rPr>
              <a:t>Applications proposing to use an SC user facility must apply for user facility time separately.</a:t>
            </a:r>
            <a:endParaRPr lang="en-US" sz="1500" b="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89300" y="6380945"/>
            <a:ext cx="39251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Program </a:t>
            </a:r>
            <a:r>
              <a:rPr lang="en-US" sz="1600" dirty="0" smtClean="0"/>
              <a:t>Contact : </a:t>
            </a:r>
            <a:r>
              <a:rPr lang="en-US" sz="1600" dirty="0">
                <a:hlinkClick r:id="rId3"/>
              </a:rPr>
              <a:t>sc.scgsr@science.doe.gov</a:t>
            </a:r>
            <a:r>
              <a:rPr lang="en-US" sz="1600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5572" y="5428734"/>
            <a:ext cx="8334333" cy="6668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2018 Solicitation 1 – Applications Due: May 15, 2018 5:00PM ET</a:t>
            </a:r>
          </a:p>
          <a:p>
            <a:pPr>
              <a:spcBef>
                <a:spcPts val="400"/>
              </a:spcBef>
            </a:pPr>
            <a:r>
              <a:rPr lang="en-US" sz="1600" dirty="0" smtClean="0"/>
              <a:t>Full details</a:t>
            </a:r>
            <a:r>
              <a:rPr lang="en-US" sz="1600" dirty="0"/>
              <a:t>, </a:t>
            </a:r>
            <a:r>
              <a:rPr lang="en-US" sz="1600" dirty="0" smtClean="0"/>
              <a:t>requirements</a:t>
            </a:r>
            <a:r>
              <a:rPr lang="en-US" sz="1600" dirty="0"/>
              <a:t>, FAQs, and </a:t>
            </a:r>
            <a:r>
              <a:rPr lang="en-US" sz="1600" dirty="0" smtClean="0"/>
              <a:t>link </a:t>
            </a:r>
            <a:r>
              <a:rPr lang="en-US" sz="1600" dirty="0"/>
              <a:t>to </a:t>
            </a:r>
            <a:r>
              <a:rPr lang="en-US" sz="1600" dirty="0" smtClean="0"/>
              <a:t>application </a:t>
            </a:r>
            <a:r>
              <a:rPr lang="en-US" sz="1600" dirty="0"/>
              <a:t>at: </a:t>
            </a:r>
            <a:r>
              <a:rPr lang="en-US" sz="1600" dirty="0" smtClean="0">
                <a:hlinkClick r:id="rId4"/>
              </a:rPr>
              <a:t>https://</a:t>
            </a:r>
            <a:r>
              <a:rPr lang="en-US" sz="1600" dirty="0">
                <a:hlinkClick r:id="rId4"/>
              </a:rPr>
              <a:t>science.energy.gov/wdts/scgsr/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18499" y="876300"/>
            <a:ext cx="8527550" cy="923330"/>
          </a:xfrm>
          <a:prstGeom prst="rect">
            <a:avLst/>
          </a:prstGeom>
          <a:noFill/>
          <a:ln w="25400" cmpd="thickThin">
            <a:solidFill>
              <a:srgbClr val="237737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06636"/>
                </a:solidFill>
              </a:rPr>
              <a:t>The SCGSR Program provides supplemental awards to outstanding graduate students to spend 3 to 12 months conducting part of their doctoral thesis/dissertation research at a host DOE national laboratory/facility in collaboration with a DOE laboratory scientist. </a:t>
            </a:r>
            <a:endParaRPr lang="en-US" b="1" dirty="0">
              <a:solidFill>
                <a:srgbClr val="106636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18499" y="3454400"/>
            <a:ext cx="4151901" cy="1870973"/>
            <a:chOff x="423489" y="3454400"/>
            <a:chExt cx="4046911" cy="1870973"/>
          </a:xfrm>
        </p:grpSpPr>
        <p:sp>
          <p:nvSpPr>
            <p:cNvPr id="9" name="Rectangle 8"/>
            <p:cNvSpPr/>
            <p:nvPr/>
          </p:nvSpPr>
          <p:spPr>
            <a:xfrm>
              <a:off x="423489" y="3454400"/>
              <a:ext cx="4046911" cy="1866900"/>
            </a:xfrm>
            <a:prstGeom prst="rect">
              <a:avLst/>
            </a:prstGeom>
            <a:noFill/>
            <a:ln cmpd="thickThin">
              <a:solidFill>
                <a:srgbClr val="1066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3061" y="3494102"/>
              <a:ext cx="3894278" cy="1831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600" b="1" dirty="0" smtClean="0"/>
                <a:t>Award Benefits</a:t>
              </a:r>
              <a:r>
                <a:rPr lang="en-US" sz="1600" dirty="0" smtClean="0"/>
                <a:t>:</a:t>
              </a:r>
            </a:p>
            <a:p>
              <a:pPr marL="228600" indent="-228600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US" sz="1400" dirty="0" smtClean="0"/>
                <a:t>A monthly stipend of up to $3,000/month for general living expenses</a:t>
              </a:r>
            </a:p>
            <a:p>
              <a:pPr marL="228600" indent="-228600"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en-US" sz="1400" dirty="0" smtClean="0"/>
                <a:t>Reimbursement of inbound/outbound traveling expenses to/from the host DOE laboratory/facility of up to $2,000 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 smtClean="0"/>
                <a:t>(Award payments are provided directly to the student)</a:t>
              </a:r>
              <a:endParaRPr lang="en-US" sz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62500" y="3454400"/>
            <a:ext cx="4083549" cy="1866900"/>
            <a:chOff x="4762500" y="3454400"/>
            <a:chExt cx="4083549" cy="1866900"/>
          </a:xfrm>
        </p:grpSpPr>
        <p:sp>
          <p:nvSpPr>
            <p:cNvPr id="10" name="Rectangle 9"/>
            <p:cNvSpPr/>
            <p:nvPr/>
          </p:nvSpPr>
          <p:spPr>
            <a:xfrm>
              <a:off x="4762500" y="3454400"/>
              <a:ext cx="4083549" cy="1866900"/>
            </a:xfrm>
            <a:prstGeom prst="rect">
              <a:avLst/>
            </a:prstGeom>
            <a:noFill/>
            <a:ln cmpd="thickThin">
              <a:solidFill>
                <a:srgbClr val="1066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805105" y="3490029"/>
              <a:ext cx="4040944" cy="174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400"/>
                </a:spcAft>
              </a:pPr>
              <a:r>
                <a:rPr lang="en-US" sz="1600" b="1" dirty="0" smtClean="0"/>
                <a:t>Eligibility</a:t>
              </a:r>
              <a:r>
                <a:rPr lang="en-US" sz="1600" dirty="0" smtClean="0"/>
                <a:t>:</a:t>
              </a:r>
            </a:p>
            <a:p>
              <a:pPr marL="228600" indent="-228600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300" dirty="0" smtClean="0"/>
                <a:t>U.S. Citizen or Permanent Resident</a:t>
              </a:r>
            </a:p>
            <a:p>
              <a:pPr marL="228600" indent="-228600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300" dirty="0" smtClean="0"/>
                <a:t>Qualified graduate program &amp; Ph.D. Candidacy </a:t>
              </a:r>
            </a:p>
            <a:p>
              <a:pPr marL="228600" indent="-228600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300" dirty="0" smtClean="0"/>
                <a:t>Graduate research aligned with an SCGSR priority research area</a:t>
              </a:r>
            </a:p>
            <a:p>
              <a:pPr marL="228600" indent="-228600">
                <a:spcAft>
                  <a:spcPts val="400"/>
                </a:spcAft>
                <a:buFont typeface="Wingdings" panose="05000000000000000000" pitchFamily="2" charset="2"/>
                <a:buChar char="§"/>
              </a:pPr>
              <a:r>
                <a:rPr lang="en-US" sz="1300" dirty="0" smtClean="0"/>
                <a:t>Establishment of a collaborating DOE laboratory scientist at the time of application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609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Key Dates for 2017 -2018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433148"/>
              </p:ext>
            </p:extLst>
          </p:nvPr>
        </p:nvGraphicFramePr>
        <p:xfrm>
          <a:off x="1280160" y="2076992"/>
          <a:ext cx="6583680" cy="3348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</a:tblGrid>
              <a:tr h="558165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 </a:t>
                      </a: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Solicitation 2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 Solicitation 1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 Solicitation 2***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On-line Application Opens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August 24, 2017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21, 2018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August 2018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Applications Due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b="1" dirty="0">
                          <a:solidFill>
                            <a:srgbClr val="CC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November 16, 2017</a:t>
                      </a:r>
                      <a:br>
                        <a:rPr lang="en-US" sz="1200" b="1" dirty="0">
                          <a:solidFill>
                            <a:srgbClr val="CC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b="1" dirty="0">
                          <a:solidFill>
                            <a:srgbClr val="CC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5:00 PM ET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C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 15, 2018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C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5:00 PM ET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b="1">
                          <a:solidFill>
                            <a:srgbClr val="CC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November 2018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Offer Notification Period </a:t>
                      </a:r>
                      <a:r>
                        <a:rPr lang="en-US" sz="1200" i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Begins on or around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April 2018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August/September 2018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April 2019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Earliest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 Start Date for Proposed Project Periods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June 4, 2018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October 29, 2018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June 3, 2019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Latest</a:t>
                      </a:r>
                      <a:r>
                        <a:rPr lang="en-US" sz="12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** Start Date for Proposed Project Periods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October 1, 2018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4, 2019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425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September 30, 2019</a:t>
                      </a: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9897-0879-4271-868D-556FCA3FE67B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39046" y="919064"/>
            <a:ext cx="844535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>
              <a:spcBef>
                <a:spcPct val="0"/>
              </a:spcBef>
              <a:spcAft>
                <a:spcPts val="600"/>
              </a:spcAft>
            </a:pPr>
            <a:r>
              <a:rPr lang="en-US" altLang="en-US" sz="1400" b="1" dirty="0" smtClean="0">
                <a:solidFill>
                  <a:srgbClr val="333333"/>
                </a:solidFill>
                <a:latin typeface="Arial" charset="0"/>
                <a:cs typeface="Arial" charset="0"/>
              </a:rPr>
              <a:t>All application materials (including the Letters of Support) must be submitted online as required.</a:t>
            </a:r>
          </a:p>
          <a:p>
            <a:pPr lvl="0" algn="ctr" fontAlgn="ctr">
              <a:spcBef>
                <a:spcPct val="0"/>
              </a:spcBef>
              <a:spcAft>
                <a:spcPts val="600"/>
              </a:spcAft>
            </a:pPr>
            <a:r>
              <a:rPr lang="en-US" altLang="en-US" sz="1400" b="1" dirty="0" smtClean="0">
                <a:solidFill>
                  <a:srgbClr val="333333"/>
                </a:solidFill>
                <a:latin typeface="Arial" charset="0"/>
                <a:cs typeface="Arial" charset="0"/>
              </a:rPr>
              <a:t> At </a:t>
            </a:r>
            <a:r>
              <a:rPr lang="en-US" altLang="en-US" sz="1400" b="1" dirty="0">
                <a:solidFill>
                  <a:srgbClr val="333333"/>
                </a:solidFill>
                <a:latin typeface="Arial" charset="0"/>
                <a:cs typeface="Arial" charset="0"/>
              </a:rPr>
              <a:t>the submission deadline (</a:t>
            </a:r>
            <a:r>
              <a:rPr lang="en-US" altLang="en-US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shown in </a:t>
            </a:r>
            <a:r>
              <a:rPr lang="en-US" altLang="en-US" sz="14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red </a:t>
            </a:r>
            <a:r>
              <a:rPr lang="en-US" altLang="en-US" sz="1400" b="1" dirty="0" smtClean="0">
                <a:latin typeface="Arial" charset="0"/>
                <a:cs typeface="Arial" charset="0"/>
              </a:rPr>
              <a:t>in the table below</a:t>
            </a:r>
            <a:r>
              <a:rPr lang="en-US" altLang="en-US" sz="1400" b="1" dirty="0" smtClean="0">
                <a:solidFill>
                  <a:srgbClr val="333333"/>
                </a:solidFill>
                <a:latin typeface="Arial" charset="0"/>
                <a:cs typeface="Arial" charset="0"/>
              </a:rPr>
              <a:t>), </a:t>
            </a:r>
            <a:r>
              <a:rPr lang="en-US" altLang="en-US" sz="1400" b="1" dirty="0">
                <a:solidFill>
                  <a:srgbClr val="333333"/>
                </a:solidFill>
                <a:latin typeface="Arial" charset="0"/>
                <a:cs typeface="Arial" charset="0"/>
              </a:rPr>
              <a:t>the online application system will close after which no additional materials will be accepted. </a:t>
            </a:r>
          </a:p>
          <a:p>
            <a:pPr lvl="0" algn="ctr" fontAlgn="ctr">
              <a:spcBef>
                <a:spcPct val="0"/>
              </a:spcBef>
              <a:spcAft>
                <a:spcPts val="600"/>
              </a:spcAft>
            </a:pPr>
            <a:r>
              <a:rPr lang="en-US" altLang="en-US" sz="1400" b="1" dirty="0">
                <a:solidFill>
                  <a:srgbClr val="CC0000"/>
                </a:solidFill>
                <a:latin typeface="Arial" charset="0"/>
                <a:cs typeface="Arial" charset="0"/>
              </a:rPr>
              <a:t>The online application system closes at 5:00 PM Eastern Time.</a:t>
            </a:r>
            <a:endParaRPr lang="en-US" altLang="en-US" sz="1400" b="1" dirty="0">
              <a:solidFill>
                <a:srgbClr val="333333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05732" y="5304790"/>
            <a:ext cx="72524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/>
              <a:t/>
            </a:r>
            <a:br>
              <a:rPr lang="en-US" sz="1200" i="1" dirty="0"/>
            </a:br>
            <a:r>
              <a:rPr lang="en-US" sz="1200" i="1" dirty="0" smtClean="0"/>
              <a:t>*Proposed </a:t>
            </a:r>
            <a:r>
              <a:rPr lang="en-US" sz="1200" i="1" dirty="0"/>
              <a:t>project periods may not begin before this date, and may be 3 to 12 </a:t>
            </a:r>
            <a:r>
              <a:rPr lang="en-US" sz="1200" i="1" dirty="0" smtClean="0"/>
              <a:t>consecutive months </a:t>
            </a:r>
            <a:r>
              <a:rPr lang="en-US" sz="1200" i="1" dirty="0"/>
              <a:t>in duration.</a:t>
            </a:r>
            <a:br>
              <a:rPr lang="en-US" sz="1200" i="1" dirty="0"/>
            </a:br>
            <a:r>
              <a:rPr lang="en-US" sz="1200" i="1" dirty="0" smtClean="0"/>
              <a:t>** </a:t>
            </a:r>
            <a:r>
              <a:rPr lang="en-US" sz="1200" i="1" dirty="0"/>
              <a:t>Proposed project period must begin no later than this date, and may be 3 to </a:t>
            </a:r>
            <a:r>
              <a:rPr lang="en-US" sz="1200" i="1" dirty="0" smtClean="0"/>
              <a:t>12 consecutive </a:t>
            </a:r>
            <a:r>
              <a:rPr lang="en-US" sz="1200" i="1" dirty="0"/>
              <a:t>months in duration</a:t>
            </a:r>
            <a:r>
              <a:rPr lang="en-US" sz="1200" i="1" dirty="0" smtClean="0"/>
              <a:t>.</a:t>
            </a:r>
          </a:p>
          <a:p>
            <a:r>
              <a:rPr lang="en-US" sz="1200" i="1" dirty="0" smtClean="0"/>
              <a:t>*** All Dates are tentative.</a:t>
            </a:r>
            <a:endParaRPr lang="en-US" sz="1200" i="1" dirty="0"/>
          </a:p>
        </p:txBody>
      </p:sp>
      <p:sp>
        <p:nvSpPr>
          <p:cNvPr id="3" name="Rectangle 2"/>
          <p:cNvSpPr/>
          <p:nvPr/>
        </p:nvSpPr>
        <p:spPr>
          <a:xfrm>
            <a:off x="3561537" y="6400412"/>
            <a:ext cx="50713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rgbClr val="000099"/>
                </a:solidFill>
                <a:hlinkClick r:id="rId2"/>
              </a:rPr>
              <a:t>https://science.energy.gov/wdts/scgsr/key-dates</a:t>
            </a:r>
            <a:r>
              <a:rPr lang="en-US" sz="1400" i="1" dirty="0" smtClean="0">
                <a:solidFill>
                  <a:srgbClr val="000099"/>
                </a:solidFill>
                <a:hlinkClick r:id="rId2"/>
              </a:rPr>
              <a:t>/</a:t>
            </a:r>
            <a:endParaRPr lang="en-US" sz="1400" i="1" dirty="0" smtClean="0">
              <a:solidFill>
                <a:srgbClr val="000099"/>
              </a:solidFill>
            </a:endParaRPr>
          </a:p>
          <a:p>
            <a:endParaRPr lang="en-US" sz="1400" i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02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883426"/>
            <a:ext cx="8534399" cy="5411823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100" b="0" dirty="0">
                <a:solidFill>
                  <a:schemeClr val="tx1"/>
                </a:solidFill>
                <a:hlinkClick r:id="rId2" action="ppaction://hlinkfile"/>
              </a:rPr>
              <a:t>Advanced Scientific Computing Research (ASCR)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(a) Applied Mathematics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(b) Computer Science </a:t>
            </a:r>
            <a:endParaRPr lang="en-US" sz="1100" b="0" dirty="0" smtClean="0">
              <a:solidFill>
                <a:schemeClr val="tx1"/>
              </a:solidFill>
            </a:endParaRPr>
          </a:p>
          <a:p>
            <a:pPr marL="112713" indent="0">
              <a:buNone/>
            </a:pPr>
            <a:endParaRPr lang="en-US" sz="600" b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100" b="0" dirty="0" smtClean="0">
                <a:solidFill>
                  <a:schemeClr val="tx1"/>
                </a:solidFill>
                <a:hlinkClick r:id="rId3" action="ppaction://hlinkfile"/>
              </a:rPr>
              <a:t>Basic </a:t>
            </a:r>
            <a:r>
              <a:rPr lang="en-US" sz="1100" b="0" dirty="0">
                <a:solidFill>
                  <a:schemeClr val="tx1"/>
                </a:solidFill>
                <a:hlinkClick r:id="rId3" action="ppaction://hlinkfile"/>
              </a:rPr>
              <a:t>Energy Sciences (BES)</a:t>
            </a:r>
          </a:p>
          <a:p>
            <a:pPr marL="112713" indent="0"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(a) Accelerator </a:t>
            </a:r>
            <a:r>
              <a:rPr lang="en-US" sz="1100" b="0" dirty="0">
                <a:solidFill>
                  <a:schemeClr val="tx1"/>
                </a:solidFill>
              </a:rPr>
              <a:t>and Detector R&amp;D </a:t>
            </a:r>
            <a:endParaRPr lang="en-US" sz="1100" b="0" dirty="0" smtClean="0">
              <a:solidFill>
                <a:schemeClr val="tx1"/>
              </a:solidFill>
            </a:endParaRPr>
          </a:p>
          <a:p>
            <a:pPr marL="112713" indent="0"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</a:t>
            </a:r>
            <a:r>
              <a:rPr lang="en-US" sz="1100" b="0" dirty="0">
                <a:solidFill>
                  <a:schemeClr val="tx1"/>
                </a:solidFill>
              </a:rPr>
              <a:t>b) Nuclear Chemistry and Radiochemical </a:t>
            </a:r>
            <a:r>
              <a:rPr lang="en-US" sz="1100" b="0" dirty="0" smtClean="0">
                <a:solidFill>
                  <a:schemeClr val="tx1"/>
                </a:solidFill>
              </a:rPr>
              <a:t>Separations </a:t>
            </a:r>
          </a:p>
          <a:p>
            <a:pPr marL="112713" indent="0">
              <a:buNone/>
              <a:tabLst>
                <a:tab pos="225425" algn="l"/>
              </a:tabLst>
            </a:pPr>
            <a:r>
              <a:rPr lang="en-US" sz="1100" b="0" dirty="0" smtClean="0">
                <a:solidFill>
                  <a:schemeClr val="tx1"/>
                </a:solidFill>
              </a:rPr>
              <a:t>(</a:t>
            </a:r>
            <a:r>
              <a:rPr lang="en-US" sz="1100" b="0" dirty="0">
                <a:solidFill>
                  <a:schemeClr val="tx1"/>
                </a:solidFill>
              </a:rPr>
              <a:t>c) Neutron Scattering Research and Instrumentation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(d) Predictive Materials Science and Chemistry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(e) Fundamental Electrochemistry related to Energy Transduction, Storage, </a:t>
            </a:r>
            <a:r>
              <a:rPr lang="en-US" sz="1100" b="0" dirty="0" smtClean="0">
                <a:solidFill>
                  <a:schemeClr val="tx1"/>
                </a:solidFill>
              </a:rPr>
              <a:t>Chemical Conversion, and </a:t>
            </a:r>
            <a:r>
              <a:rPr lang="en-US" sz="1100" b="0" dirty="0">
                <a:solidFill>
                  <a:schemeClr val="tx1"/>
                </a:solidFill>
              </a:rPr>
              <a:t>Corrosion </a:t>
            </a:r>
            <a:endParaRPr lang="en-US" sz="1100" b="0" dirty="0" smtClean="0">
              <a:solidFill>
                <a:schemeClr val="tx1"/>
              </a:solidFill>
            </a:endParaRPr>
          </a:p>
          <a:p>
            <a:pPr marL="112713" indent="0"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(f) Crystal Growth </a:t>
            </a:r>
            <a:endParaRPr lang="en-US" sz="1100" b="0" dirty="0">
              <a:solidFill>
                <a:schemeClr val="tx1"/>
              </a:solidFill>
            </a:endParaRPr>
          </a:p>
          <a:p>
            <a:pPr marL="112713" indent="0"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(g) Ultrafast Materials and Chemical Sciences </a:t>
            </a:r>
            <a:endParaRPr lang="en-US" sz="1100" b="0" dirty="0">
              <a:solidFill>
                <a:schemeClr val="tx1"/>
              </a:solidFill>
            </a:endParaRPr>
          </a:p>
          <a:p>
            <a:pPr marL="112713" indent="0"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(h) Electron and Scanning Probe Microscopy Research and Instrumentation  </a:t>
            </a:r>
          </a:p>
          <a:p>
            <a:pPr marL="112713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(i)  Basic Geosciences</a:t>
            </a:r>
          </a:p>
          <a:p>
            <a:pPr marL="233363" indent="-120650">
              <a:spcBef>
                <a:spcPts val="0"/>
              </a:spcBef>
              <a:spcAft>
                <a:spcPts val="0"/>
              </a:spcAft>
              <a:buAutoNum type="alphaLcParenBoth" startAt="10"/>
            </a:pPr>
            <a:r>
              <a:rPr lang="en-US" sz="1100" b="0" dirty="0" smtClean="0">
                <a:solidFill>
                  <a:schemeClr val="tx1"/>
                </a:solidFill>
              </a:rPr>
              <a:t>  Gas Phase Chemical Physics</a:t>
            </a:r>
          </a:p>
          <a:p>
            <a:pPr marL="233363" indent="-120650">
              <a:spcBef>
                <a:spcPts val="0"/>
              </a:spcBef>
              <a:spcAft>
                <a:spcPts val="0"/>
              </a:spcAft>
              <a:buAutoNum type="alphaLcParenBoth" startAt="10"/>
            </a:pPr>
            <a:r>
              <a:rPr lang="en-US" sz="1100" b="0" dirty="0">
                <a:solidFill>
                  <a:schemeClr val="tx1"/>
                </a:solidFill>
              </a:rPr>
              <a:t> Radiation Effects in </a:t>
            </a:r>
            <a:r>
              <a:rPr lang="en-US" sz="1100" b="0" dirty="0" smtClean="0">
                <a:solidFill>
                  <a:schemeClr val="tx1"/>
                </a:solidFill>
              </a:rPr>
              <a:t>Materials</a:t>
            </a:r>
          </a:p>
          <a:p>
            <a:pPr marL="233363" indent="-120650">
              <a:spcBef>
                <a:spcPts val="0"/>
              </a:spcBef>
              <a:spcAft>
                <a:spcPts val="0"/>
              </a:spcAft>
              <a:buAutoNum type="alphaLcParenBoth" startAt="10"/>
            </a:pPr>
            <a:r>
              <a:rPr lang="en-US" sz="1100" b="0" dirty="0">
                <a:solidFill>
                  <a:schemeClr val="tx1"/>
                </a:solidFill>
              </a:rPr>
              <a:t> </a:t>
            </a:r>
            <a:r>
              <a:rPr lang="en-US" sz="1100" b="0" dirty="0" smtClean="0">
                <a:solidFill>
                  <a:schemeClr val="tx1"/>
                </a:solidFill>
              </a:rPr>
              <a:t> Catalysis </a:t>
            </a:r>
            <a:r>
              <a:rPr lang="en-US" sz="1100" b="0" dirty="0">
                <a:solidFill>
                  <a:schemeClr val="tx1"/>
                </a:solidFill>
              </a:rPr>
              <a:t>Science with NMR Spectroscopy and Neutron </a:t>
            </a:r>
            <a:r>
              <a:rPr lang="en-US" sz="1100" b="0" dirty="0" smtClean="0">
                <a:solidFill>
                  <a:schemeClr val="tx1"/>
                </a:solidFill>
              </a:rPr>
              <a:t>Scattering</a:t>
            </a:r>
          </a:p>
          <a:p>
            <a:pPr marL="112713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(m) Highly </a:t>
            </a:r>
            <a:r>
              <a:rPr lang="en-US" sz="1100" b="0" dirty="0">
                <a:solidFill>
                  <a:schemeClr val="tx1"/>
                </a:solidFill>
              </a:rPr>
              <a:t>Ionizing Radiation in </a:t>
            </a:r>
            <a:r>
              <a:rPr lang="en-US" sz="1100" b="0" dirty="0" smtClean="0">
                <a:solidFill>
                  <a:schemeClr val="tx1"/>
                </a:solidFill>
              </a:rPr>
              <a:t>Chemistry</a:t>
            </a:r>
          </a:p>
          <a:p>
            <a:pPr marL="112713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(n</a:t>
            </a:r>
            <a:r>
              <a:rPr lang="en-US" sz="1100" b="0" dirty="0">
                <a:solidFill>
                  <a:schemeClr val="tx1"/>
                </a:solidFill>
              </a:rPr>
              <a:t>) </a:t>
            </a:r>
            <a:r>
              <a:rPr lang="en-US" sz="1100" b="0" dirty="0" smtClean="0">
                <a:solidFill>
                  <a:schemeClr val="tx1"/>
                </a:solidFill>
              </a:rPr>
              <a:t> Energy </a:t>
            </a:r>
            <a:r>
              <a:rPr lang="en-US" sz="1100" b="0" dirty="0">
                <a:solidFill>
                  <a:schemeClr val="tx1"/>
                </a:solidFill>
              </a:rPr>
              <a:t>Transfers in Large Proteins and Protein Complexes</a:t>
            </a:r>
            <a:endParaRPr lang="en-US" sz="1100" b="0" dirty="0" smtClean="0">
              <a:solidFill>
                <a:schemeClr val="tx1"/>
              </a:solidFill>
            </a:endParaRPr>
          </a:p>
          <a:p>
            <a:pPr marL="341313" indent="-228600">
              <a:spcBef>
                <a:spcPts val="0"/>
              </a:spcBef>
              <a:spcAft>
                <a:spcPts val="0"/>
              </a:spcAft>
              <a:buAutoNum type="alphaLcParenBoth" startAt="10"/>
            </a:pPr>
            <a:endParaRPr lang="en-US" sz="6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100" b="0" dirty="0" smtClean="0">
                <a:solidFill>
                  <a:schemeClr val="tx1"/>
                </a:solidFill>
                <a:hlinkClick r:id="rId4" action="ppaction://hlinkfile"/>
              </a:rPr>
              <a:t>Biological </a:t>
            </a:r>
            <a:r>
              <a:rPr lang="en-US" sz="1100" b="0" dirty="0">
                <a:solidFill>
                  <a:schemeClr val="tx1"/>
                </a:solidFill>
                <a:hlinkClick r:id="rId4" action="ppaction://hlinkfile"/>
              </a:rPr>
              <a:t>and </a:t>
            </a:r>
            <a:r>
              <a:rPr lang="en-US" sz="1100" b="0" dirty="0">
                <a:solidFill>
                  <a:srgbClr val="000099"/>
                </a:solidFill>
                <a:hlinkClick r:id="rId4" action="ppaction://hlinkfile"/>
              </a:rPr>
              <a:t>Environmental Research </a:t>
            </a:r>
            <a:r>
              <a:rPr lang="en-US" sz="1100" b="0" dirty="0">
                <a:solidFill>
                  <a:schemeClr val="tx1"/>
                </a:solidFill>
                <a:hlinkClick r:id="rId4" action="ppaction://hlinkfile"/>
              </a:rPr>
              <a:t>(BER)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(a) Computational Biology and Bioinformatics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(b) Novel in situ </a:t>
            </a:r>
            <a:r>
              <a:rPr lang="en-US" sz="1100" b="0" dirty="0" smtClean="0">
                <a:solidFill>
                  <a:schemeClr val="tx1"/>
                </a:solidFill>
              </a:rPr>
              <a:t>Imaging </a:t>
            </a:r>
            <a:r>
              <a:rPr lang="en-US" sz="1100" b="0" dirty="0">
                <a:solidFill>
                  <a:schemeClr val="tx1"/>
                </a:solidFill>
              </a:rPr>
              <a:t>and </a:t>
            </a:r>
            <a:r>
              <a:rPr lang="en-US" sz="1100" b="0" dirty="0" smtClean="0">
                <a:solidFill>
                  <a:schemeClr val="tx1"/>
                </a:solidFill>
              </a:rPr>
              <a:t>Measurement </a:t>
            </a:r>
            <a:r>
              <a:rPr lang="en-US" sz="1100" b="0" dirty="0">
                <a:solidFill>
                  <a:schemeClr val="tx1"/>
                </a:solidFill>
              </a:rPr>
              <a:t>T</a:t>
            </a:r>
            <a:r>
              <a:rPr lang="en-US" sz="1100" b="0" dirty="0" smtClean="0">
                <a:solidFill>
                  <a:schemeClr val="tx1"/>
                </a:solidFill>
              </a:rPr>
              <a:t>echnologies </a:t>
            </a:r>
            <a:r>
              <a:rPr lang="en-US" sz="1100" b="0" dirty="0">
                <a:solidFill>
                  <a:schemeClr val="tx1"/>
                </a:solidFill>
              </a:rPr>
              <a:t>for </a:t>
            </a:r>
            <a:r>
              <a:rPr lang="en-US" sz="1100" b="0" dirty="0" smtClean="0">
                <a:solidFill>
                  <a:schemeClr val="tx1"/>
                </a:solidFill>
              </a:rPr>
              <a:t>Biological </a:t>
            </a:r>
            <a:r>
              <a:rPr lang="en-US" sz="1100" b="0" dirty="0">
                <a:solidFill>
                  <a:schemeClr val="tx1"/>
                </a:solidFill>
              </a:rPr>
              <a:t>S</a:t>
            </a:r>
            <a:r>
              <a:rPr lang="en-US" sz="1100" b="0" dirty="0" smtClean="0">
                <a:solidFill>
                  <a:schemeClr val="tx1"/>
                </a:solidFill>
              </a:rPr>
              <a:t>ystems </a:t>
            </a:r>
            <a:r>
              <a:rPr lang="en-US" sz="1100" b="0" dirty="0">
                <a:solidFill>
                  <a:schemeClr val="tx1"/>
                </a:solidFill>
              </a:rPr>
              <a:t>S</a:t>
            </a:r>
            <a:r>
              <a:rPr lang="en-US" sz="1100" b="0" dirty="0" smtClean="0">
                <a:solidFill>
                  <a:schemeClr val="tx1"/>
                </a:solidFill>
              </a:rPr>
              <a:t>cience </a:t>
            </a:r>
            <a:r>
              <a:rPr lang="en-US" sz="1000" b="0" dirty="0" smtClean="0">
                <a:solidFill>
                  <a:schemeClr val="tx1"/>
                </a:solidFill>
              </a:rPr>
              <a:t> </a:t>
            </a:r>
          </a:p>
          <a:p>
            <a:pPr marL="112713" indent="0"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</a:t>
            </a:r>
            <a:r>
              <a:rPr lang="en-US" sz="1100" b="0" dirty="0">
                <a:solidFill>
                  <a:schemeClr val="tx1"/>
                </a:solidFill>
              </a:rPr>
              <a:t>c) Plant Science for Sustainable Bioenergy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(d) </a:t>
            </a:r>
            <a:r>
              <a:rPr lang="en-US" sz="1100" b="0" dirty="0" smtClean="0">
                <a:solidFill>
                  <a:schemeClr val="tx1"/>
                </a:solidFill>
              </a:rPr>
              <a:t>Soil </a:t>
            </a:r>
            <a:r>
              <a:rPr lang="en-US" sz="1100" b="0" dirty="0">
                <a:solidFill>
                  <a:schemeClr val="tx1"/>
                </a:solidFill>
              </a:rPr>
              <a:t>Microbiology</a:t>
            </a:r>
          </a:p>
          <a:p>
            <a:pPr marL="112713" indent="-112713">
              <a:buNone/>
            </a:pPr>
            <a:endParaRPr lang="en-US" sz="1100" b="0" dirty="0" smtClean="0">
              <a:solidFill>
                <a:schemeClr val="tx1"/>
              </a:solidFill>
            </a:endParaRPr>
          </a:p>
          <a:p>
            <a:pPr marL="112713" indent="-112713">
              <a:buNone/>
            </a:pPr>
            <a:r>
              <a:rPr lang="en-US" sz="1100" b="0" dirty="0">
                <a:solidFill>
                  <a:schemeClr val="tx1"/>
                </a:solidFill>
                <a:hlinkClick r:id="rId4" action="ppaction://hlinkfile"/>
              </a:rPr>
              <a:t>Biological and </a:t>
            </a:r>
            <a:r>
              <a:rPr lang="en-US" sz="1100" b="0" dirty="0">
                <a:solidFill>
                  <a:srgbClr val="000099"/>
                </a:solidFill>
                <a:hlinkClick r:id="rId4" action="ppaction://hlinkfile"/>
              </a:rPr>
              <a:t>Environmental Research </a:t>
            </a:r>
            <a:r>
              <a:rPr lang="en-US" sz="1100" b="0" dirty="0">
                <a:solidFill>
                  <a:schemeClr val="tx1"/>
                </a:solidFill>
                <a:hlinkClick r:id="rId4" action="ppaction://hlinkfile"/>
              </a:rPr>
              <a:t>(BER</a:t>
            </a:r>
            <a:r>
              <a:rPr lang="en-US" sz="1100" b="0" dirty="0" smtClean="0">
                <a:solidFill>
                  <a:schemeClr val="tx1"/>
                </a:solidFill>
                <a:hlinkClick r:id="rId4" action="ppaction://hlinkfile"/>
              </a:rPr>
              <a:t>): cont’d</a:t>
            </a:r>
            <a:endParaRPr lang="en-US" sz="1100" b="0" dirty="0">
              <a:solidFill>
                <a:schemeClr val="tx1"/>
              </a:solidFill>
              <a:hlinkClick r:id="rId4" action="ppaction://hlinkfile"/>
            </a:endParaRPr>
          </a:p>
          <a:p>
            <a:pPr marL="112713" indent="0"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</a:t>
            </a:r>
            <a:r>
              <a:rPr lang="en-US" sz="1100" b="0" dirty="0">
                <a:solidFill>
                  <a:schemeClr val="tx1"/>
                </a:solidFill>
              </a:rPr>
              <a:t>e) Environmental Systems Science </a:t>
            </a:r>
          </a:p>
          <a:p>
            <a:pPr marL="112713" indent="0"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(f) Atmospheric System Research </a:t>
            </a:r>
          </a:p>
          <a:p>
            <a:pPr marL="112713" indent="0">
              <a:buNone/>
            </a:pPr>
            <a:r>
              <a:rPr lang="en-US" sz="1100" b="0" dirty="0" smtClean="0">
                <a:solidFill>
                  <a:schemeClr val="tx1"/>
                </a:solidFill>
              </a:rPr>
              <a:t>(</a:t>
            </a:r>
            <a:r>
              <a:rPr lang="en-US" sz="1100" b="0" dirty="0">
                <a:solidFill>
                  <a:schemeClr val="tx1"/>
                </a:solidFill>
              </a:rPr>
              <a:t>g</a:t>
            </a:r>
            <a:r>
              <a:rPr lang="en-US" sz="1100" b="0" dirty="0" smtClean="0">
                <a:solidFill>
                  <a:schemeClr val="tx1"/>
                </a:solidFill>
              </a:rPr>
              <a:t>) </a:t>
            </a:r>
            <a:r>
              <a:rPr lang="en-US" sz="1100" b="0" dirty="0">
                <a:solidFill>
                  <a:schemeClr val="tx1"/>
                </a:solidFill>
              </a:rPr>
              <a:t>Earth System Modeling </a:t>
            </a:r>
          </a:p>
          <a:p>
            <a:pPr marL="112713" indent="0">
              <a:buNone/>
            </a:pPr>
            <a:endParaRPr lang="en-US" sz="600" b="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100" b="0" dirty="0" smtClean="0">
                <a:solidFill>
                  <a:srgbClr val="FF0000"/>
                </a:solidFill>
                <a:hlinkClick r:id="rId5" action="ppaction://hlinkfile"/>
              </a:rPr>
              <a:t>Fusion </a:t>
            </a:r>
            <a:r>
              <a:rPr lang="en-US" sz="1100" b="0" dirty="0">
                <a:solidFill>
                  <a:srgbClr val="FF0000"/>
                </a:solidFill>
                <a:hlinkClick r:id="rId5" action="ppaction://hlinkfile"/>
              </a:rPr>
              <a:t>Energy Sciences (FES)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(a) Burning Plasma Science &amp; Enabling Technologies </a:t>
            </a:r>
          </a:p>
          <a:p>
            <a:pPr marL="112713" indent="0">
              <a:spcAft>
                <a:spcPts val="600"/>
              </a:spcAft>
              <a:buNone/>
            </a:pPr>
            <a:r>
              <a:rPr lang="en-US" sz="1100" b="0" dirty="0">
                <a:solidFill>
                  <a:schemeClr val="tx1"/>
                </a:solidFill>
              </a:rPr>
              <a:t>(b) Discovery Plasma Science </a:t>
            </a:r>
            <a:endParaRPr lang="en-US" sz="1100" b="0" dirty="0">
              <a:solidFill>
                <a:schemeClr val="tx1"/>
              </a:solidFill>
              <a:hlinkClick r:id="rId6" action="ppaction://hlinkfile"/>
            </a:endParaRPr>
          </a:p>
          <a:p>
            <a:pPr marL="0" indent="0">
              <a:buNone/>
            </a:pPr>
            <a:r>
              <a:rPr lang="en-US" sz="1100" b="0" dirty="0" smtClean="0">
                <a:solidFill>
                  <a:schemeClr val="tx1"/>
                </a:solidFill>
                <a:hlinkClick r:id="rId6" action="ppaction://hlinkfile"/>
              </a:rPr>
              <a:t>High </a:t>
            </a:r>
            <a:r>
              <a:rPr lang="en-US" sz="1100" b="0" dirty="0">
                <a:solidFill>
                  <a:schemeClr val="tx1"/>
                </a:solidFill>
                <a:hlinkClick r:id="rId6" action="ppaction://hlinkfile"/>
              </a:rPr>
              <a:t>Energy Physics (HEP)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(a) Theoretical and Computational Research in High Energy Physics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(b) Advanced Technology Research and Development in High Energy Physics </a:t>
            </a:r>
          </a:p>
          <a:p>
            <a:pPr marL="112713" indent="0">
              <a:spcAft>
                <a:spcPts val="600"/>
              </a:spcAft>
              <a:buNone/>
            </a:pPr>
            <a:r>
              <a:rPr lang="en-US" sz="1100" b="0" dirty="0">
                <a:solidFill>
                  <a:schemeClr val="tx1"/>
                </a:solidFill>
              </a:rPr>
              <a:t>(c) Experimental Research in High Energy Physics </a:t>
            </a:r>
          </a:p>
          <a:p>
            <a:pPr marL="0" indent="0">
              <a:buNone/>
            </a:pPr>
            <a:r>
              <a:rPr lang="en-US" sz="1100" b="0" dirty="0" smtClean="0">
                <a:solidFill>
                  <a:schemeClr val="tx1"/>
                </a:solidFill>
                <a:hlinkClick r:id="rId7" action="ppaction://hlinkfile"/>
              </a:rPr>
              <a:t>Nuclear </a:t>
            </a:r>
            <a:r>
              <a:rPr lang="en-US" sz="1100" b="0" dirty="0">
                <a:solidFill>
                  <a:schemeClr val="tx1"/>
                </a:solidFill>
                <a:hlinkClick r:id="rId7" action="ppaction://hlinkfile"/>
              </a:rPr>
              <a:t>Physics (NP)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(a) Medium Energy Nuclear Physics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(b) Heavy Ion Nuclear Physics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(c) Low Energy Nuclear Physics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(d) Nuclear Theory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(e) Nuclear Data and Nuclear Theory Computing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(f) Isotope Development and Production for </a:t>
            </a:r>
            <a:r>
              <a:rPr lang="en-US" sz="1100" b="0" dirty="0" smtClean="0">
                <a:solidFill>
                  <a:schemeClr val="tx1"/>
                </a:solidFill>
              </a:rPr>
              <a:t>Research and </a:t>
            </a:r>
            <a:r>
              <a:rPr lang="en-US" sz="1100" b="0" dirty="0">
                <a:solidFill>
                  <a:schemeClr val="tx1"/>
                </a:solidFill>
              </a:rPr>
              <a:t>Applications </a:t>
            </a:r>
          </a:p>
          <a:p>
            <a:pPr marL="112713" indent="0">
              <a:buNone/>
            </a:pPr>
            <a:r>
              <a:rPr lang="en-US" sz="1100" b="0" dirty="0">
                <a:solidFill>
                  <a:schemeClr val="tx1"/>
                </a:solidFill>
              </a:rPr>
              <a:t>(g) Accelerator Research and Development for Current and Future Nuclear Physics Facilities </a:t>
            </a:r>
          </a:p>
          <a:p>
            <a:pPr marL="0" indent="0">
              <a:buNone/>
            </a:pPr>
            <a:endParaRPr lang="en-US" sz="1100" b="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3426"/>
          </a:xfrm>
        </p:spPr>
        <p:txBody>
          <a:bodyPr/>
          <a:lstStyle/>
          <a:p>
            <a:r>
              <a:rPr lang="en-US" sz="2400" b="1" dirty="0" smtClean="0">
                <a:latin typeface="+mn-lt"/>
              </a:rPr>
              <a:t>SCGSR Program 2018 Solicitation 1 – Priority Research Areas</a:t>
            </a:r>
            <a:endParaRPr lang="en-US" sz="2400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5600699" y="6334161"/>
            <a:ext cx="3276600" cy="365125"/>
          </a:xfrm>
        </p:spPr>
        <p:txBody>
          <a:bodyPr/>
          <a:lstStyle/>
          <a:p>
            <a:fld id="{26CA2777-A89F-4130-B308-73BB6595591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356350"/>
            <a:ext cx="5334000" cy="365125"/>
          </a:xfrm>
        </p:spPr>
        <p:txBody>
          <a:bodyPr/>
          <a:lstStyle/>
          <a:p>
            <a:r>
              <a:rPr lang="en-US" i="1" dirty="0" smtClean="0">
                <a:solidFill>
                  <a:srgbClr val="000099"/>
                </a:solidFill>
                <a:latin typeface="+mn-lt"/>
                <a:hlinkClick r:id="rId8"/>
              </a:rPr>
              <a:t>https://</a:t>
            </a:r>
            <a:r>
              <a:rPr lang="en-US" i="1" dirty="0">
                <a:solidFill>
                  <a:srgbClr val="000099"/>
                </a:solidFill>
                <a:latin typeface="+mn-lt"/>
                <a:hlinkClick r:id="rId8"/>
              </a:rPr>
              <a:t>science.energy.gov/wdts/scgsr/how-to-apply/priority-sc-research-areas</a:t>
            </a:r>
            <a:r>
              <a:rPr lang="en-US" i="1" dirty="0" smtClean="0">
                <a:solidFill>
                  <a:srgbClr val="000099"/>
                </a:solidFill>
                <a:latin typeface="+mn-lt"/>
                <a:hlinkClick r:id="rId8"/>
              </a:rPr>
              <a:t>/</a:t>
            </a:r>
            <a:r>
              <a:rPr lang="en-US" i="1" dirty="0" smtClean="0">
                <a:solidFill>
                  <a:srgbClr val="000099"/>
                </a:solidFill>
                <a:latin typeface="+mn-lt"/>
              </a:rPr>
              <a:t> </a:t>
            </a:r>
            <a:endParaRPr lang="en-US" i="1" dirty="0">
              <a:solidFill>
                <a:srgbClr val="00009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171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5764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/>
              <a:t>Merit Review Criteria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854945"/>
              </p:ext>
            </p:extLst>
          </p:nvPr>
        </p:nvGraphicFramePr>
        <p:xfrm>
          <a:off x="564991" y="996204"/>
          <a:ext cx="8014018" cy="4836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14018"/>
              </a:tblGrid>
              <a:tr h="713457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4625" algn="l"/>
                        </a:tabLs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 1. Scientific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and/or Technical Merit of the Proposed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Research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8708" marR="487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93898">
                <a:tc>
                  <a:txBody>
                    <a:bodyPr/>
                    <a:lstStyle/>
                    <a:p>
                      <a:pPr marL="339725" marR="0" lvl="0" indent="-227013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45720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Is the proposed research well-conceived, and does it demonstrate a clear understanding of the scientific and technical challenges involved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39725" marR="0" lvl="0" indent="-227013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eriod" startAt="2"/>
                        <a:tabLst>
                          <a:tab pos="457200" algn="l"/>
                        </a:tabLs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Is the proposed method and approach for the proposed research appropriate? </a:t>
                      </a:r>
                    </a:p>
                    <a:p>
                      <a:pPr marL="339725" marR="0" lvl="0" indent="-227013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eriod" startAt="2"/>
                        <a:tabLst>
                          <a:tab pos="457200" algn="l"/>
                        </a:tabLs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Is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the applicant (graduate student) sufficiently well prepared to conduct the proposed research? </a:t>
                      </a:r>
                    </a:p>
                    <a:p>
                      <a:pPr marL="339725" marR="0" indent="-227013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Are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the DOE laboratory resources adequate? If applicable, has the necessary access to a scientific user facility been secured by the DOE laboratory collaborating scientist?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708" marR="487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0599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2.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Relevance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of the Proposed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Research*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to Graduate Thesis Research and Training</a:t>
                      </a:r>
                    </a:p>
                  </a:txBody>
                  <a:tcPr marL="48708" marR="487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98206">
                <a:tc>
                  <a:txBody>
                    <a:bodyPr/>
                    <a:lstStyle/>
                    <a:p>
                      <a:pPr marL="339725" marR="0" lvl="0" indent="-227013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Does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the proposed research have the potential to make a significant contribution to the applicant’s (graduate student’s) thesis research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project?</a:t>
                      </a:r>
                    </a:p>
                    <a:p>
                      <a:pPr marL="339725" marR="0" lvl="0" indent="-227013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Will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the proposed research enhance the applicant’s graduate training and research skills?</a:t>
                      </a:r>
                    </a:p>
                  </a:txBody>
                  <a:tcPr marL="48708" marR="4870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175" name="Rectangle 1"/>
          <p:cNvSpPr>
            <a:spLocks noChangeArrowheads="1"/>
          </p:cNvSpPr>
          <p:nvPr/>
        </p:nvSpPr>
        <p:spPr bwMode="auto">
          <a:xfrm>
            <a:off x="2371725" y="153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1800">
                <a:latin typeface="Arial" pitchFamily="34" charset="0"/>
                <a:cs typeface="Arial" pitchFamily="34" charset="0"/>
              </a:rPr>
            </a:br>
            <a:endParaRPr lang="en-US" alt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176" name="Rectangle 3"/>
          <p:cNvSpPr>
            <a:spLocks noChangeArrowheads="1"/>
          </p:cNvSpPr>
          <p:nvPr/>
        </p:nvSpPr>
        <p:spPr bwMode="auto">
          <a:xfrm>
            <a:off x="153963" y="5865724"/>
            <a:ext cx="87331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aseline="30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*</a:t>
            </a:r>
            <a:r>
              <a:rPr lang="en-US" altLang="en-US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en-US" sz="1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Research </a:t>
            </a:r>
            <a:r>
              <a:rPr lang="en-US" altLang="en-US" sz="1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proposed is explicitly the scope of the research proposed to be conducted by the applicant (graduate student) at the DOE </a:t>
            </a:r>
            <a:r>
              <a:rPr lang="en-US" altLang="en-US" sz="1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Laboratory/Facility. </a:t>
            </a:r>
            <a:endParaRPr lang="en-US" altLang="en-US" sz="18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455670" y="6331441"/>
            <a:ext cx="5334000" cy="365125"/>
          </a:xfrm>
        </p:spPr>
        <p:txBody>
          <a:bodyPr/>
          <a:lstStyle/>
          <a:p>
            <a:fld id="{66A99897-0879-4271-868D-556FCA3FE67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28950" y="6398161"/>
            <a:ext cx="55321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>
                <a:solidFill>
                  <a:srgbClr val="106636"/>
                </a:solidFill>
                <a:hlinkClick r:id="rId3"/>
              </a:rPr>
              <a:t>https://science.energy.gov/wdts/scgsr/how-to-apply/application-evaluation-and-selection</a:t>
            </a:r>
            <a:r>
              <a:rPr lang="en-US" sz="1100" i="1" dirty="0" smtClean="0">
                <a:solidFill>
                  <a:srgbClr val="106636"/>
                </a:solidFill>
                <a:hlinkClick r:id="rId3"/>
              </a:rPr>
              <a:t>/</a:t>
            </a:r>
            <a:endParaRPr lang="en-US" sz="1100" i="1" dirty="0" smtClean="0">
              <a:solidFill>
                <a:srgbClr val="106636"/>
              </a:solidFill>
            </a:endParaRPr>
          </a:p>
          <a:p>
            <a:endParaRPr lang="en-US" sz="1100" i="1" dirty="0">
              <a:solidFill>
                <a:srgbClr val="1066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9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0816" y="1082012"/>
            <a:ext cx="8002368" cy="545213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All applications to the SCGSR program must be completed through the online application system</a:t>
            </a:r>
            <a:r>
              <a:rPr lang="en-US" sz="2000" dirty="0" smtClean="0">
                <a:solidFill>
                  <a:schemeClr val="tx1"/>
                </a:solidFill>
              </a:rPr>
              <a:t>. Only complete applications submitted by the deadline will be considered. </a:t>
            </a:r>
          </a:p>
          <a:p>
            <a:pPr marL="0" indent="0">
              <a:buNone/>
            </a:pPr>
            <a:endParaRPr lang="en-US" sz="600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u="sng" dirty="0" smtClean="0">
                <a:solidFill>
                  <a:schemeClr val="tx1"/>
                </a:solidFill>
              </a:rPr>
              <a:t>A Complete SCGSR </a:t>
            </a:r>
            <a:r>
              <a:rPr lang="en-US" sz="2000" u="sng" dirty="0">
                <a:solidFill>
                  <a:schemeClr val="tx1"/>
                </a:solidFill>
              </a:rPr>
              <a:t>A</a:t>
            </a:r>
            <a:r>
              <a:rPr lang="en-US" sz="2000" u="sng" dirty="0" smtClean="0">
                <a:solidFill>
                  <a:schemeClr val="tx1"/>
                </a:solidFill>
              </a:rPr>
              <a:t>pplication includes:</a:t>
            </a:r>
            <a:endParaRPr lang="en-US" sz="2000" u="sng" dirty="0">
              <a:solidFill>
                <a:schemeClr val="tx1"/>
              </a:solidFill>
            </a:endParaRPr>
          </a:p>
          <a:p>
            <a:pPr marL="463550" indent="-238125">
              <a:buFont typeface="Wingdings" panose="05000000000000000000" pitchFamily="2" charset="2"/>
              <a:buChar char="§"/>
            </a:pPr>
            <a:r>
              <a:rPr lang="en-US" sz="1400" b="0" dirty="0" smtClean="0">
                <a:solidFill>
                  <a:schemeClr val="tx1"/>
                </a:solidFill>
              </a:rPr>
              <a:t>All required </a:t>
            </a:r>
            <a:r>
              <a:rPr lang="en-US" sz="1400" b="0" dirty="0">
                <a:solidFill>
                  <a:schemeClr val="tx1"/>
                </a:solidFill>
              </a:rPr>
              <a:t>f</a:t>
            </a:r>
            <a:r>
              <a:rPr lang="en-US" sz="1400" b="0" dirty="0" smtClean="0">
                <a:solidFill>
                  <a:schemeClr val="tx1"/>
                </a:solidFill>
              </a:rPr>
              <a:t>ields </a:t>
            </a:r>
            <a:r>
              <a:rPr lang="en-US" sz="1400" b="0" dirty="0">
                <a:solidFill>
                  <a:schemeClr val="tx1"/>
                </a:solidFill>
              </a:rPr>
              <a:t>of the Online Application </a:t>
            </a:r>
            <a:r>
              <a:rPr lang="en-US" sz="1400" b="0" dirty="0" smtClean="0">
                <a:solidFill>
                  <a:schemeClr val="tx1"/>
                </a:solidFill>
              </a:rPr>
              <a:t>System, </a:t>
            </a:r>
            <a:r>
              <a:rPr lang="en-US" sz="1400" b="0" i="1" dirty="0">
                <a:solidFill>
                  <a:schemeClr val="tx1"/>
                </a:solidFill>
              </a:rPr>
              <a:t>i</a:t>
            </a:r>
            <a:r>
              <a:rPr lang="en-US" sz="1400" b="0" i="1" dirty="0" smtClean="0">
                <a:solidFill>
                  <a:schemeClr val="tx1"/>
                </a:solidFill>
              </a:rPr>
              <a:t>ncluding: </a:t>
            </a:r>
          </a:p>
          <a:p>
            <a:pPr marL="688975" lvl="1" indent="-225425"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1400" b="0" dirty="0">
                <a:solidFill>
                  <a:schemeClr val="tx1"/>
                </a:solidFill>
              </a:rPr>
              <a:t>Contact </a:t>
            </a:r>
            <a:r>
              <a:rPr lang="en-US" sz="1400" b="0" dirty="0" smtClean="0">
                <a:solidFill>
                  <a:schemeClr val="tx1"/>
                </a:solidFill>
              </a:rPr>
              <a:t>information of the </a:t>
            </a:r>
            <a:r>
              <a:rPr lang="en-US" sz="1400" dirty="0">
                <a:solidFill>
                  <a:schemeClr val="tx1"/>
                </a:solidFill>
              </a:rPr>
              <a:t>graduate </a:t>
            </a:r>
            <a:r>
              <a:rPr lang="en-US" sz="1400" dirty="0" smtClean="0">
                <a:solidFill>
                  <a:schemeClr val="tx1"/>
                </a:solidFill>
              </a:rPr>
              <a:t>applicant, primary graduate </a:t>
            </a:r>
            <a:r>
              <a:rPr lang="en-US" sz="1400" dirty="0">
                <a:solidFill>
                  <a:schemeClr val="tx1"/>
                </a:solidFill>
              </a:rPr>
              <a:t>thesis </a:t>
            </a:r>
            <a:r>
              <a:rPr lang="en-US" sz="1400" dirty="0" smtClean="0">
                <a:solidFill>
                  <a:schemeClr val="tx1"/>
                </a:solidFill>
              </a:rPr>
              <a:t>advisor, </a:t>
            </a:r>
            <a:r>
              <a:rPr lang="en-US" sz="1400" dirty="0">
                <a:solidFill>
                  <a:schemeClr val="tx1"/>
                </a:solidFill>
              </a:rPr>
              <a:t>and collaborating DOE laboratory </a:t>
            </a:r>
            <a:r>
              <a:rPr lang="en-US" sz="1400" dirty="0" smtClean="0">
                <a:solidFill>
                  <a:schemeClr val="tx1"/>
                </a:solidFill>
              </a:rPr>
              <a:t>scientist</a:t>
            </a:r>
            <a:endParaRPr lang="en-US" sz="1400" b="0" dirty="0">
              <a:solidFill>
                <a:schemeClr val="tx1"/>
              </a:solidFill>
            </a:endParaRPr>
          </a:p>
          <a:p>
            <a:pPr marL="688975" lvl="1" indent="-225425"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1400" b="0" dirty="0" smtClean="0">
                <a:solidFill>
                  <a:schemeClr val="tx1"/>
                </a:solidFill>
              </a:rPr>
              <a:t>Academic information, including undergraduate and graduate study </a:t>
            </a:r>
          </a:p>
          <a:p>
            <a:pPr marL="688975" lvl="1" indent="-225425"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1400" b="0" dirty="0" smtClean="0">
                <a:solidFill>
                  <a:schemeClr val="tx1"/>
                </a:solidFill>
              </a:rPr>
              <a:t>Professional information, including scientific publications and awards, research experiences, etc. </a:t>
            </a:r>
          </a:p>
          <a:p>
            <a:pPr marL="688975" lvl="1" indent="-225425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Alignment of proposed research to one of the SCGSR Priority Research Areas</a:t>
            </a:r>
          </a:p>
          <a:p>
            <a:pPr marL="688975" lvl="1" indent="0">
              <a:spcBef>
                <a:spcPts val="0"/>
              </a:spcBef>
              <a:buNone/>
              <a:tabLst>
                <a:tab pos="688975" algn="l"/>
              </a:tabLst>
            </a:pPr>
            <a:r>
              <a:rPr lang="en-US" sz="1400" dirty="0" smtClean="0">
                <a:solidFill>
                  <a:schemeClr val="tx1"/>
                </a:solidFill>
                <a:hlinkClick r:id="rId3"/>
              </a:rPr>
              <a:t>https://</a:t>
            </a:r>
            <a:r>
              <a:rPr lang="en-US" sz="1400" dirty="0">
                <a:solidFill>
                  <a:schemeClr val="tx1"/>
                </a:solidFill>
                <a:hlinkClick r:id="rId3"/>
              </a:rPr>
              <a:t>science.energy.gov/wdts/scgsr/how-to-apply/priority-sc-research-areas</a:t>
            </a:r>
            <a:r>
              <a:rPr lang="en-US" sz="1400" dirty="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</a:p>
          <a:p>
            <a:pPr marL="463550" lvl="1" indent="0">
              <a:spcBef>
                <a:spcPts val="0"/>
              </a:spcBef>
              <a:buNone/>
            </a:pPr>
            <a:endParaRPr lang="en-US" sz="1400" b="0" dirty="0">
              <a:solidFill>
                <a:schemeClr val="tx1"/>
              </a:solidFill>
            </a:endParaRPr>
          </a:p>
          <a:p>
            <a:pPr marL="463550" indent="-238125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b="0" dirty="0">
                <a:solidFill>
                  <a:schemeClr val="tx1"/>
                </a:solidFill>
              </a:rPr>
              <a:t>A </a:t>
            </a:r>
            <a:r>
              <a:rPr lang="en-US" sz="1400" dirty="0">
                <a:solidFill>
                  <a:schemeClr val="tx1"/>
                </a:solidFill>
              </a:rPr>
              <a:t>SCGSR Research Proposal </a:t>
            </a:r>
            <a:r>
              <a:rPr lang="en-US" sz="1400" b="0" dirty="0" smtClean="0">
                <a:solidFill>
                  <a:schemeClr val="tx1"/>
                </a:solidFill>
              </a:rPr>
              <a:t>(</a:t>
            </a:r>
            <a:r>
              <a:rPr lang="en-US" sz="1400" b="0" i="1" dirty="0" smtClean="0">
                <a:solidFill>
                  <a:schemeClr val="tx1"/>
                </a:solidFill>
              </a:rPr>
              <a:t>3-page maximum, full guidance provided online</a:t>
            </a:r>
            <a:r>
              <a:rPr lang="en-US" sz="1400" b="0" dirty="0" smtClean="0">
                <a:solidFill>
                  <a:schemeClr val="tx1"/>
                </a:solidFill>
              </a:rPr>
              <a:t>).</a:t>
            </a:r>
          </a:p>
          <a:p>
            <a:pPr marL="463550" indent="0">
              <a:spcAft>
                <a:spcPts val="600"/>
              </a:spcAft>
              <a:buNone/>
            </a:pPr>
            <a:r>
              <a:rPr lang="en-US" sz="1400" b="0" dirty="0" smtClean="0">
                <a:solidFill>
                  <a:schemeClr val="tx1"/>
                </a:solidFill>
                <a:hlinkClick r:id="rId4"/>
              </a:rPr>
              <a:t>https://</a:t>
            </a:r>
            <a:r>
              <a:rPr lang="en-US" sz="1400" b="0" dirty="0">
                <a:solidFill>
                  <a:schemeClr val="tx1"/>
                </a:solidFill>
                <a:hlinkClick r:id="rId4"/>
              </a:rPr>
              <a:t>science.energy.gov/wdts/scgsr/how-to-apply/research-proposal-guidelines</a:t>
            </a:r>
            <a:r>
              <a:rPr lang="en-US" sz="1400" b="0" dirty="0" smtClean="0">
                <a:solidFill>
                  <a:schemeClr val="tx1"/>
                </a:solidFill>
                <a:hlinkClick r:id="rId4"/>
              </a:rPr>
              <a:t>/</a:t>
            </a:r>
            <a:r>
              <a:rPr lang="en-US" sz="1400" b="0" dirty="0" smtClean="0">
                <a:solidFill>
                  <a:schemeClr val="tx1"/>
                </a:solidFill>
              </a:rPr>
              <a:t> </a:t>
            </a:r>
            <a:endParaRPr lang="en-US" sz="1400" b="0" dirty="0">
              <a:solidFill>
                <a:schemeClr val="tx1"/>
              </a:solidFill>
            </a:endParaRPr>
          </a:p>
          <a:p>
            <a:pPr marL="463550" indent="-238125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400" b="0" dirty="0">
                <a:solidFill>
                  <a:schemeClr val="tx1"/>
                </a:solidFill>
              </a:rPr>
              <a:t>Official </a:t>
            </a:r>
            <a:r>
              <a:rPr lang="en-US" sz="1400" b="0" dirty="0" smtClean="0">
                <a:solidFill>
                  <a:schemeClr val="tx1"/>
                </a:solidFill>
              </a:rPr>
              <a:t>graduate </a:t>
            </a:r>
            <a:r>
              <a:rPr lang="en-US" sz="1400" b="0" dirty="0">
                <a:solidFill>
                  <a:schemeClr val="tx1"/>
                </a:solidFill>
              </a:rPr>
              <a:t>t</a:t>
            </a:r>
            <a:r>
              <a:rPr lang="en-US" sz="1400" b="0" dirty="0" smtClean="0">
                <a:solidFill>
                  <a:schemeClr val="tx1"/>
                </a:solidFill>
              </a:rPr>
              <a:t>ranscripts </a:t>
            </a:r>
            <a:r>
              <a:rPr lang="en-US" sz="1400" b="0" dirty="0">
                <a:solidFill>
                  <a:schemeClr val="tx1"/>
                </a:solidFill>
              </a:rPr>
              <a:t>and </a:t>
            </a:r>
            <a:r>
              <a:rPr lang="en-US" sz="1400" b="0" dirty="0" smtClean="0">
                <a:solidFill>
                  <a:schemeClr val="tx1"/>
                </a:solidFill>
              </a:rPr>
              <a:t>proof </a:t>
            </a:r>
            <a:r>
              <a:rPr lang="en-US" sz="1400" b="0" dirty="0">
                <a:solidFill>
                  <a:schemeClr val="tx1"/>
                </a:solidFill>
              </a:rPr>
              <a:t>of Ph.D. </a:t>
            </a:r>
            <a:r>
              <a:rPr lang="en-US" sz="1400" b="0" dirty="0" smtClean="0">
                <a:solidFill>
                  <a:schemeClr val="tx1"/>
                </a:solidFill>
              </a:rPr>
              <a:t>Candidacy.</a:t>
            </a:r>
          </a:p>
          <a:p>
            <a:pPr marL="225425" indent="236538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b="0" dirty="0" smtClean="0">
                <a:solidFill>
                  <a:schemeClr val="tx1"/>
                </a:solidFill>
                <a:hlinkClick r:id="rId5"/>
              </a:rPr>
              <a:t>https</a:t>
            </a:r>
            <a:r>
              <a:rPr lang="en-US" sz="1400" b="0" dirty="0">
                <a:solidFill>
                  <a:schemeClr val="tx1"/>
                </a:solidFill>
                <a:hlinkClick r:id="rId5"/>
              </a:rPr>
              <a:t>://science.energy.gov/wdts/scgsr/how-to-apply/graduate-transcripts</a:t>
            </a:r>
            <a:r>
              <a:rPr lang="en-US" sz="1400" b="0" dirty="0" smtClean="0">
                <a:solidFill>
                  <a:schemeClr val="tx1"/>
                </a:solidFill>
                <a:hlinkClick r:id="rId5"/>
              </a:rPr>
              <a:t>/</a:t>
            </a:r>
            <a:r>
              <a:rPr lang="en-US" sz="1400" b="0" dirty="0" smtClean="0">
                <a:solidFill>
                  <a:schemeClr val="tx1"/>
                </a:solidFill>
              </a:rPr>
              <a:t> </a:t>
            </a:r>
            <a:endParaRPr lang="en-US" sz="1400" b="0" dirty="0">
              <a:solidFill>
                <a:schemeClr val="tx1"/>
              </a:solidFill>
            </a:endParaRPr>
          </a:p>
          <a:p>
            <a:pPr marL="463550" indent="-238125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400" b="0" dirty="0">
                <a:solidFill>
                  <a:schemeClr val="tx1"/>
                </a:solidFill>
              </a:rPr>
              <a:t>Two Letters of </a:t>
            </a:r>
            <a:r>
              <a:rPr lang="en-US" sz="1400" b="0" dirty="0" smtClean="0">
                <a:solidFill>
                  <a:schemeClr val="tx1"/>
                </a:solidFill>
              </a:rPr>
              <a:t>Support, one by primary graduate thesis advisor, and the other by collaborating DOE laboratory scientist.</a:t>
            </a:r>
            <a:endParaRPr lang="en-US" sz="1400" b="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600" b="0" dirty="0" smtClean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Application Requirements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A2777-A89F-4130-B308-73BB6595591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94710" y="633478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i="1" dirty="0">
                <a:hlinkClick r:id="rId6"/>
              </a:rPr>
              <a:t>https://science.energy.gov/wdts/scgsr/how-to-apply</a:t>
            </a:r>
            <a:r>
              <a:rPr lang="en-US" sz="1400" i="1" dirty="0" smtClean="0">
                <a:hlinkClick r:id="rId6"/>
              </a:rPr>
              <a:t>/</a:t>
            </a:r>
            <a:endParaRPr lang="en-US" sz="1400" i="1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3764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3877</TotalTime>
  <Words>1020</Words>
  <Application>Microsoft Office PowerPoint</Application>
  <PresentationFormat>On-screen Show (4:3)</PresentationFormat>
  <Paragraphs>134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Times New Roman</vt:lpstr>
      <vt:lpstr>Wingdings</vt:lpstr>
      <vt:lpstr>2_Office Theme</vt:lpstr>
      <vt:lpstr>DOE Office of Science Graduate Student Research (SCGSR) Program</vt:lpstr>
      <vt:lpstr>Key Dates for 2017 -2018</vt:lpstr>
      <vt:lpstr>SCGSR Program 2018 Solicitation 1 – Priority Research Areas</vt:lpstr>
      <vt:lpstr>Merit Review Criteria</vt:lpstr>
      <vt:lpstr>Application Requirements</vt:lpstr>
    </vt:vector>
  </TitlesOfParts>
  <Company>US Department of Energy (SC)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Justin.Hnilo@science.doe.gov</dc:creator>
  <cp:lastModifiedBy>Hnilo, Justin</cp:lastModifiedBy>
  <cp:revision>551</cp:revision>
  <cp:lastPrinted>2015-09-02T17:51:37Z</cp:lastPrinted>
  <dcterms:created xsi:type="dcterms:W3CDTF">2011-06-16T14:42:40Z</dcterms:created>
  <dcterms:modified xsi:type="dcterms:W3CDTF">2018-02-22T14:43:00Z</dcterms:modified>
</cp:coreProperties>
</file>