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7" r:id="rId2"/>
    <p:sldId id="259" r:id="rId3"/>
    <p:sldId id="261" r:id="rId4"/>
    <p:sldId id="263" r:id="rId5"/>
    <p:sldId id="260"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ttner, Noah" initials="KN" lastIdx="2" clrIdx="0">
    <p:extLst>
      <p:ext uri="{19B8F6BF-5375-455C-9EA6-DF929625EA0E}">
        <p15:presenceInfo xmlns:p15="http://schemas.microsoft.com/office/powerpoint/2012/main" userId="S::kittner@ad.unc.edu::d4b7b270-93cd-4e87-8ae8-07e7464304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93"/>
    <p:restoredTop sz="96325"/>
  </p:normalViewPr>
  <p:slideViewPr>
    <p:cSldViewPr snapToGrid="0" snapToObjects="1" showGuides="1">
      <p:cViewPr varScale="1">
        <p:scale>
          <a:sx n="117" d="100"/>
          <a:sy n="117" d="100"/>
        </p:scale>
        <p:origin x="200" y="4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09T14:06:13.043" idx="1">
    <p:pos x="7300" y="2811"/>
    <p:text>Flow battery comment, check the duration</p:text>
    <p:extLst>
      <p:ext uri="{C676402C-5697-4E1C-873F-D02D1690AC5C}">
        <p15:threadingInfo xmlns:p15="http://schemas.microsoft.com/office/powerpoint/2012/main" timeZoneBias="240"/>
      </p:ext>
    </p:extLst>
  </p:cm>
  <p:cm authorId="1" dt="2021-06-09T14:11:02.179" idx="2">
    <p:pos x="7300" y="2907"/>
    <p:text>Looks different for 10 hour or different product</p:text>
    <p:extLst>
      <p:ext uri="{C676402C-5697-4E1C-873F-D02D1690AC5C}">
        <p15:threadingInfo xmlns:p15="http://schemas.microsoft.com/office/powerpoint/2012/main" timeZoneBias="240">
          <p15:parentCm authorId="1" idx="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4D9C51-E38E-D943-98FC-4330BEF8EB9F}" type="datetimeFigureOut">
              <a:rPr lang="en-US" smtClean="0"/>
              <a:t>6/9/21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F4288-EE4B-C343-9D83-578365C9C12E}" type="slidenum">
              <a:rPr lang="en-US" smtClean="0"/>
              <a:t>‹#›</a:t>
            </a:fld>
            <a:endParaRPr lang="en-US"/>
          </a:p>
        </p:txBody>
      </p:sp>
    </p:spTree>
    <p:extLst>
      <p:ext uri="{BB962C8B-B14F-4D97-AF65-F5344CB8AC3E}">
        <p14:creationId xmlns:p14="http://schemas.microsoft.com/office/powerpoint/2010/main" val="2284823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We could truncate after month</a:t>
            </a:r>
          </a:p>
        </p:txBody>
      </p:sp>
      <p:sp>
        <p:nvSpPr>
          <p:cNvPr id="4" name="Slide Number Placeholder 3"/>
          <p:cNvSpPr>
            <a:spLocks noGrp="1"/>
          </p:cNvSpPr>
          <p:nvPr>
            <p:ph type="sldNum" sz="quarter" idx="5"/>
          </p:nvPr>
        </p:nvSpPr>
        <p:spPr/>
        <p:txBody>
          <a:bodyPr/>
          <a:lstStyle/>
          <a:p>
            <a:fld id="{B2BF4288-EE4B-C343-9D83-578365C9C12E}" type="slidenum">
              <a:rPr lang="en-US" smtClean="0"/>
              <a:t>4</a:t>
            </a:fld>
            <a:endParaRPr lang="en-US"/>
          </a:p>
        </p:txBody>
      </p:sp>
    </p:spTree>
    <p:extLst>
      <p:ext uri="{BB962C8B-B14F-4D97-AF65-F5344CB8AC3E}">
        <p14:creationId xmlns:p14="http://schemas.microsoft.com/office/powerpoint/2010/main" val="3146568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more of s-curve or inflection at longer duration </a:t>
            </a:r>
          </a:p>
          <a:p>
            <a:endParaRPr lang="en-US" dirty="0"/>
          </a:p>
          <a:p>
            <a:r>
              <a:rPr lang="en-US" dirty="0"/>
              <a:t>Er = 16,000 kWh</a:t>
            </a:r>
          </a:p>
        </p:txBody>
      </p:sp>
      <p:sp>
        <p:nvSpPr>
          <p:cNvPr id="4" name="Slide Number Placeholder 3"/>
          <p:cNvSpPr>
            <a:spLocks noGrp="1"/>
          </p:cNvSpPr>
          <p:nvPr>
            <p:ph type="sldNum" sz="quarter" idx="5"/>
          </p:nvPr>
        </p:nvSpPr>
        <p:spPr/>
        <p:txBody>
          <a:bodyPr/>
          <a:lstStyle/>
          <a:p>
            <a:fld id="{B2BF4288-EE4B-C343-9D83-578365C9C12E}" type="slidenum">
              <a:rPr lang="en-US" smtClean="0"/>
              <a:t>5</a:t>
            </a:fld>
            <a:endParaRPr lang="en-US"/>
          </a:p>
        </p:txBody>
      </p:sp>
    </p:spTree>
    <p:extLst>
      <p:ext uri="{BB962C8B-B14F-4D97-AF65-F5344CB8AC3E}">
        <p14:creationId xmlns:p14="http://schemas.microsoft.com/office/powerpoint/2010/main" val="2231932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2F1C5-5DD2-1D48-AB66-DD060E0EB1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34FC0E-6C29-4E4F-96DF-A22447ED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7B76A9-713D-494E-A43D-66A7544541FD}"/>
              </a:ext>
            </a:extLst>
          </p:cNvPr>
          <p:cNvSpPr>
            <a:spLocks noGrp="1"/>
          </p:cNvSpPr>
          <p:nvPr>
            <p:ph type="dt" sz="half" idx="10"/>
          </p:nvPr>
        </p:nvSpPr>
        <p:spPr/>
        <p:txBody>
          <a:bodyPr/>
          <a:lstStyle/>
          <a:p>
            <a:fld id="{73CB3CA1-8F02-5B42-8B5C-16FBCDD002EA}" type="datetimeFigureOut">
              <a:rPr lang="en-US" smtClean="0"/>
              <a:t>6/9/21</a:t>
            </a:fld>
            <a:endParaRPr lang="en-US"/>
          </a:p>
        </p:txBody>
      </p:sp>
      <p:sp>
        <p:nvSpPr>
          <p:cNvPr id="5" name="Footer Placeholder 4">
            <a:extLst>
              <a:ext uri="{FF2B5EF4-FFF2-40B4-BE49-F238E27FC236}">
                <a16:creationId xmlns:a16="http://schemas.microsoft.com/office/drawing/2014/main" id="{71825799-6E23-434B-A4AD-DD890E17BC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76D440-FD99-AE49-B56C-3B444CF51068}"/>
              </a:ext>
            </a:extLst>
          </p:cNvPr>
          <p:cNvSpPr>
            <a:spLocks noGrp="1"/>
          </p:cNvSpPr>
          <p:nvPr>
            <p:ph type="sldNum" sz="quarter" idx="12"/>
          </p:nvPr>
        </p:nvSpPr>
        <p:spPr/>
        <p:txBody>
          <a:bodyPr/>
          <a:lstStyle/>
          <a:p>
            <a:fld id="{9928F8A0-BB4F-9248-B87A-624FBDE3589F}" type="slidenum">
              <a:rPr lang="en-US" smtClean="0"/>
              <a:t>‹#›</a:t>
            </a:fld>
            <a:endParaRPr lang="en-US"/>
          </a:p>
        </p:txBody>
      </p:sp>
    </p:spTree>
    <p:extLst>
      <p:ext uri="{BB962C8B-B14F-4D97-AF65-F5344CB8AC3E}">
        <p14:creationId xmlns:p14="http://schemas.microsoft.com/office/powerpoint/2010/main" val="3668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75937-9811-B84C-BC99-1738248EBA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EF4C46-8BEF-FE4A-A8A5-CE7D748E6D3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59729C-BAA8-7644-B4E1-87864772A9B8}"/>
              </a:ext>
            </a:extLst>
          </p:cNvPr>
          <p:cNvSpPr>
            <a:spLocks noGrp="1"/>
          </p:cNvSpPr>
          <p:nvPr>
            <p:ph type="dt" sz="half" idx="10"/>
          </p:nvPr>
        </p:nvSpPr>
        <p:spPr/>
        <p:txBody>
          <a:bodyPr/>
          <a:lstStyle/>
          <a:p>
            <a:fld id="{73CB3CA1-8F02-5B42-8B5C-16FBCDD002EA}" type="datetimeFigureOut">
              <a:rPr lang="en-US" smtClean="0"/>
              <a:t>6/9/21</a:t>
            </a:fld>
            <a:endParaRPr lang="en-US"/>
          </a:p>
        </p:txBody>
      </p:sp>
      <p:sp>
        <p:nvSpPr>
          <p:cNvPr id="5" name="Footer Placeholder 4">
            <a:extLst>
              <a:ext uri="{FF2B5EF4-FFF2-40B4-BE49-F238E27FC236}">
                <a16:creationId xmlns:a16="http://schemas.microsoft.com/office/drawing/2014/main" id="{0EDC8575-81F9-FC40-A1D1-E31A5D849E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A86065-0636-EE43-BAF9-9B2500229D7C}"/>
              </a:ext>
            </a:extLst>
          </p:cNvPr>
          <p:cNvSpPr>
            <a:spLocks noGrp="1"/>
          </p:cNvSpPr>
          <p:nvPr>
            <p:ph type="sldNum" sz="quarter" idx="12"/>
          </p:nvPr>
        </p:nvSpPr>
        <p:spPr/>
        <p:txBody>
          <a:bodyPr/>
          <a:lstStyle/>
          <a:p>
            <a:fld id="{9928F8A0-BB4F-9248-B87A-624FBDE3589F}" type="slidenum">
              <a:rPr lang="en-US" smtClean="0"/>
              <a:t>‹#›</a:t>
            </a:fld>
            <a:endParaRPr lang="en-US"/>
          </a:p>
        </p:txBody>
      </p:sp>
    </p:spTree>
    <p:extLst>
      <p:ext uri="{BB962C8B-B14F-4D97-AF65-F5344CB8AC3E}">
        <p14:creationId xmlns:p14="http://schemas.microsoft.com/office/powerpoint/2010/main" val="2195143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CE2353-06DA-1F4E-9FCE-F1074B4299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A23E73-3A2D-934F-A10F-E20CF747063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950458-AD19-2549-B903-91AE011F363B}"/>
              </a:ext>
            </a:extLst>
          </p:cNvPr>
          <p:cNvSpPr>
            <a:spLocks noGrp="1"/>
          </p:cNvSpPr>
          <p:nvPr>
            <p:ph type="dt" sz="half" idx="10"/>
          </p:nvPr>
        </p:nvSpPr>
        <p:spPr/>
        <p:txBody>
          <a:bodyPr/>
          <a:lstStyle/>
          <a:p>
            <a:fld id="{73CB3CA1-8F02-5B42-8B5C-16FBCDD002EA}" type="datetimeFigureOut">
              <a:rPr lang="en-US" smtClean="0"/>
              <a:t>6/9/21</a:t>
            </a:fld>
            <a:endParaRPr lang="en-US"/>
          </a:p>
        </p:txBody>
      </p:sp>
      <p:sp>
        <p:nvSpPr>
          <p:cNvPr id="5" name="Footer Placeholder 4">
            <a:extLst>
              <a:ext uri="{FF2B5EF4-FFF2-40B4-BE49-F238E27FC236}">
                <a16:creationId xmlns:a16="http://schemas.microsoft.com/office/drawing/2014/main" id="{BC0A9387-2A09-FF43-A0BF-CD3F55734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612CF-08EB-114B-ADE9-1C74159071A8}"/>
              </a:ext>
            </a:extLst>
          </p:cNvPr>
          <p:cNvSpPr>
            <a:spLocks noGrp="1"/>
          </p:cNvSpPr>
          <p:nvPr>
            <p:ph type="sldNum" sz="quarter" idx="12"/>
          </p:nvPr>
        </p:nvSpPr>
        <p:spPr/>
        <p:txBody>
          <a:bodyPr/>
          <a:lstStyle/>
          <a:p>
            <a:fld id="{9928F8A0-BB4F-9248-B87A-624FBDE3589F}" type="slidenum">
              <a:rPr lang="en-US" smtClean="0"/>
              <a:t>‹#›</a:t>
            </a:fld>
            <a:endParaRPr lang="en-US"/>
          </a:p>
        </p:txBody>
      </p:sp>
    </p:spTree>
    <p:extLst>
      <p:ext uri="{BB962C8B-B14F-4D97-AF65-F5344CB8AC3E}">
        <p14:creationId xmlns:p14="http://schemas.microsoft.com/office/powerpoint/2010/main" val="3190213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796B5-20C6-A940-9218-FA86C723F6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DF5F11-C91E-3147-9227-41A8E4E5A3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AA0CC8-6CCA-6444-B599-BE85E24CBE6C}"/>
              </a:ext>
            </a:extLst>
          </p:cNvPr>
          <p:cNvSpPr>
            <a:spLocks noGrp="1"/>
          </p:cNvSpPr>
          <p:nvPr>
            <p:ph type="dt" sz="half" idx="10"/>
          </p:nvPr>
        </p:nvSpPr>
        <p:spPr/>
        <p:txBody>
          <a:bodyPr/>
          <a:lstStyle/>
          <a:p>
            <a:fld id="{73CB3CA1-8F02-5B42-8B5C-16FBCDD002EA}" type="datetimeFigureOut">
              <a:rPr lang="en-US" smtClean="0"/>
              <a:t>6/9/21</a:t>
            </a:fld>
            <a:endParaRPr lang="en-US"/>
          </a:p>
        </p:txBody>
      </p:sp>
      <p:sp>
        <p:nvSpPr>
          <p:cNvPr id="5" name="Footer Placeholder 4">
            <a:extLst>
              <a:ext uri="{FF2B5EF4-FFF2-40B4-BE49-F238E27FC236}">
                <a16:creationId xmlns:a16="http://schemas.microsoft.com/office/drawing/2014/main" id="{67559623-B39E-3C40-934B-24739003B7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3AE16A-F6A3-4A43-A32E-86A23147C74E}"/>
              </a:ext>
            </a:extLst>
          </p:cNvPr>
          <p:cNvSpPr>
            <a:spLocks noGrp="1"/>
          </p:cNvSpPr>
          <p:nvPr>
            <p:ph type="sldNum" sz="quarter" idx="12"/>
          </p:nvPr>
        </p:nvSpPr>
        <p:spPr/>
        <p:txBody>
          <a:bodyPr/>
          <a:lstStyle/>
          <a:p>
            <a:fld id="{9928F8A0-BB4F-9248-B87A-624FBDE3589F}" type="slidenum">
              <a:rPr lang="en-US" smtClean="0"/>
              <a:t>‹#›</a:t>
            </a:fld>
            <a:endParaRPr lang="en-US"/>
          </a:p>
        </p:txBody>
      </p:sp>
    </p:spTree>
    <p:extLst>
      <p:ext uri="{BB962C8B-B14F-4D97-AF65-F5344CB8AC3E}">
        <p14:creationId xmlns:p14="http://schemas.microsoft.com/office/powerpoint/2010/main" val="3812183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832D-F357-324D-87BD-CA8BFA2400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4F032F-C07E-B443-B993-F8C15A46FF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964964-D861-6044-BC27-D694F500E9DE}"/>
              </a:ext>
            </a:extLst>
          </p:cNvPr>
          <p:cNvSpPr>
            <a:spLocks noGrp="1"/>
          </p:cNvSpPr>
          <p:nvPr>
            <p:ph type="dt" sz="half" idx="10"/>
          </p:nvPr>
        </p:nvSpPr>
        <p:spPr/>
        <p:txBody>
          <a:bodyPr/>
          <a:lstStyle/>
          <a:p>
            <a:fld id="{73CB3CA1-8F02-5B42-8B5C-16FBCDD002EA}" type="datetimeFigureOut">
              <a:rPr lang="en-US" smtClean="0"/>
              <a:t>6/9/21</a:t>
            </a:fld>
            <a:endParaRPr lang="en-US"/>
          </a:p>
        </p:txBody>
      </p:sp>
      <p:sp>
        <p:nvSpPr>
          <p:cNvPr id="5" name="Footer Placeholder 4">
            <a:extLst>
              <a:ext uri="{FF2B5EF4-FFF2-40B4-BE49-F238E27FC236}">
                <a16:creationId xmlns:a16="http://schemas.microsoft.com/office/drawing/2014/main" id="{F781C59B-E36C-604A-AA8E-AEC083D41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86467-07AC-504B-B3A6-6BF34319C003}"/>
              </a:ext>
            </a:extLst>
          </p:cNvPr>
          <p:cNvSpPr>
            <a:spLocks noGrp="1"/>
          </p:cNvSpPr>
          <p:nvPr>
            <p:ph type="sldNum" sz="quarter" idx="12"/>
          </p:nvPr>
        </p:nvSpPr>
        <p:spPr/>
        <p:txBody>
          <a:bodyPr/>
          <a:lstStyle/>
          <a:p>
            <a:fld id="{9928F8A0-BB4F-9248-B87A-624FBDE3589F}" type="slidenum">
              <a:rPr lang="en-US" smtClean="0"/>
              <a:t>‹#›</a:t>
            </a:fld>
            <a:endParaRPr lang="en-US"/>
          </a:p>
        </p:txBody>
      </p:sp>
    </p:spTree>
    <p:extLst>
      <p:ext uri="{BB962C8B-B14F-4D97-AF65-F5344CB8AC3E}">
        <p14:creationId xmlns:p14="http://schemas.microsoft.com/office/powerpoint/2010/main" val="1350200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DA27E-172D-C244-BB2C-71867D23C4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443EBA-CA3A-7343-A926-46AADE410B3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8BF7D7-06A1-9449-BDD9-53E7BCE406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FB6256-867C-8D4F-9F8B-CD2654C614F9}"/>
              </a:ext>
            </a:extLst>
          </p:cNvPr>
          <p:cNvSpPr>
            <a:spLocks noGrp="1"/>
          </p:cNvSpPr>
          <p:nvPr>
            <p:ph type="dt" sz="half" idx="10"/>
          </p:nvPr>
        </p:nvSpPr>
        <p:spPr/>
        <p:txBody>
          <a:bodyPr/>
          <a:lstStyle/>
          <a:p>
            <a:fld id="{73CB3CA1-8F02-5B42-8B5C-16FBCDD002EA}" type="datetimeFigureOut">
              <a:rPr lang="en-US" smtClean="0"/>
              <a:t>6/9/21</a:t>
            </a:fld>
            <a:endParaRPr lang="en-US"/>
          </a:p>
        </p:txBody>
      </p:sp>
      <p:sp>
        <p:nvSpPr>
          <p:cNvPr id="6" name="Footer Placeholder 5">
            <a:extLst>
              <a:ext uri="{FF2B5EF4-FFF2-40B4-BE49-F238E27FC236}">
                <a16:creationId xmlns:a16="http://schemas.microsoft.com/office/drawing/2014/main" id="{36C24BCA-4CF9-A84A-A79B-EF6FB4BF8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2CB7FA-76B2-874A-AC55-AAE3E3479C50}"/>
              </a:ext>
            </a:extLst>
          </p:cNvPr>
          <p:cNvSpPr>
            <a:spLocks noGrp="1"/>
          </p:cNvSpPr>
          <p:nvPr>
            <p:ph type="sldNum" sz="quarter" idx="12"/>
          </p:nvPr>
        </p:nvSpPr>
        <p:spPr/>
        <p:txBody>
          <a:bodyPr/>
          <a:lstStyle/>
          <a:p>
            <a:fld id="{9928F8A0-BB4F-9248-B87A-624FBDE3589F}" type="slidenum">
              <a:rPr lang="en-US" smtClean="0"/>
              <a:t>‹#›</a:t>
            </a:fld>
            <a:endParaRPr lang="en-US"/>
          </a:p>
        </p:txBody>
      </p:sp>
    </p:spTree>
    <p:extLst>
      <p:ext uri="{BB962C8B-B14F-4D97-AF65-F5344CB8AC3E}">
        <p14:creationId xmlns:p14="http://schemas.microsoft.com/office/powerpoint/2010/main" val="1195733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A466-3FD1-DE43-B5B7-AA4FBE67B2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7B17F8-872D-C14A-B8D5-7A5A05CFA1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2CFFFB1-90BE-2E48-B47E-A7A244615CF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F46A4E-CCE5-BF48-B5D5-5AD04C70FE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65C5DC-A02C-8A47-A688-D391B2196FB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3ED634-A5A7-9A47-8744-4E972A541452}"/>
              </a:ext>
            </a:extLst>
          </p:cNvPr>
          <p:cNvSpPr>
            <a:spLocks noGrp="1"/>
          </p:cNvSpPr>
          <p:nvPr>
            <p:ph type="dt" sz="half" idx="10"/>
          </p:nvPr>
        </p:nvSpPr>
        <p:spPr/>
        <p:txBody>
          <a:bodyPr/>
          <a:lstStyle/>
          <a:p>
            <a:fld id="{73CB3CA1-8F02-5B42-8B5C-16FBCDD002EA}" type="datetimeFigureOut">
              <a:rPr lang="en-US" smtClean="0"/>
              <a:t>6/9/21</a:t>
            </a:fld>
            <a:endParaRPr lang="en-US"/>
          </a:p>
        </p:txBody>
      </p:sp>
      <p:sp>
        <p:nvSpPr>
          <p:cNvPr id="8" name="Footer Placeholder 7">
            <a:extLst>
              <a:ext uri="{FF2B5EF4-FFF2-40B4-BE49-F238E27FC236}">
                <a16:creationId xmlns:a16="http://schemas.microsoft.com/office/drawing/2014/main" id="{A54F97D4-03E6-204D-9698-1BD8609149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9ED9EF-AC0C-F244-B0C9-E802B7613CB2}"/>
              </a:ext>
            </a:extLst>
          </p:cNvPr>
          <p:cNvSpPr>
            <a:spLocks noGrp="1"/>
          </p:cNvSpPr>
          <p:nvPr>
            <p:ph type="sldNum" sz="quarter" idx="12"/>
          </p:nvPr>
        </p:nvSpPr>
        <p:spPr/>
        <p:txBody>
          <a:bodyPr/>
          <a:lstStyle/>
          <a:p>
            <a:fld id="{9928F8A0-BB4F-9248-B87A-624FBDE3589F}" type="slidenum">
              <a:rPr lang="en-US" smtClean="0"/>
              <a:t>‹#›</a:t>
            </a:fld>
            <a:endParaRPr lang="en-US"/>
          </a:p>
        </p:txBody>
      </p:sp>
    </p:spTree>
    <p:extLst>
      <p:ext uri="{BB962C8B-B14F-4D97-AF65-F5344CB8AC3E}">
        <p14:creationId xmlns:p14="http://schemas.microsoft.com/office/powerpoint/2010/main" val="1907650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6286C-0E1A-0845-B59B-B7B7FE2D96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F620D6-3795-DC4A-AA7F-650A1BEAF99A}"/>
              </a:ext>
            </a:extLst>
          </p:cNvPr>
          <p:cNvSpPr>
            <a:spLocks noGrp="1"/>
          </p:cNvSpPr>
          <p:nvPr>
            <p:ph type="dt" sz="half" idx="10"/>
          </p:nvPr>
        </p:nvSpPr>
        <p:spPr/>
        <p:txBody>
          <a:bodyPr/>
          <a:lstStyle/>
          <a:p>
            <a:fld id="{73CB3CA1-8F02-5B42-8B5C-16FBCDD002EA}" type="datetimeFigureOut">
              <a:rPr lang="en-US" smtClean="0"/>
              <a:t>6/9/21</a:t>
            </a:fld>
            <a:endParaRPr lang="en-US"/>
          </a:p>
        </p:txBody>
      </p:sp>
      <p:sp>
        <p:nvSpPr>
          <p:cNvPr id="4" name="Footer Placeholder 3">
            <a:extLst>
              <a:ext uri="{FF2B5EF4-FFF2-40B4-BE49-F238E27FC236}">
                <a16:creationId xmlns:a16="http://schemas.microsoft.com/office/drawing/2014/main" id="{7D7B333E-26E5-1348-AC69-4E45B1E5A9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E79740-53BA-E943-BF82-7C6246AA0BD6}"/>
              </a:ext>
            </a:extLst>
          </p:cNvPr>
          <p:cNvSpPr>
            <a:spLocks noGrp="1"/>
          </p:cNvSpPr>
          <p:nvPr>
            <p:ph type="sldNum" sz="quarter" idx="12"/>
          </p:nvPr>
        </p:nvSpPr>
        <p:spPr/>
        <p:txBody>
          <a:bodyPr/>
          <a:lstStyle/>
          <a:p>
            <a:fld id="{9928F8A0-BB4F-9248-B87A-624FBDE3589F}" type="slidenum">
              <a:rPr lang="en-US" smtClean="0"/>
              <a:t>‹#›</a:t>
            </a:fld>
            <a:endParaRPr lang="en-US"/>
          </a:p>
        </p:txBody>
      </p:sp>
    </p:spTree>
    <p:extLst>
      <p:ext uri="{BB962C8B-B14F-4D97-AF65-F5344CB8AC3E}">
        <p14:creationId xmlns:p14="http://schemas.microsoft.com/office/powerpoint/2010/main" val="2869206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6D6D64-5B72-B54B-A49E-CC4EB040E7C2}"/>
              </a:ext>
            </a:extLst>
          </p:cNvPr>
          <p:cNvSpPr>
            <a:spLocks noGrp="1"/>
          </p:cNvSpPr>
          <p:nvPr>
            <p:ph type="dt" sz="half" idx="10"/>
          </p:nvPr>
        </p:nvSpPr>
        <p:spPr/>
        <p:txBody>
          <a:bodyPr/>
          <a:lstStyle/>
          <a:p>
            <a:fld id="{73CB3CA1-8F02-5B42-8B5C-16FBCDD002EA}" type="datetimeFigureOut">
              <a:rPr lang="en-US" smtClean="0"/>
              <a:t>6/9/21</a:t>
            </a:fld>
            <a:endParaRPr lang="en-US"/>
          </a:p>
        </p:txBody>
      </p:sp>
      <p:sp>
        <p:nvSpPr>
          <p:cNvPr id="3" name="Footer Placeholder 2">
            <a:extLst>
              <a:ext uri="{FF2B5EF4-FFF2-40B4-BE49-F238E27FC236}">
                <a16:creationId xmlns:a16="http://schemas.microsoft.com/office/drawing/2014/main" id="{402CB754-9592-C942-BBE0-AD373A6661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20B74B-41CC-7B4F-B95F-B1EAA66E36AC}"/>
              </a:ext>
            </a:extLst>
          </p:cNvPr>
          <p:cNvSpPr>
            <a:spLocks noGrp="1"/>
          </p:cNvSpPr>
          <p:nvPr>
            <p:ph type="sldNum" sz="quarter" idx="12"/>
          </p:nvPr>
        </p:nvSpPr>
        <p:spPr/>
        <p:txBody>
          <a:bodyPr/>
          <a:lstStyle/>
          <a:p>
            <a:fld id="{9928F8A0-BB4F-9248-B87A-624FBDE3589F}" type="slidenum">
              <a:rPr lang="en-US" smtClean="0"/>
              <a:t>‹#›</a:t>
            </a:fld>
            <a:endParaRPr lang="en-US"/>
          </a:p>
        </p:txBody>
      </p:sp>
    </p:spTree>
    <p:extLst>
      <p:ext uri="{BB962C8B-B14F-4D97-AF65-F5344CB8AC3E}">
        <p14:creationId xmlns:p14="http://schemas.microsoft.com/office/powerpoint/2010/main" val="2933427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BEA1-CE1C-454F-B9D5-C64A863B5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F0F9EB-E97A-084A-B79C-027A5FCD27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C62E43-D3DC-AF48-94CE-5DE76044F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FD0B63-D157-E04E-89A7-341D720B33B2}"/>
              </a:ext>
            </a:extLst>
          </p:cNvPr>
          <p:cNvSpPr>
            <a:spLocks noGrp="1"/>
          </p:cNvSpPr>
          <p:nvPr>
            <p:ph type="dt" sz="half" idx="10"/>
          </p:nvPr>
        </p:nvSpPr>
        <p:spPr/>
        <p:txBody>
          <a:bodyPr/>
          <a:lstStyle/>
          <a:p>
            <a:fld id="{73CB3CA1-8F02-5B42-8B5C-16FBCDD002EA}" type="datetimeFigureOut">
              <a:rPr lang="en-US" smtClean="0"/>
              <a:t>6/9/21</a:t>
            </a:fld>
            <a:endParaRPr lang="en-US"/>
          </a:p>
        </p:txBody>
      </p:sp>
      <p:sp>
        <p:nvSpPr>
          <p:cNvPr id="6" name="Footer Placeholder 5">
            <a:extLst>
              <a:ext uri="{FF2B5EF4-FFF2-40B4-BE49-F238E27FC236}">
                <a16:creationId xmlns:a16="http://schemas.microsoft.com/office/drawing/2014/main" id="{EBF50C06-0781-F546-87E6-771AA69F5F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A62A73-1348-2247-B351-ABBB3A7918D2}"/>
              </a:ext>
            </a:extLst>
          </p:cNvPr>
          <p:cNvSpPr>
            <a:spLocks noGrp="1"/>
          </p:cNvSpPr>
          <p:nvPr>
            <p:ph type="sldNum" sz="quarter" idx="12"/>
          </p:nvPr>
        </p:nvSpPr>
        <p:spPr/>
        <p:txBody>
          <a:bodyPr/>
          <a:lstStyle/>
          <a:p>
            <a:fld id="{9928F8A0-BB4F-9248-B87A-624FBDE3589F}" type="slidenum">
              <a:rPr lang="en-US" smtClean="0"/>
              <a:t>‹#›</a:t>
            </a:fld>
            <a:endParaRPr lang="en-US"/>
          </a:p>
        </p:txBody>
      </p:sp>
    </p:spTree>
    <p:extLst>
      <p:ext uri="{BB962C8B-B14F-4D97-AF65-F5344CB8AC3E}">
        <p14:creationId xmlns:p14="http://schemas.microsoft.com/office/powerpoint/2010/main" val="131013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6A2A-3B06-4649-918F-E68CCF1E89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3BA993-119F-4743-B90C-D327A7E191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CF811D-C667-4445-802E-69D6CB448F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32FBDB-921C-AA45-ACD4-9A8C811501EB}"/>
              </a:ext>
            </a:extLst>
          </p:cNvPr>
          <p:cNvSpPr>
            <a:spLocks noGrp="1"/>
          </p:cNvSpPr>
          <p:nvPr>
            <p:ph type="dt" sz="half" idx="10"/>
          </p:nvPr>
        </p:nvSpPr>
        <p:spPr/>
        <p:txBody>
          <a:bodyPr/>
          <a:lstStyle/>
          <a:p>
            <a:fld id="{73CB3CA1-8F02-5B42-8B5C-16FBCDD002EA}" type="datetimeFigureOut">
              <a:rPr lang="en-US" smtClean="0"/>
              <a:t>6/9/21</a:t>
            </a:fld>
            <a:endParaRPr lang="en-US"/>
          </a:p>
        </p:txBody>
      </p:sp>
      <p:sp>
        <p:nvSpPr>
          <p:cNvPr id="6" name="Footer Placeholder 5">
            <a:extLst>
              <a:ext uri="{FF2B5EF4-FFF2-40B4-BE49-F238E27FC236}">
                <a16:creationId xmlns:a16="http://schemas.microsoft.com/office/drawing/2014/main" id="{09A79B91-CD81-894D-AFD5-2F725BB346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BF6050-489A-0B49-8244-ECD3BC6EC663}"/>
              </a:ext>
            </a:extLst>
          </p:cNvPr>
          <p:cNvSpPr>
            <a:spLocks noGrp="1"/>
          </p:cNvSpPr>
          <p:nvPr>
            <p:ph type="sldNum" sz="quarter" idx="12"/>
          </p:nvPr>
        </p:nvSpPr>
        <p:spPr/>
        <p:txBody>
          <a:bodyPr/>
          <a:lstStyle/>
          <a:p>
            <a:fld id="{9928F8A0-BB4F-9248-B87A-624FBDE3589F}" type="slidenum">
              <a:rPr lang="en-US" smtClean="0"/>
              <a:t>‹#›</a:t>
            </a:fld>
            <a:endParaRPr lang="en-US"/>
          </a:p>
        </p:txBody>
      </p:sp>
    </p:spTree>
    <p:extLst>
      <p:ext uri="{BB962C8B-B14F-4D97-AF65-F5344CB8AC3E}">
        <p14:creationId xmlns:p14="http://schemas.microsoft.com/office/powerpoint/2010/main" val="3930172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49DCAF-2C18-254E-ADF2-6B5FE949D5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298A5C-0F95-9F4F-9A44-C4347D92C2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65B9F-9E3A-B545-B0DC-1DFB478955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B3CA1-8F02-5B42-8B5C-16FBCDD002EA}" type="datetimeFigureOut">
              <a:rPr lang="en-US" smtClean="0"/>
              <a:t>6/9/21</a:t>
            </a:fld>
            <a:endParaRPr lang="en-US"/>
          </a:p>
        </p:txBody>
      </p:sp>
      <p:sp>
        <p:nvSpPr>
          <p:cNvPr id="5" name="Footer Placeholder 4">
            <a:extLst>
              <a:ext uri="{FF2B5EF4-FFF2-40B4-BE49-F238E27FC236}">
                <a16:creationId xmlns:a16="http://schemas.microsoft.com/office/drawing/2014/main" id="{181283AC-96B6-D44F-9EA1-00C051A75A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C9C70F-509A-274B-961D-404E1BF391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8F8A0-BB4F-9248-B87A-624FBDE3589F}" type="slidenum">
              <a:rPr lang="en-US" smtClean="0"/>
              <a:t>‹#›</a:t>
            </a:fld>
            <a:endParaRPr lang="en-US"/>
          </a:p>
        </p:txBody>
      </p:sp>
    </p:spTree>
    <p:extLst>
      <p:ext uri="{BB962C8B-B14F-4D97-AF65-F5344CB8AC3E}">
        <p14:creationId xmlns:p14="http://schemas.microsoft.com/office/powerpoint/2010/main" val="4079895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B31A-16F2-C74C-882F-A3789915D246}"/>
              </a:ext>
            </a:extLst>
          </p:cNvPr>
          <p:cNvSpPr>
            <a:spLocks noGrp="1"/>
          </p:cNvSpPr>
          <p:nvPr>
            <p:ph type="ctrTitle"/>
          </p:nvPr>
        </p:nvSpPr>
        <p:spPr/>
        <p:txBody>
          <a:bodyPr/>
          <a:lstStyle/>
          <a:p>
            <a:r>
              <a:rPr lang="en-US" altLang="zh-CN" dirty="0"/>
              <a:t>Material</a:t>
            </a:r>
            <a:r>
              <a:rPr lang="zh-CN" altLang="en-US" dirty="0"/>
              <a:t> </a:t>
            </a:r>
            <a:r>
              <a:rPr lang="en-US" altLang="zh-CN" dirty="0"/>
              <a:t>for</a:t>
            </a:r>
            <a:r>
              <a:rPr lang="zh-CN" altLang="en-US" dirty="0"/>
              <a:t> </a:t>
            </a:r>
            <a:r>
              <a:rPr lang="en-US" altLang="zh-CN" dirty="0"/>
              <a:t>review</a:t>
            </a:r>
            <a:endParaRPr lang="en-US" dirty="0"/>
          </a:p>
        </p:txBody>
      </p:sp>
      <p:sp>
        <p:nvSpPr>
          <p:cNvPr id="3" name="Subtitle 2">
            <a:extLst>
              <a:ext uri="{FF2B5EF4-FFF2-40B4-BE49-F238E27FC236}">
                <a16:creationId xmlns:a16="http://schemas.microsoft.com/office/drawing/2014/main" id="{4A862F46-1C29-5C44-B341-7FD2CE48613C}"/>
              </a:ext>
            </a:extLst>
          </p:cNvPr>
          <p:cNvSpPr>
            <a:spLocks noGrp="1"/>
          </p:cNvSpPr>
          <p:nvPr>
            <p:ph type="subTitle" idx="1"/>
          </p:nvPr>
        </p:nvSpPr>
        <p:spPr/>
        <p:txBody>
          <a:bodyPr/>
          <a:lstStyle/>
          <a:p>
            <a:r>
              <a:rPr lang="en-US" dirty="0"/>
              <a:t>Prepared</a:t>
            </a:r>
            <a:r>
              <a:rPr lang="zh-CN" altLang="en-US" dirty="0"/>
              <a:t> </a:t>
            </a:r>
            <a:r>
              <a:rPr lang="en-US" altLang="zh-CN" dirty="0"/>
              <a:t>for</a:t>
            </a:r>
            <a:r>
              <a:rPr lang="zh-CN" altLang="en-US" dirty="0"/>
              <a:t> </a:t>
            </a:r>
            <a:r>
              <a:rPr lang="en-US" dirty="0" err="1"/>
              <a:t>Quidnet</a:t>
            </a:r>
            <a:r>
              <a:rPr lang="zh-CN" altLang="en-US" dirty="0"/>
              <a:t> </a:t>
            </a:r>
            <a:r>
              <a:rPr lang="en-US" altLang="zh-CN" dirty="0"/>
              <a:t>Energy</a:t>
            </a:r>
          </a:p>
          <a:p>
            <a:r>
              <a:rPr lang="en-US" dirty="0"/>
              <a:t>May</a:t>
            </a:r>
            <a:r>
              <a:rPr lang="zh-CN" altLang="en-US" dirty="0"/>
              <a:t> </a:t>
            </a:r>
            <a:r>
              <a:rPr lang="en-US" altLang="zh-CN" dirty="0"/>
              <a:t>2021</a:t>
            </a:r>
          </a:p>
          <a:p>
            <a:r>
              <a:rPr lang="en-US" altLang="zh-CN" dirty="0"/>
              <a:t>LDES</a:t>
            </a:r>
            <a:r>
              <a:rPr lang="zh-CN" altLang="en-US" dirty="0"/>
              <a:t> </a:t>
            </a:r>
            <a:r>
              <a:rPr lang="en-US" altLang="zh-CN" dirty="0"/>
              <a:t>Research</a:t>
            </a:r>
            <a:r>
              <a:rPr lang="zh-CN" altLang="en-US" dirty="0"/>
              <a:t> </a:t>
            </a:r>
            <a:r>
              <a:rPr lang="en-US" altLang="zh-CN" dirty="0"/>
              <a:t>Team</a:t>
            </a:r>
            <a:endParaRPr lang="en-US" dirty="0"/>
          </a:p>
        </p:txBody>
      </p:sp>
    </p:spTree>
    <p:extLst>
      <p:ext uri="{BB962C8B-B14F-4D97-AF65-F5344CB8AC3E}">
        <p14:creationId xmlns:p14="http://schemas.microsoft.com/office/powerpoint/2010/main" val="3938274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4EC1D-49C5-1B44-A2FA-C2B6C2A86B60}"/>
              </a:ext>
            </a:extLst>
          </p:cNvPr>
          <p:cNvSpPr>
            <a:spLocks noGrp="1"/>
          </p:cNvSpPr>
          <p:nvPr>
            <p:ph type="title"/>
          </p:nvPr>
        </p:nvSpPr>
        <p:spPr/>
        <p:txBody>
          <a:bodyPr/>
          <a:lstStyle/>
          <a:p>
            <a:r>
              <a:rPr lang="en-US" altLang="zh-CN" dirty="0"/>
              <a:t>Disclaimer and requests</a:t>
            </a:r>
            <a:endParaRPr lang="en-US" dirty="0"/>
          </a:p>
        </p:txBody>
      </p:sp>
      <p:sp>
        <p:nvSpPr>
          <p:cNvPr id="6" name="Content Placeholder 5">
            <a:extLst>
              <a:ext uri="{FF2B5EF4-FFF2-40B4-BE49-F238E27FC236}">
                <a16:creationId xmlns:a16="http://schemas.microsoft.com/office/drawing/2014/main" id="{D95144FC-F147-4748-A242-6039D2DF5576}"/>
              </a:ext>
            </a:extLst>
          </p:cNvPr>
          <p:cNvSpPr>
            <a:spLocks noGrp="1"/>
          </p:cNvSpPr>
          <p:nvPr>
            <p:ph idx="1"/>
          </p:nvPr>
        </p:nvSpPr>
        <p:spPr/>
        <p:txBody>
          <a:bodyPr/>
          <a:lstStyle/>
          <a:p>
            <a:r>
              <a:rPr lang="en-US" dirty="0"/>
              <a:t>The</a:t>
            </a:r>
            <a:r>
              <a:rPr lang="zh-CN" altLang="en-US" dirty="0"/>
              <a:t> </a:t>
            </a:r>
            <a:r>
              <a:rPr lang="en-US" altLang="zh-CN" dirty="0"/>
              <a:t>data,</a:t>
            </a:r>
            <a:r>
              <a:rPr lang="zh-CN" altLang="en-US" dirty="0"/>
              <a:t> </a:t>
            </a:r>
            <a:r>
              <a:rPr lang="en-US" altLang="zh-CN" dirty="0"/>
              <a:t>text</a:t>
            </a:r>
            <a:r>
              <a:rPr lang="zh-CN" altLang="en-US" dirty="0"/>
              <a:t> </a:t>
            </a:r>
            <a:r>
              <a:rPr lang="en-US" altLang="zh-CN" dirty="0"/>
              <a:t>and</a:t>
            </a:r>
            <a:r>
              <a:rPr lang="zh-CN" altLang="en-US" dirty="0"/>
              <a:t> </a:t>
            </a:r>
            <a:r>
              <a:rPr lang="en-US" altLang="zh-CN" dirty="0"/>
              <a:t>plots</a:t>
            </a:r>
            <a:r>
              <a:rPr lang="zh-CN" altLang="en-US" dirty="0"/>
              <a:t> </a:t>
            </a:r>
            <a:r>
              <a:rPr lang="en-US" altLang="zh-CN" dirty="0"/>
              <a:t>provided</a:t>
            </a:r>
            <a:r>
              <a:rPr lang="zh-CN" altLang="en-US" dirty="0"/>
              <a:t> </a:t>
            </a:r>
            <a:r>
              <a:rPr lang="en-US" altLang="zh-CN" dirty="0"/>
              <a:t>in</a:t>
            </a:r>
            <a:r>
              <a:rPr lang="zh-CN" altLang="en-US" dirty="0"/>
              <a:t> </a:t>
            </a:r>
            <a:r>
              <a:rPr lang="en-US" altLang="zh-CN" dirty="0"/>
              <a:t>this</a:t>
            </a:r>
            <a:r>
              <a:rPr lang="zh-CN" altLang="en-US" dirty="0"/>
              <a:t> </a:t>
            </a:r>
            <a:r>
              <a:rPr lang="en-US" altLang="zh-CN" dirty="0"/>
              <a:t>presentation</a:t>
            </a:r>
            <a:r>
              <a:rPr lang="zh-CN" altLang="en-US" dirty="0"/>
              <a:t> </a:t>
            </a:r>
            <a:r>
              <a:rPr lang="en-US" altLang="zh-CN" dirty="0"/>
              <a:t>are</a:t>
            </a:r>
            <a:r>
              <a:rPr lang="zh-CN" altLang="en-US" dirty="0"/>
              <a:t> </a:t>
            </a:r>
            <a:r>
              <a:rPr lang="en-US" altLang="zh-CN" dirty="0"/>
              <a:t>for</a:t>
            </a:r>
            <a:r>
              <a:rPr lang="zh-CN" altLang="en-US" dirty="0"/>
              <a:t> </a:t>
            </a:r>
            <a:r>
              <a:rPr lang="en-US" altLang="zh-CN" dirty="0"/>
              <a:t>communication</a:t>
            </a:r>
            <a:r>
              <a:rPr lang="zh-CN" altLang="en-US" dirty="0"/>
              <a:t> </a:t>
            </a:r>
            <a:r>
              <a:rPr lang="en-US" altLang="zh-CN" dirty="0"/>
              <a:t>purpose</a:t>
            </a:r>
            <a:r>
              <a:rPr lang="zh-CN" altLang="en-US" dirty="0"/>
              <a:t> </a:t>
            </a:r>
            <a:r>
              <a:rPr lang="en-US" altLang="zh-CN" dirty="0"/>
              <a:t>only</a:t>
            </a:r>
            <a:r>
              <a:rPr lang="zh-CN" altLang="en-US" dirty="0"/>
              <a:t> </a:t>
            </a:r>
            <a:r>
              <a:rPr lang="en-US" altLang="zh-CN" dirty="0"/>
              <a:t>and</a:t>
            </a:r>
            <a:r>
              <a:rPr lang="zh-CN" altLang="en-US" dirty="0"/>
              <a:t> </a:t>
            </a:r>
            <a:r>
              <a:rPr lang="en-US" altLang="zh-CN" dirty="0"/>
              <a:t>subject</a:t>
            </a:r>
            <a:r>
              <a:rPr lang="zh-CN" altLang="en-US" dirty="0"/>
              <a:t> </a:t>
            </a:r>
            <a:r>
              <a:rPr lang="en-US" altLang="zh-CN" dirty="0"/>
              <a:t>to</a:t>
            </a:r>
            <a:r>
              <a:rPr lang="zh-CN" altLang="en-US" dirty="0"/>
              <a:t> </a:t>
            </a:r>
            <a:r>
              <a:rPr lang="en-US" altLang="zh-CN" dirty="0"/>
              <a:t>further</a:t>
            </a:r>
            <a:r>
              <a:rPr lang="zh-CN" altLang="en-US" dirty="0"/>
              <a:t> </a:t>
            </a:r>
            <a:r>
              <a:rPr lang="en-US" altLang="zh-CN" dirty="0"/>
              <a:t>revision</a:t>
            </a:r>
          </a:p>
          <a:p>
            <a:r>
              <a:rPr lang="en-US" altLang="zh-CN" dirty="0"/>
              <a:t>Please review</a:t>
            </a:r>
            <a:r>
              <a:rPr lang="zh-CN" altLang="en-US" dirty="0"/>
              <a:t> </a:t>
            </a:r>
            <a:r>
              <a:rPr lang="en-US" altLang="zh-CN" dirty="0"/>
              <a:t>these</a:t>
            </a:r>
            <a:r>
              <a:rPr lang="zh-CN" altLang="en-US" dirty="0"/>
              <a:t> </a:t>
            </a:r>
            <a:r>
              <a:rPr lang="en-US" altLang="zh-CN" dirty="0"/>
              <a:t>materials</a:t>
            </a:r>
            <a:r>
              <a:rPr lang="zh-CN" altLang="en-US" dirty="0"/>
              <a:t> </a:t>
            </a:r>
            <a:r>
              <a:rPr lang="en-US" altLang="zh-CN" dirty="0"/>
              <a:t>and</a:t>
            </a:r>
            <a:r>
              <a:rPr lang="zh-CN" altLang="en-US" dirty="0"/>
              <a:t> </a:t>
            </a:r>
            <a:r>
              <a:rPr lang="en-US" altLang="zh-CN" dirty="0"/>
              <a:t>propose</a:t>
            </a:r>
            <a:r>
              <a:rPr lang="zh-CN" altLang="en-US" dirty="0"/>
              <a:t> </a:t>
            </a:r>
            <a:r>
              <a:rPr lang="en-US" altLang="zh-CN" dirty="0"/>
              <a:t>any</a:t>
            </a:r>
            <a:r>
              <a:rPr lang="zh-CN" altLang="en-US" dirty="0"/>
              <a:t> </a:t>
            </a:r>
            <a:r>
              <a:rPr lang="en-US" altLang="zh-CN" dirty="0"/>
              <a:t>comments</a:t>
            </a:r>
            <a:r>
              <a:rPr lang="zh-CN" altLang="en-US" dirty="0"/>
              <a:t> </a:t>
            </a:r>
            <a:r>
              <a:rPr lang="en-US" altLang="zh-CN" dirty="0"/>
              <a:t>or</a:t>
            </a:r>
            <a:r>
              <a:rPr lang="zh-CN" altLang="en-US" dirty="0"/>
              <a:t> </a:t>
            </a:r>
            <a:r>
              <a:rPr lang="en-US" altLang="zh-CN" dirty="0"/>
              <a:t>revision.</a:t>
            </a:r>
          </a:p>
          <a:p>
            <a:r>
              <a:rPr lang="en-US" altLang="zh-CN" dirty="0"/>
              <a:t>Please pay</a:t>
            </a:r>
            <a:r>
              <a:rPr lang="zh-CN" altLang="en-US" dirty="0"/>
              <a:t> </a:t>
            </a:r>
            <a:r>
              <a:rPr lang="en-US" altLang="zh-CN" dirty="0"/>
              <a:t>special</a:t>
            </a:r>
            <a:r>
              <a:rPr lang="zh-CN" altLang="en-US" dirty="0"/>
              <a:t> </a:t>
            </a:r>
            <a:r>
              <a:rPr lang="en-US" altLang="zh-CN" dirty="0"/>
              <a:t>attention</a:t>
            </a:r>
            <a:r>
              <a:rPr lang="zh-CN" altLang="en-US" dirty="0"/>
              <a:t> </a:t>
            </a:r>
            <a:r>
              <a:rPr lang="en-US" altLang="zh-CN" dirty="0"/>
              <a:t>to</a:t>
            </a:r>
            <a:r>
              <a:rPr lang="zh-CN" altLang="en-US" dirty="0"/>
              <a:t> </a:t>
            </a:r>
            <a:r>
              <a:rPr lang="en-US" altLang="zh-CN" dirty="0"/>
              <a:t>the</a:t>
            </a:r>
            <a:r>
              <a:rPr lang="zh-CN" altLang="en-US" dirty="0"/>
              <a:t> </a:t>
            </a:r>
            <a:r>
              <a:rPr lang="en-US" altLang="zh-CN" dirty="0"/>
              <a:t>text</a:t>
            </a:r>
            <a:r>
              <a:rPr lang="zh-CN" altLang="en-US" dirty="0"/>
              <a:t> </a:t>
            </a:r>
            <a:r>
              <a:rPr lang="en-US" altLang="zh-CN" dirty="0"/>
              <a:t>in</a:t>
            </a:r>
            <a:r>
              <a:rPr lang="zh-CN" altLang="en-US" dirty="0"/>
              <a:t> </a:t>
            </a:r>
            <a:r>
              <a:rPr lang="en-US" altLang="zh-CN" dirty="0"/>
              <a:t>red</a:t>
            </a:r>
          </a:p>
          <a:p>
            <a:endParaRPr lang="en-US" dirty="0"/>
          </a:p>
        </p:txBody>
      </p:sp>
    </p:spTree>
    <p:extLst>
      <p:ext uri="{BB962C8B-B14F-4D97-AF65-F5344CB8AC3E}">
        <p14:creationId xmlns:p14="http://schemas.microsoft.com/office/powerpoint/2010/main" val="2873613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DFA5D-3305-B147-84F9-0E0CE7136148}"/>
              </a:ext>
            </a:extLst>
          </p:cNvPr>
          <p:cNvSpPr>
            <a:spLocks noGrp="1"/>
          </p:cNvSpPr>
          <p:nvPr>
            <p:ph type="title"/>
          </p:nvPr>
        </p:nvSpPr>
        <p:spPr/>
        <p:txBody>
          <a:bodyPr/>
          <a:lstStyle/>
          <a:p>
            <a:r>
              <a:rPr lang="en-US" altLang="zh-CN" dirty="0"/>
              <a:t>Technology</a:t>
            </a:r>
            <a:r>
              <a:rPr lang="zh-CN" altLang="en-US" dirty="0"/>
              <a:t> </a:t>
            </a:r>
            <a:r>
              <a:rPr lang="en-US" altLang="zh-CN" dirty="0"/>
              <a:t>introduction</a:t>
            </a:r>
            <a:r>
              <a:rPr lang="zh-CN" altLang="en-US" dirty="0"/>
              <a:t> </a:t>
            </a:r>
            <a:r>
              <a:rPr lang="en-US" altLang="zh-CN" dirty="0"/>
              <a:t>and</a:t>
            </a:r>
            <a:r>
              <a:rPr lang="zh-CN" altLang="en-US" dirty="0"/>
              <a:t> </a:t>
            </a:r>
            <a:r>
              <a:rPr lang="en-US" altLang="zh-CN" dirty="0"/>
              <a:t>description</a:t>
            </a:r>
            <a:endParaRPr lang="en-US" dirty="0"/>
          </a:p>
        </p:txBody>
      </p:sp>
      <p:sp>
        <p:nvSpPr>
          <p:cNvPr id="3" name="Content Placeholder 2">
            <a:extLst>
              <a:ext uri="{FF2B5EF4-FFF2-40B4-BE49-F238E27FC236}">
                <a16:creationId xmlns:a16="http://schemas.microsoft.com/office/drawing/2014/main" id="{C7A7AAC9-D1DA-5343-859D-2D1764D042A8}"/>
              </a:ext>
            </a:extLst>
          </p:cNvPr>
          <p:cNvSpPr>
            <a:spLocks noGrp="1"/>
          </p:cNvSpPr>
          <p:nvPr>
            <p:ph idx="1"/>
          </p:nvPr>
        </p:nvSpPr>
        <p:spPr>
          <a:xfrm>
            <a:off x="500041" y="1600131"/>
            <a:ext cx="9670961" cy="4351338"/>
          </a:xfrm>
        </p:spPr>
        <p:txBody>
          <a:bodyPr/>
          <a:lstStyle/>
          <a:p>
            <a:r>
              <a:rPr lang="en-US" altLang="zh-CN" sz="2000" dirty="0"/>
              <a:t>In</a:t>
            </a:r>
            <a:r>
              <a:rPr lang="zh-CN" altLang="en-US" sz="2000" dirty="0"/>
              <a:t> </a:t>
            </a:r>
            <a:r>
              <a:rPr lang="en-US" altLang="zh-CN" sz="2000" dirty="0"/>
              <a:t>the</a:t>
            </a:r>
            <a:r>
              <a:rPr lang="zh-CN" altLang="en-US" sz="2000" dirty="0"/>
              <a:t> </a:t>
            </a:r>
            <a:r>
              <a:rPr lang="en-US" altLang="zh-CN" sz="2000" dirty="0"/>
              <a:t>related</a:t>
            </a:r>
            <a:r>
              <a:rPr lang="zh-CN" altLang="en-US" sz="2000" dirty="0"/>
              <a:t> </a:t>
            </a:r>
            <a:r>
              <a:rPr lang="en-US" altLang="zh-CN" sz="2000" dirty="0"/>
              <a:t>section</a:t>
            </a:r>
            <a:r>
              <a:rPr lang="zh-CN" altLang="en-US" sz="2000" dirty="0"/>
              <a:t> </a:t>
            </a:r>
            <a:r>
              <a:rPr lang="en-US" altLang="zh-CN" sz="2000" dirty="0"/>
              <a:t>we</a:t>
            </a:r>
            <a:r>
              <a:rPr lang="zh-CN" altLang="en-US" sz="2000" dirty="0"/>
              <a:t> </a:t>
            </a:r>
            <a:r>
              <a:rPr lang="en-US" altLang="zh-CN" sz="2000" dirty="0"/>
              <a:t>wrote:</a:t>
            </a:r>
            <a:r>
              <a:rPr lang="en-US" sz="2000" dirty="0"/>
              <a:t> </a:t>
            </a:r>
          </a:p>
          <a:p>
            <a:pPr lvl="1"/>
            <a:r>
              <a:rPr lang="en-US" altLang="zh-CN" sz="1800" i="1" dirty="0"/>
              <a:t>“Another approach to reduce the cost of the reservoir is to utilize existing reservoirs, like a decommissioned coal mine and</a:t>
            </a:r>
            <a:r>
              <a:rPr lang="zh-CN" altLang="en-US" sz="1800" i="1" dirty="0"/>
              <a:t> </a:t>
            </a:r>
            <a:r>
              <a:rPr lang="en-US" altLang="zh-CN" sz="1800" i="1" dirty="0"/>
              <a:t>underground</a:t>
            </a:r>
            <a:r>
              <a:rPr lang="zh-CN" altLang="en-US" sz="1800" i="1" dirty="0"/>
              <a:t> </a:t>
            </a:r>
            <a:r>
              <a:rPr lang="en-US" altLang="zh-CN" sz="1800" i="1" dirty="0"/>
              <a:t>rock</a:t>
            </a:r>
            <a:r>
              <a:rPr lang="zh-CN" altLang="en-US" sz="1800" i="1" dirty="0"/>
              <a:t> </a:t>
            </a:r>
            <a:r>
              <a:rPr lang="en-US" altLang="zh-CN" sz="1800" i="1" dirty="0"/>
              <a:t>layers.</a:t>
            </a:r>
            <a:r>
              <a:rPr lang="zh-CN" altLang="en-US" sz="1800" i="1" dirty="0"/>
              <a:t> </a:t>
            </a:r>
            <a:r>
              <a:rPr lang="en-US" sz="1800" i="1" dirty="0" err="1"/>
              <a:t>Quidnet</a:t>
            </a:r>
            <a:r>
              <a:rPr lang="en-US" sz="1800" i="1" dirty="0"/>
              <a:t> Energy, a </a:t>
            </a:r>
            <a:r>
              <a:rPr lang="en-US" sz="1800" i="1" dirty="0" err="1"/>
              <a:t>geomechanical</a:t>
            </a:r>
            <a:r>
              <a:rPr lang="en-US" sz="1800" i="1" dirty="0"/>
              <a:t> PSH </a:t>
            </a:r>
            <a:r>
              <a:rPr lang="en-US" sz="1800" i="1" dirty="0">
                <a:solidFill>
                  <a:srgbClr val="FF0000"/>
                </a:solidFill>
              </a:rPr>
              <a:t>provider</a:t>
            </a:r>
            <a:r>
              <a:rPr lang="en-US" sz="1800" i="1" dirty="0"/>
              <a:t> had </a:t>
            </a:r>
            <a:r>
              <a:rPr lang="en-US" sz="1800" i="1" dirty="0">
                <a:solidFill>
                  <a:srgbClr val="FF0000"/>
                </a:solidFill>
              </a:rPr>
              <a:t>four</a:t>
            </a:r>
            <a:r>
              <a:rPr lang="en-US" sz="1800" i="1" dirty="0"/>
              <a:t> projects under development in 2020   </a:t>
            </a:r>
            <a:r>
              <a:rPr lang="en-US" sz="1800" i="1" dirty="0">
                <a:solidFill>
                  <a:srgbClr val="FF0000"/>
                </a:solidFill>
              </a:rPr>
              <a:t>in New York, Texas, Ohio and Alberta</a:t>
            </a:r>
            <a:r>
              <a:rPr lang="en-US" altLang="zh-CN" sz="1800" i="1" dirty="0">
                <a:solidFill>
                  <a:srgbClr val="FF0000"/>
                </a:solidFill>
              </a:rPr>
              <a:t>.”</a:t>
            </a:r>
            <a:endParaRPr lang="en-US" sz="1800" i="1" dirty="0">
              <a:solidFill>
                <a:srgbClr val="FF0000"/>
              </a:solidFill>
            </a:endParaRPr>
          </a:p>
          <a:p>
            <a:pPr lvl="1"/>
            <a:endParaRPr lang="en-US" sz="1800" i="1" dirty="0"/>
          </a:p>
          <a:p>
            <a:pPr marL="298450" lvl="1" indent="-285750"/>
            <a:endParaRPr lang="en-US" altLang="zh-CN" sz="2000" dirty="0"/>
          </a:p>
          <a:p>
            <a:pPr marL="298450" lvl="1" indent="-285750"/>
            <a:r>
              <a:rPr lang="en-US" altLang="zh-CN" sz="2000" dirty="0"/>
              <a:t>We</a:t>
            </a:r>
            <a:r>
              <a:rPr lang="zh-CN" altLang="en-US" sz="2000" dirty="0"/>
              <a:t> </a:t>
            </a:r>
            <a:r>
              <a:rPr lang="en-US" altLang="zh-CN" sz="2000" dirty="0"/>
              <a:t>would like to include a number of</a:t>
            </a:r>
            <a:r>
              <a:rPr lang="zh-CN" altLang="en-US" sz="2000" dirty="0"/>
              <a:t> </a:t>
            </a:r>
            <a:r>
              <a:rPr lang="en-US" altLang="zh-CN" sz="2000" dirty="0"/>
              <a:t>illustrative</a:t>
            </a:r>
            <a:r>
              <a:rPr lang="zh-CN" altLang="en-US" sz="2000" dirty="0"/>
              <a:t> </a:t>
            </a:r>
            <a:r>
              <a:rPr lang="en-US" altLang="zh-CN" sz="2000" dirty="0"/>
              <a:t>figures</a:t>
            </a:r>
            <a:r>
              <a:rPr lang="zh-CN" altLang="en-US" sz="2000" dirty="0"/>
              <a:t> </a:t>
            </a:r>
            <a:r>
              <a:rPr lang="en-US" altLang="zh-CN" sz="2000" dirty="0"/>
              <a:t>in</a:t>
            </a:r>
            <a:r>
              <a:rPr lang="zh-CN" altLang="en-US" sz="2000" dirty="0"/>
              <a:t> </a:t>
            </a:r>
            <a:r>
              <a:rPr lang="en-US" altLang="zh-CN" sz="2000" dirty="0"/>
              <a:t>our</a:t>
            </a:r>
            <a:r>
              <a:rPr lang="zh-CN" altLang="en-US" sz="2000" dirty="0"/>
              <a:t> </a:t>
            </a:r>
            <a:r>
              <a:rPr lang="en-US" altLang="zh-CN" sz="2000" dirty="0"/>
              <a:t>paper and will consider using one from </a:t>
            </a:r>
            <a:r>
              <a:rPr lang="en-US" altLang="zh-CN" sz="2000" dirty="0" err="1"/>
              <a:t>Quidnet</a:t>
            </a:r>
            <a:r>
              <a:rPr lang="en-US" altLang="zh-CN" sz="2000" dirty="0"/>
              <a:t> if space constraints allow and adds to the message. We prefer a schematic</a:t>
            </a:r>
            <a:r>
              <a:rPr lang="zh-CN" altLang="en-US" sz="2000" dirty="0"/>
              <a:t> </a:t>
            </a:r>
            <a:r>
              <a:rPr lang="en-US" altLang="zh-CN" sz="2000" dirty="0"/>
              <a:t>that helps us show the footprint </a:t>
            </a:r>
            <a:r>
              <a:rPr lang="en-US" altLang="zh-CN" sz="2000" dirty="0" err="1"/>
              <a:t>Quidnet</a:t>
            </a:r>
            <a:r>
              <a:rPr lang="en-US" altLang="zh-CN" sz="2000" dirty="0"/>
              <a:t> needs.</a:t>
            </a:r>
            <a:endParaRPr lang="en-US" sz="2000" dirty="0"/>
          </a:p>
          <a:p>
            <a:pPr lvl="1"/>
            <a:endParaRPr lang="en-US" dirty="0"/>
          </a:p>
        </p:txBody>
      </p:sp>
      <p:grpSp>
        <p:nvGrpSpPr>
          <p:cNvPr id="10" name="Group 9">
            <a:extLst>
              <a:ext uri="{FF2B5EF4-FFF2-40B4-BE49-F238E27FC236}">
                <a16:creationId xmlns:a16="http://schemas.microsoft.com/office/drawing/2014/main" id="{B38BECA2-8C92-A749-8090-043AA47ACF7D}"/>
              </a:ext>
            </a:extLst>
          </p:cNvPr>
          <p:cNvGrpSpPr/>
          <p:nvPr/>
        </p:nvGrpSpPr>
        <p:grpSpPr>
          <a:xfrm>
            <a:off x="9953898" y="4232953"/>
            <a:ext cx="2238102" cy="2625047"/>
            <a:chOff x="2888702" y="0"/>
            <a:chExt cx="6414595" cy="6858000"/>
          </a:xfrm>
        </p:grpSpPr>
        <p:pic>
          <p:nvPicPr>
            <p:cNvPr id="4" name="Picture 3">
              <a:extLst>
                <a:ext uri="{FF2B5EF4-FFF2-40B4-BE49-F238E27FC236}">
                  <a16:creationId xmlns:a16="http://schemas.microsoft.com/office/drawing/2014/main" id="{C152CDA6-8E45-444F-9755-9E26E475F8C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88702" y="0"/>
              <a:ext cx="6414595" cy="6858000"/>
            </a:xfrm>
            <a:prstGeom prst="rect">
              <a:avLst/>
            </a:prstGeom>
          </p:spPr>
        </p:pic>
        <p:pic>
          <p:nvPicPr>
            <p:cNvPr id="6" name="Picture 5">
              <a:extLst>
                <a:ext uri="{FF2B5EF4-FFF2-40B4-BE49-F238E27FC236}">
                  <a16:creationId xmlns:a16="http://schemas.microsoft.com/office/drawing/2014/main" id="{E0E0BE35-60C4-8E45-BEBB-0C7A9E57A65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06949" y="1621779"/>
              <a:ext cx="1356189" cy="868068"/>
            </a:xfrm>
            <a:prstGeom prst="rect">
              <a:avLst/>
            </a:prstGeom>
          </p:spPr>
        </p:pic>
        <p:pic>
          <p:nvPicPr>
            <p:cNvPr id="7" name="Picture 6">
              <a:extLst>
                <a:ext uri="{FF2B5EF4-FFF2-40B4-BE49-F238E27FC236}">
                  <a16:creationId xmlns:a16="http://schemas.microsoft.com/office/drawing/2014/main" id="{A6883DCA-ECB0-904D-B0E6-72341437B7A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785619" y="4489666"/>
              <a:ext cx="1047964" cy="1286464"/>
            </a:xfrm>
            <a:prstGeom prst="rect">
              <a:avLst/>
            </a:prstGeom>
          </p:spPr>
        </p:pic>
        <p:pic>
          <p:nvPicPr>
            <p:cNvPr id="8" name="Picture 7">
              <a:extLst>
                <a:ext uri="{FF2B5EF4-FFF2-40B4-BE49-F238E27FC236}">
                  <a16:creationId xmlns:a16="http://schemas.microsoft.com/office/drawing/2014/main" id="{666AF995-9623-3949-A570-C62F15191A5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664522" y="1448656"/>
              <a:ext cx="669580" cy="1441883"/>
            </a:xfrm>
            <a:prstGeom prst="rect">
              <a:avLst/>
            </a:prstGeom>
          </p:spPr>
        </p:pic>
        <p:pic>
          <p:nvPicPr>
            <p:cNvPr id="9" name="Picture 8">
              <a:extLst>
                <a:ext uri="{FF2B5EF4-FFF2-40B4-BE49-F238E27FC236}">
                  <a16:creationId xmlns:a16="http://schemas.microsoft.com/office/drawing/2014/main" id="{3BA35C8D-1AC9-4B4D-A11B-4DCE37CECDF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245820" y="1293039"/>
              <a:ext cx="669580" cy="1441883"/>
            </a:xfrm>
            <a:prstGeom prst="rect">
              <a:avLst/>
            </a:prstGeom>
          </p:spPr>
        </p:pic>
      </p:grpSp>
    </p:spTree>
    <p:extLst>
      <p:ext uri="{BB962C8B-B14F-4D97-AF65-F5344CB8AC3E}">
        <p14:creationId xmlns:p14="http://schemas.microsoft.com/office/powerpoint/2010/main" val="1390177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89B0-63A9-534B-9F37-2A93D9A651D3}"/>
              </a:ext>
            </a:extLst>
          </p:cNvPr>
          <p:cNvSpPr>
            <a:spLocks noGrp="1"/>
          </p:cNvSpPr>
          <p:nvPr>
            <p:ph type="title"/>
          </p:nvPr>
        </p:nvSpPr>
        <p:spPr/>
        <p:txBody>
          <a:bodyPr>
            <a:normAutofit/>
          </a:bodyPr>
          <a:lstStyle/>
          <a:p>
            <a:r>
              <a:rPr lang="en-US" altLang="zh-CN" sz="4000" dirty="0"/>
              <a:t>Equivalent</a:t>
            </a:r>
            <a:r>
              <a:rPr lang="zh-CN" altLang="en-US" sz="4000" dirty="0"/>
              <a:t> </a:t>
            </a:r>
            <a:r>
              <a:rPr lang="en-US" altLang="zh-CN" sz="4000" dirty="0"/>
              <a:t>efficiency</a:t>
            </a:r>
            <a:r>
              <a:rPr lang="zh-CN" altLang="en-US" sz="4000" dirty="0"/>
              <a:t> </a:t>
            </a:r>
            <a:r>
              <a:rPr lang="en-US" altLang="zh-CN" sz="4000" dirty="0"/>
              <a:t>curve</a:t>
            </a:r>
            <a:endParaRPr lang="en-US" sz="4000" dirty="0"/>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769EE75B-D586-104C-B65F-A5D8EE22AB21}"/>
                  </a:ext>
                </a:extLst>
              </p:cNvPr>
              <p:cNvSpPr/>
              <p:nvPr/>
            </p:nvSpPr>
            <p:spPr>
              <a:xfrm>
                <a:off x="6096000" y="1690688"/>
                <a:ext cx="5701048" cy="4517968"/>
              </a:xfrm>
              <a:prstGeom prst="rect">
                <a:avLst/>
              </a:prstGeom>
            </p:spPr>
            <p:txBody>
              <a:bodyPr wrap="square">
                <a:spAutoFit/>
              </a:bodyPr>
              <a:lstStyle/>
              <a:p>
                <a:pPr marL="285750" indent="-285750">
                  <a:buFont typeface="Arial" panose="020B0604020202020204" pitchFamily="34" charset="0"/>
                  <a:buChar char="•"/>
                </a:pPr>
                <a:r>
                  <a:rPr lang="en-US" altLang="zh-CN" dirty="0">
                    <a:latin typeface="Cambria Math" panose="02040503050406030204" pitchFamily="18" charset="0"/>
                  </a:rPr>
                  <a:t>The</a:t>
                </a:r>
                <a:r>
                  <a:rPr lang="zh-CN" altLang="en-US" dirty="0">
                    <a:latin typeface="Cambria Math" panose="02040503050406030204" pitchFamily="18" charset="0"/>
                  </a:rPr>
                  <a:t> </a:t>
                </a:r>
                <a:r>
                  <a:rPr lang="en-US" altLang="zh-CN" dirty="0">
                    <a:latin typeface="Cambria Math" panose="02040503050406030204" pitchFamily="18" charset="0"/>
                  </a:rPr>
                  <a:t>plot</a:t>
                </a:r>
                <a:r>
                  <a:rPr lang="zh-CN" altLang="en-US" dirty="0">
                    <a:latin typeface="Cambria Math" panose="02040503050406030204" pitchFamily="18" charset="0"/>
                  </a:rPr>
                  <a:t> </a:t>
                </a:r>
                <a:r>
                  <a:rPr lang="en-US" altLang="zh-CN" dirty="0">
                    <a:latin typeface="Cambria Math" panose="02040503050406030204" pitchFamily="18" charset="0"/>
                  </a:rPr>
                  <a:t>is</a:t>
                </a:r>
                <a:r>
                  <a:rPr lang="zh-CN" altLang="en-US" dirty="0">
                    <a:latin typeface="Cambria Math" panose="02040503050406030204" pitchFamily="18" charset="0"/>
                  </a:rPr>
                  <a:t> </a:t>
                </a:r>
                <a:r>
                  <a:rPr lang="en-US" altLang="zh-CN" dirty="0">
                    <a:latin typeface="Cambria Math" panose="02040503050406030204" pitchFamily="18" charset="0"/>
                  </a:rPr>
                  <a:t>created</a:t>
                </a:r>
                <a:r>
                  <a:rPr lang="zh-CN" altLang="en-US" dirty="0">
                    <a:latin typeface="Cambria Math" panose="02040503050406030204" pitchFamily="18" charset="0"/>
                  </a:rPr>
                  <a:t> </a:t>
                </a:r>
                <a:r>
                  <a:rPr lang="en-US" altLang="zh-CN" dirty="0">
                    <a:latin typeface="Cambria Math" panose="02040503050406030204" pitchFamily="18" charset="0"/>
                  </a:rPr>
                  <a:t>following</a:t>
                </a:r>
                <a:r>
                  <a:rPr lang="zh-CN" altLang="en-US" dirty="0">
                    <a:latin typeface="Cambria Math" panose="02040503050406030204" pitchFamily="18" charset="0"/>
                  </a:rPr>
                  <a:t> </a:t>
                </a:r>
                <a:r>
                  <a:rPr lang="en-US" altLang="zh-CN" dirty="0">
                    <a:latin typeface="Cambria Math" panose="02040503050406030204" pitchFamily="18" charset="0"/>
                  </a:rPr>
                  <a:t>the</a:t>
                </a:r>
                <a:r>
                  <a:rPr lang="zh-CN" altLang="en-US" dirty="0">
                    <a:latin typeface="Cambria Math" panose="02040503050406030204" pitchFamily="18" charset="0"/>
                  </a:rPr>
                  <a:t> </a:t>
                </a:r>
                <a:r>
                  <a:rPr lang="en-US" altLang="zh-CN" dirty="0">
                    <a:latin typeface="Cambria Math" panose="02040503050406030204" pitchFamily="18" charset="0"/>
                  </a:rPr>
                  <a:t>equation</a:t>
                </a:r>
                <a:r>
                  <a:rPr lang="zh-CN" altLang="en-US" dirty="0">
                    <a:latin typeface="Cambria Math" panose="02040503050406030204" pitchFamily="18" charset="0"/>
                  </a:rPr>
                  <a:t> </a:t>
                </a:r>
                <a:r>
                  <a:rPr lang="en-US" altLang="zh-CN" dirty="0">
                    <a:latin typeface="Cambria Math" panose="02040503050406030204" pitchFamily="18" charset="0"/>
                  </a:rPr>
                  <a:t>below:</a:t>
                </a:r>
                <a:endParaRPr lang="en-US" dirty="0"/>
              </a:p>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𝐸𝑞𝑢𝑖𝑣𝑎𝑙𝑒𝑛𝑡</m:t>
                      </m:r>
                      <m:r>
                        <a:rPr lang="en-US" i="0">
                          <a:latin typeface="Cambria Math" panose="02040503050406030204" pitchFamily="18" charset="0"/>
                        </a:rPr>
                        <m:t> </m:t>
                      </m:r>
                      <m:r>
                        <a:rPr lang="en-US" i="1">
                          <a:latin typeface="Cambria Math" panose="02040503050406030204" pitchFamily="18" charset="0"/>
                        </a:rPr>
                        <m:t>𝑒𝑓𝑓𝑖𝑐𝑖𝑒𝑛𝑐𝑦</m:t>
                      </m:r>
                      <m:r>
                        <a:rPr lang="en-US" i="0">
                          <a:latin typeface="Cambria Math" panose="02040503050406030204" pitchFamily="18" charset="0"/>
                        </a:rPr>
                        <m:t>=</m:t>
                      </m:r>
                      <m:r>
                        <a:rPr lang="en-US" i="1">
                          <a:latin typeface="Cambria Math" panose="02040503050406030204" pitchFamily="18" charset="0"/>
                        </a:rPr>
                        <m:t>𝑅𝑜𝑢𝑛𝑑</m:t>
                      </m:r>
                      <m:r>
                        <a:rPr lang="en-US" i="0">
                          <a:latin typeface="Cambria Math" panose="02040503050406030204" pitchFamily="18" charset="0"/>
                        </a:rPr>
                        <m:t> </m:t>
                      </m:r>
                      <m:r>
                        <a:rPr lang="en-US" i="1">
                          <a:latin typeface="Cambria Math" panose="02040503050406030204" pitchFamily="18" charset="0"/>
                        </a:rPr>
                        <m:t>𝑡𝑟𝑖𝑝</m:t>
                      </m:r>
                      <m:r>
                        <a:rPr lang="en-US" i="0">
                          <a:latin typeface="Cambria Math" panose="02040503050406030204" pitchFamily="18" charset="0"/>
                        </a:rPr>
                        <m:t> </m:t>
                      </m:r>
                      <m:r>
                        <a:rPr lang="en-US" i="1">
                          <a:latin typeface="Cambria Math" panose="02040503050406030204" pitchFamily="18" charset="0"/>
                        </a:rPr>
                        <m:t>𝑒𝑓𝑓𝑖𝑐𝑖𝑒𝑛𝑐𝑦</m:t>
                      </m:r>
                      <m:r>
                        <a:rPr lang="en-US" i="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0">
                                  <a:latin typeface="Cambria Math" panose="02040503050406030204" pitchFamily="18" charset="0"/>
                                </a:rPr>
                                <m:t>1−</m:t>
                              </m:r>
                              <m:r>
                                <a:rPr lang="en-US" i="1">
                                  <a:latin typeface="Cambria Math" panose="02040503050406030204" pitchFamily="18" charset="0"/>
                                </a:rPr>
                                <m:t>𝑖𝑑𝑙𝑒</m:t>
                              </m:r>
                              <m:r>
                                <a:rPr lang="en-US" i="0">
                                  <a:latin typeface="Cambria Math" panose="02040503050406030204" pitchFamily="18" charset="0"/>
                                </a:rPr>
                                <m:t> </m:t>
                              </m:r>
                              <m:r>
                                <a:rPr lang="en-US" i="1">
                                  <a:latin typeface="Cambria Math" panose="02040503050406030204" pitchFamily="18" charset="0"/>
                                </a:rPr>
                                <m:t>𝑙𝑜𝑠𝑠</m:t>
                              </m:r>
                              <m:r>
                                <a:rPr lang="en-US" i="0">
                                  <a:latin typeface="Cambria Math" panose="02040503050406030204" pitchFamily="18" charset="0"/>
                                </a:rPr>
                                <m:t> </m:t>
                              </m:r>
                              <m:r>
                                <a:rPr lang="en-US" i="1">
                                  <a:latin typeface="Cambria Math" panose="02040503050406030204" pitchFamily="18" charset="0"/>
                                </a:rPr>
                                <m:t>𝑝𝑒𝑟</m:t>
                              </m:r>
                              <m:r>
                                <a:rPr lang="en-US" i="0">
                                  <a:latin typeface="Cambria Math" panose="02040503050406030204" pitchFamily="18" charset="0"/>
                                </a:rPr>
                                <m:t> </m:t>
                              </m:r>
                              <m:r>
                                <a:rPr lang="en-US" i="1">
                                  <a:latin typeface="Cambria Math" panose="02040503050406030204" pitchFamily="18" charset="0"/>
                                </a:rPr>
                                <m:t>h𝑜𝑢𝑟</m:t>
                              </m:r>
                            </m:e>
                          </m:d>
                        </m:e>
                        <m:sup>
                          <m:r>
                            <a:rPr lang="en-US" i="1">
                              <a:latin typeface="Cambria Math" panose="02040503050406030204" pitchFamily="18" charset="0"/>
                            </a:rPr>
                            <m:t>𝑥</m:t>
                          </m:r>
                        </m:sup>
                      </m:sSup>
                    </m:oMath>
                  </m:oMathPara>
                </a14:m>
                <a:endParaRPr lang="en-US" dirty="0"/>
              </a:p>
              <a:p>
                <a:r>
                  <a:rPr lang="zh-CN" altLang="en-US" dirty="0"/>
                  <a:t> </a:t>
                </a:r>
                <a:r>
                  <a:rPr lang="en-US" altLang="zh-CN" dirty="0"/>
                  <a:t>where</a:t>
                </a:r>
                <a:r>
                  <a:rPr lang="zh-CN" altLang="en-US" dirty="0"/>
                  <a:t> </a:t>
                </a:r>
                <a:r>
                  <a:rPr lang="en-US" altLang="zh-CN" dirty="0"/>
                  <a:t>RTE = 65%,</a:t>
                </a:r>
                <a:r>
                  <a:rPr lang="zh-CN" altLang="en-US" dirty="0"/>
                  <a:t> </a:t>
                </a:r>
                <a:r>
                  <a:rPr lang="en-US" altLang="zh-CN" dirty="0"/>
                  <a:t>idle</a:t>
                </a:r>
                <a:r>
                  <a:rPr lang="zh-CN" altLang="en-US" dirty="0"/>
                  <a:t> </a:t>
                </a:r>
                <a:r>
                  <a:rPr lang="en-US" altLang="zh-CN" dirty="0"/>
                  <a:t>loss = 0.0208834 %</a:t>
                </a:r>
                <a:r>
                  <a:rPr lang="zh-CN" altLang="en-US" dirty="0"/>
                  <a:t> </a:t>
                </a:r>
                <a:r>
                  <a:rPr lang="en-US" altLang="zh-CN" dirty="0"/>
                  <a:t>per</a:t>
                </a:r>
                <a:r>
                  <a:rPr lang="zh-CN" altLang="en-US" dirty="0"/>
                  <a:t> </a:t>
                </a:r>
                <a:r>
                  <a:rPr lang="en-US" altLang="zh-CN" dirty="0"/>
                  <a:t>hour</a:t>
                </a:r>
              </a:p>
              <a:p>
                <a:endParaRPr lang="en-US" dirty="0"/>
              </a:p>
              <a:p>
                <a:pPr marL="285750" indent="-285750">
                  <a:buFont typeface="Arial" panose="020B0604020202020204" pitchFamily="34" charset="0"/>
                  <a:buChar char="•"/>
                </a:pPr>
                <a:r>
                  <a:rPr lang="en-US" altLang="zh-CN" dirty="0"/>
                  <a:t>In</a:t>
                </a:r>
                <a:r>
                  <a:rPr lang="zh-CN" altLang="en-US" dirty="0"/>
                  <a:t> </a:t>
                </a:r>
                <a:r>
                  <a:rPr lang="en-US" altLang="zh-CN" dirty="0"/>
                  <a:t>the</a:t>
                </a:r>
                <a:r>
                  <a:rPr lang="zh-CN" altLang="en-US" dirty="0"/>
                  <a:t> </a:t>
                </a:r>
                <a:r>
                  <a:rPr lang="en-US" altLang="zh-CN" dirty="0"/>
                  <a:t>related</a:t>
                </a:r>
                <a:r>
                  <a:rPr lang="zh-CN" altLang="en-US" dirty="0"/>
                  <a:t> </a:t>
                </a:r>
                <a:r>
                  <a:rPr lang="en-US" altLang="zh-CN" dirty="0"/>
                  <a:t>section</a:t>
                </a:r>
                <a:r>
                  <a:rPr lang="zh-CN" altLang="en-US" dirty="0"/>
                  <a:t> </a:t>
                </a:r>
                <a:r>
                  <a:rPr lang="en-US" altLang="zh-CN" dirty="0"/>
                  <a:t>we</a:t>
                </a:r>
                <a:r>
                  <a:rPr lang="zh-CN" altLang="en-US" dirty="0"/>
                  <a:t> </a:t>
                </a:r>
                <a:r>
                  <a:rPr lang="en-US" altLang="zh-CN" dirty="0"/>
                  <a:t>wrote:</a:t>
                </a:r>
              </a:p>
              <a:p>
                <a:pPr marL="742950" lvl="1" indent="-285750">
                  <a:buFont typeface="Arial" panose="020B0604020202020204" pitchFamily="34" charset="0"/>
                  <a:buChar char="•"/>
                </a:pPr>
                <a:r>
                  <a:rPr lang="en-US" i="1" dirty="0"/>
                  <a:t>Conventional CAES and </a:t>
                </a:r>
                <a:r>
                  <a:rPr lang="en-US" altLang="zh-CN" i="1" dirty="0" err="1"/>
                  <a:t>geomechanical</a:t>
                </a:r>
                <a:r>
                  <a:rPr lang="zh-CN" altLang="en-US" i="1" dirty="0"/>
                  <a:t> </a:t>
                </a:r>
                <a:r>
                  <a:rPr lang="en-US" altLang="zh-CN" i="1" dirty="0"/>
                  <a:t>PSH</a:t>
                </a:r>
                <a:r>
                  <a:rPr lang="en-US" i="1" dirty="0"/>
                  <a:t> both need underground infrastructure and the equivalent efficiency declines similarly to flow batteries. Considering the deliverable size and footprint, flow batteries and underground storage both operate at weeks scale but could enter the market in different ways. Flow batteries could start from residential and </a:t>
                </a:r>
                <a:r>
                  <a:rPr lang="en-US" altLang="zh-CN" i="1" dirty="0"/>
                  <a:t>commercial</a:t>
                </a:r>
                <a:r>
                  <a:rPr lang="en-US" i="1" dirty="0"/>
                  <a:t> customers while underground storage at utility  scale. </a:t>
                </a:r>
              </a:p>
              <a:p>
                <a:pPr lvl="1"/>
                <a:endParaRPr lang="en-US" i="1" dirty="0"/>
              </a:p>
            </p:txBody>
          </p:sp>
        </mc:Choice>
        <mc:Fallback>
          <p:sp>
            <p:nvSpPr>
              <p:cNvPr id="5" name="Rectangle 4">
                <a:extLst>
                  <a:ext uri="{FF2B5EF4-FFF2-40B4-BE49-F238E27FC236}">
                    <a16:creationId xmlns:a16="http://schemas.microsoft.com/office/drawing/2014/main" id="{769EE75B-D586-104C-B65F-A5D8EE22AB21}"/>
                  </a:ext>
                </a:extLst>
              </p:cNvPr>
              <p:cNvSpPr>
                <a:spLocks noRot="1" noChangeAspect="1" noMove="1" noResize="1" noEditPoints="1" noAdjustHandles="1" noChangeArrowheads="1" noChangeShapeType="1" noTextEdit="1"/>
              </p:cNvSpPr>
              <p:nvPr/>
            </p:nvSpPr>
            <p:spPr>
              <a:xfrm>
                <a:off x="6096000" y="1690688"/>
                <a:ext cx="5701048" cy="4517968"/>
              </a:xfrm>
              <a:prstGeom prst="rect">
                <a:avLst/>
              </a:prstGeom>
              <a:blipFill>
                <a:blip r:embed="rId3"/>
                <a:stretch>
                  <a:fillRect l="-668" t="-280" r="-668"/>
                </a:stretch>
              </a:blipFill>
            </p:spPr>
            <p:txBody>
              <a:bodyPr/>
              <a:lstStyle/>
              <a:p>
                <a:r>
                  <a:rPr lang="en-US">
                    <a:noFill/>
                  </a:rPr>
                  <a:t> </a:t>
                </a:r>
              </a:p>
            </p:txBody>
          </p:sp>
        </mc:Fallback>
      </mc:AlternateContent>
      <p:pic>
        <p:nvPicPr>
          <p:cNvPr id="11" name="Content Placeholder 10">
            <a:extLst>
              <a:ext uri="{FF2B5EF4-FFF2-40B4-BE49-F238E27FC236}">
                <a16:creationId xmlns:a16="http://schemas.microsoft.com/office/drawing/2014/main" id="{ED93768D-23E3-264E-9486-B66229A8D0FB}"/>
              </a:ext>
            </a:extLst>
          </p:cNvPr>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394952" y="1690688"/>
            <a:ext cx="4784765" cy="4351338"/>
          </a:xfrm>
        </p:spPr>
      </p:pic>
    </p:spTree>
    <p:extLst>
      <p:ext uri="{BB962C8B-B14F-4D97-AF65-F5344CB8AC3E}">
        <p14:creationId xmlns:p14="http://schemas.microsoft.com/office/powerpoint/2010/main" val="1639752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6A68-3659-4E4C-BC67-F5F44C3C2C03}"/>
              </a:ext>
            </a:extLst>
          </p:cNvPr>
          <p:cNvSpPr>
            <a:spLocks noGrp="1"/>
          </p:cNvSpPr>
          <p:nvPr>
            <p:ph type="title"/>
          </p:nvPr>
        </p:nvSpPr>
        <p:spPr/>
        <p:txBody>
          <a:bodyPr/>
          <a:lstStyle/>
          <a:p>
            <a:r>
              <a:rPr lang="en-US" altLang="zh-CN" dirty="0"/>
              <a:t>Average</a:t>
            </a:r>
            <a:r>
              <a:rPr lang="zh-CN" altLang="en-US" dirty="0"/>
              <a:t> </a:t>
            </a:r>
            <a:r>
              <a:rPr lang="en-US" altLang="zh-CN" dirty="0"/>
              <a:t>Capex</a:t>
            </a:r>
            <a:endParaRPr lang="en-US" dirty="0"/>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78508891-1DCE-D841-B437-0F466E28C83C}"/>
                  </a:ext>
                </a:extLst>
              </p:cNvPr>
              <p:cNvSpPr/>
              <p:nvPr/>
            </p:nvSpPr>
            <p:spPr>
              <a:xfrm>
                <a:off x="4845423" y="0"/>
                <a:ext cx="7256930" cy="5939959"/>
              </a:xfrm>
              <a:prstGeom prst="rect">
                <a:avLst/>
              </a:prstGeom>
            </p:spPr>
            <p:txBody>
              <a:bodyPr wrap="square">
                <a:spAutoFit/>
              </a:bodyPr>
              <a:lstStyle/>
              <a:p>
                <a:pPr marL="285750" indent="-285750">
                  <a:spcAft>
                    <a:spcPts val="1000"/>
                  </a:spcAft>
                  <a:buFont typeface="Arial" panose="020B0604020202020204" pitchFamily="34" charset="0"/>
                  <a:buChar char="•"/>
                </a:pPr>
                <a:r>
                  <a:rPr lang="en-US" altLang="zh-CN" dirty="0">
                    <a:latin typeface="Cambria Math" panose="02040503050406030204" pitchFamily="18" charset="0"/>
                    <a:ea typeface="Times New Roman" panose="02020603050405020304" pitchFamily="18" charset="0"/>
                  </a:rPr>
                  <a:t>The</a:t>
                </a:r>
                <a:r>
                  <a:rPr lang="zh-CN" altLang="en-US" dirty="0">
                    <a:latin typeface="Cambria Math" panose="02040503050406030204" pitchFamily="18" charset="0"/>
                    <a:ea typeface="Times New Roman" panose="02020603050405020304" pitchFamily="18" charset="0"/>
                  </a:rPr>
                  <a:t> </a:t>
                </a:r>
                <a:r>
                  <a:rPr lang="en-US" altLang="zh-CN" dirty="0">
                    <a:latin typeface="Cambria Math" panose="02040503050406030204" pitchFamily="18" charset="0"/>
                    <a:ea typeface="Times New Roman" panose="02020603050405020304" pitchFamily="18" charset="0"/>
                  </a:rPr>
                  <a:t>curve</a:t>
                </a:r>
                <a:r>
                  <a:rPr lang="zh-CN" altLang="en-US" dirty="0">
                    <a:latin typeface="Cambria Math" panose="02040503050406030204" pitchFamily="18" charset="0"/>
                    <a:ea typeface="Times New Roman" panose="02020603050405020304" pitchFamily="18" charset="0"/>
                  </a:rPr>
                  <a:t> </a:t>
                </a:r>
                <a:r>
                  <a:rPr lang="en-US" altLang="zh-CN" dirty="0">
                    <a:latin typeface="Cambria Math" panose="02040503050406030204" pitchFamily="18" charset="0"/>
                    <a:ea typeface="Times New Roman" panose="02020603050405020304" pitchFamily="18" charset="0"/>
                  </a:rPr>
                  <a:t>is</a:t>
                </a:r>
                <a:r>
                  <a:rPr lang="zh-CN" altLang="en-US" dirty="0">
                    <a:latin typeface="Cambria Math" panose="02040503050406030204" pitchFamily="18" charset="0"/>
                    <a:ea typeface="Times New Roman" panose="02020603050405020304" pitchFamily="18" charset="0"/>
                  </a:rPr>
                  <a:t> </a:t>
                </a:r>
                <a:r>
                  <a:rPr lang="en-US" altLang="zh-CN" dirty="0">
                    <a:latin typeface="Cambria Math" panose="02040503050406030204" pitchFamily="18" charset="0"/>
                    <a:ea typeface="Times New Roman" panose="02020603050405020304" pitchFamily="18" charset="0"/>
                  </a:rPr>
                  <a:t>plotted</a:t>
                </a:r>
                <a:r>
                  <a:rPr lang="zh-CN" altLang="en-US" dirty="0">
                    <a:latin typeface="Cambria Math" panose="02040503050406030204" pitchFamily="18" charset="0"/>
                    <a:ea typeface="Times New Roman" panose="02020603050405020304" pitchFamily="18" charset="0"/>
                  </a:rPr>
                  <a:t> </a:t>
                </a:r>
                <a:r>
                  <a:rPr lang="en-US" altLang="zh-CN" dirty="0">
                    <a:latin typeface="Cambria Math" panose="02040503050406030204" pitchFamily="18" charset="0"/>
                    <a:ea typeface="Times New Roman" panose="02020603050405020304" pitchFamily="18" charset="0"/>
                  </a:rPr>
                  <a:t>following</a:t>
                </a:r>
                <a:r>
                  <a:rPr lang="zh-CN" altLang="en-US" dirty="0">
                    <a:latin typeface="Cambria Math" panose="02040503050406030204" pitchFamily="18" charset="0"/>
                    <a:ea typeface="Times New Roman" panose="02020603050405020304" pitchFamily="18" charset="0"/>
                  </a:rPr>
                  <a:t> </a:t>
                </a:r>
                <a:r>
                  <a:rPr lang="en-US" altLang="zh-CN" dirty="0">
                    <a:latin typeface="Cambria Math" panose="02040503050406030204" pitchFamily="18" charset="0"/>
                    <a:ea typeface="Times New Roman" panose="02020603050405020304" pitchFamily="18" charset="0"/>
                  </a:rPr>
                  <a:t>the</a:t>
                </a:r>
                <a:r>
                  <a:rPr lang="zh-CN" altLang="en-US" dirty="0">
                    <a:latin typeface="Cambria Math" panose="02040503050406030204" pitchFamily="18" charset="0"/>
                    <a:ea typeface="Times New Roman" panose="02020603050405020304" pitchFamily="18" charset="0"/>
                  </a:rPr>
                  <a:t> </a:t>
                </a:r>
                <a:r>
                  <a:rPr lang="en-US" altLang="zh-CN" dirty="0">
                    <a:latin typeface="Cambria Math" panose="02040503050406030204" pitchFamily="18" charset="0"/>
                    <a:ea typeface="Times New Roman" panose="02020603050405020304" pitchFamily="18" charset="0"/>
                  </a:rPr>
                  <a:t>equation</a:t>
                </a:r>
                <a:r>
                  <a:rPr lang="zh-CN" altLang="en-US" dirty="0">
                    <a:latin typeface="Cambria Math" panose="02040503050406030204" pitchFamily="18" charset="0"/>
                    <a:ea typeface="Times New Roman" panose="02020603050405020304" pitchFamily="18" charset="0"/>
                  </a:rPr>
                  <a:t> </a:t>
                </a:r>
                <a:r>
                  <a:rPr lang="en-US" altLang="zh-CN" dirty="0">
                    <a:latin typeface="Cambria Math" panose="02040503050406030204" pitchFamily="18" charset="0"/>
                    <a:ea typeface="Times New Roman" panose="02020603050405020304" pitchFamily="18" charset="0"/>
                  </a:rPr>
                  <a:t>below</a:t>
                </a:r>
                <a:endParaRPr lang="en-US" dirty="0">
                  <a:latin typeface="Cambria Math" panose="02040503050406030204" pitchFamily="18" charset="0"/>
                  <a:ea typeface="Times New Roman" panose="02020603050405020304" pitchFamily="18" charset="0"/>
                </a:endParaRPr>
              </a:p>
              <a:p>
                <a:pPr>
                  <a:spcAft>
                    <a:spcPts val="1000"/>
                  </a:spcAft>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ea typeface="Times New Roman" panose="02020603050405020304" pitchFamily="18" charset="0"/>
                            </a:rPr>
                          </m:ctrlPr>
                        </m:sSubPr>
                        <m:e>
                          <m:r>
                            <a:rPr lang="en-US" i="1">
                              <a:solidFill>
                                <a:schemeClr val="tx1"/>
                              </a:solidFill>
                              <a:latin typeface="Cambria Math" panose="02040503050406030204" pitchFamily="18" charset="0"/>
                              <a:ea typeface="Times New Roman" panose="02020603050405020304" pitchFamily="18" charset="0"/>
                            </a:rPr>
                            <m:t>𝐶</m:t>
                          </m:r>
                        </m:e>
                        <m:sub>
                          <m:r>
                            <a:rPr lang="en-US" i="1">
                              <a:solidFill>
                                <a:schemeClr val="tx1"/>
                              </a:solidFill>
                              <a:latin typeface="Cambria Math" panose="02040503050406030204" pitchFamily="18" charset="0"/>
                              <a:ea typeface="Times New Roman" panose="02020603050405020304" pitchFamily="18" charset="0"/>
                            </a:rPr>
                            <m:t>𝑥</m:t>
                          </m:r>
                        </m:sub>
                      </m:sSub>
                      <m:r>
                        <a:rPr lang="en-US" i="1">
                          <a:solidFill>
                            <a:schemeClr val="tx1"/>
                          </a:solidFill>
                          <a:latin typeface="Cambria Math" panose="02040503050406030204" pitchFamily="18" charset="0"/>
                          <a:ea typeface="Times New Roman" panose="02020603050405020304" pitchFamily="18" charset="0"/>
                        </a:rPr>
                        <m:t>=</m:t>
                      </m:r>
                      <m:f>
                        <m:fPr>
                          <m:ctrlPr>
                            <a:rPr lang="en-US" i="1">
                              <a:solidFill>
                                <a:schemeClr val="tx1"/>
                              </a:solidFill>
                              <a:latin typeface="Cambria Math" panose="02040503050406030204" pitchFamily="18" charset="0"/>
                              <a:ea typeface="Times New Roman" panose="02020603050405020304" pitchFamily="18" charset="0"/>
                            </a:rPr>
                          </m:ctrlPr>
                        </m:fPr>
                        <m:num>
                          <m:sSub>
                            <m:sSubPr>
                              <m:ctrlPr>
                                <a:rPr lang="en-US" i="1">
                                  <a:solidFill>
                                    <a:schemeClr val="tx1"/>
                                  </a:solidFill>
                                  <a:latin typeface="Cambria Math" panose="02040503050406030204" pitchFamily="18" charset="0"/>
                                  <a:ea typeface="Times New Roman" panose="02020603050405020304" pitchFamily="18" charset="0"/>
                                </a:rPr>
                              </m:ctrlPr>
                            </m:sSubPr>
                            <m:e>
                              <m:r>
                                <a:rPr lang="en-US" i="1">
                                  <a:solidFill>
                                    <a:schemeClr val="tx1"/>
                                  </a:solidFill>
                                  <a:latin typeface="Cambria Math" panose="02040503050406030204" pitchFamily="18" charset="0"/>
                                  <a:ea typeface="Times New Roman" panose="02020603050405020304" pitchFamily="18" charset="0"/>
                                </a:rPr>
                                <m:t>𝐸</m:t>
                              </m:r>
                            </m:e>
                            <m:sub>
                              <m:r>
                                <a:rPr lang="en-US" i="1">
                                  <a:solidFill>
                                    <a:schemeClr val="tx1"/>
                                  </a:solidFill>
                                  <a:latin typeface="Cambria Math" panose="02040503050406030204" pitchFamily="18" charset="0"/>
                                  <a:ea typeface="Times New Roman" panose="02020603050405020304" pitchFamily="18" charset="0"/>
                                </a:rPr>
                                <m:t>𝑟</m:t>
                              </m:r>
                            </m:sub>
                          </m:sSub>
                          <m:r>
                            <a:rPr lang="en-US" i="1">
                              <a:solidFill>
                                <a:schemeClr val="tx1"/>
                              </a:solidFill>
                              <a:latin typeface="Cambria Math" panose="02040503050406030204" pitchFamily="18" charset="0"/>
                              <a:ea typeface="Times New Roman" panose="02020603050405020304" pitchFamily="18" charset="0"/>
                            </a:rPr>
                            <m:t>× </m:t>
                          </m:r>
                          <m:sSub>
                            <m:sSubPr>
                              <m:ctrlPr>
                                <a:rPr lang="en-US" i="1">
                                  <a:solidFill>
                                    <a:schemeClr val="tx1"/>
                                  </a:solidFill>
                                  <a:latin typeface="Cambria Math" panose="02040503050406030204" pitchFamily="18" charset="0"/>
                                  <a:ea typeface="Times New Roman" panose="02020603050405020304" pitchFamily="18" charset="0"/>
                                </a:rPr>
                              </m:ctrlPr>
                            </m:sSubPr>
                            <m:e>
                              <m:r>
                                <a:rPr lang="en-US" i="1">
                                  <a:solidFill>
                                    <a:schemeClr val="tx1"/>
                                  </a:solidFill>
                                  <a:latin typeface="Cambria Math" panose="02040503050406030204" pitchFamily="18" charset="0"/>
                                  <a:ea typeface="Times New Roman" panose="02020603050405020304" pitchFamily="18" charset="0"/>
                                </a:rPr>
                                <m:t>𝐶</m:t>
                              </m:r>
                            </m:e>
                            <m:sub>
                              <m:r>
                                <a:rPr lang="en-US" i="1">
                                  <a:solidFill>
                                    <a:schemeClr val="tx1"/>
                                  </a:solidFill>
                                  <a:latin typeface="Cambria Math" panose="02040503050406030204" pitchFamily="18" charset="0"/>
                                  <a:ea typeface="Times New Roman" panose="02020603050405020304" pitchFamily="18" charset="0"/>
                                </a:rPr>
                                <m:t>𝑟</m:t>
                              </m:r>
                            </m:sub>
                          </m:sSub>
                          <m:r>
                            <a:rPr lang="en-US" i="1">
                              <a:solidFill>
                                <a:schemeClr val="tx1"/>
                              </a:solidFill>
                              <a:latin typeface="Cambria Math" panose="02040503050406030204" pitchFamily="18" charset="0"/>
                              <a:ea typeface="Times New Roman" panose="02020603050405020304" pitchFamily="18" charset="0"/>
                            </a:rPr>
                            <m:t>+(</m:t>
                          </m:r>
                          <m:sSub>
                            <m:sSubPr>
                              <m:ctrlPr>
                                <a:rPr lang="en-US" i="1">
                                  <a:solidFill>
                                    <a:schemeClr val="tx1"/>
                                  </a:solidFill>
                                  <a:latin typeface="Cambria Math" panose="02040503050406030204" pitchFamily="18" charset="0"/>
                                  <a:ea typeface="Times New Roman" panose="02020603050405020304" pitchFamily="18" charset="0"/>
                                </a:rPr>
                              </m:ctrlPr>
                            </m:sSubPr>
                            <m:e>
                              <m:r>
                                <a:rPr lang="en-US" i="1">
                                  <a:solidFill>
                                    <a:schemeClr val="tx1"/>
                                  </a:solidFill>
                                  <a:latin typeface="Cambria Math" panose="02040503050406030204" pitchFamily="18" charset="0"/>
                                  <a:ea typeface="Times New Roman" panose="02020603050405020304" pitchFamily="18" charset="0"/>
                                </a:rPr>
                                <m:t>𝐸</m:t>
                              </m:r>
                            </m:e>
                            <m:sub>
                              <m:r>
                                <a:rPr lang="en-US" i="1">
                                  <a:solidFill>
                                    <a:schemeClr val="tx1"/>
                                  </a:solidFill>
                                  <a:latin typeface="Cambria Math" panose="02040503050406030204" pitchFamily="18" charset="0"/>
                                  <a:ea typeface="Times New Roman" panose="02020603050405020304" pitchFamily="18" charset="0"/>
                                </a:rPr>
                                <m:t>𝑥</m:t>
                              </m:r>
                            </m:sub>
                          </m:sSub>
                          <m:r>
                            <a:rPr lang="en-US" i="1">
                              <a:solidFill>
                                <a:schemeClr val="tx1"/>
                              </a:solidFill>
                              <a:latin typeface="Cambria Math" panose="02040503050406030204" pitchFamily="18" charset="0"/>
                              <a:ea typeface="Times New Roman" panose="02020603050405020304" pitchFamily="18" charset="0"/>
                            </a:rPr>
                            <m:t>−</m:t>
                          </m:r>
                          <m:sSub>
                            <m:sSubPr>
                              <m:ctrlPr>
                                <a:rPr lang="en-US" i="1">
                                  <a:solidFill>
                                    <a:schemeClr val="tx1"/>
                                  </a:solidFill>
                                  <a:latin typeface="Cambria Math" panose="02040503050406030204" pitchFamily="18" charset="0"/>
                                  <a:ea typeface="Times New Roman" panose="02020603050405020304" pitchFamily="18" charset="0"/>
                                </a:rPr>
                              </m:ctrlPr>
                            </m:sSubPr>
                            <m:e>
                              <m:r>
                                <a:rPr lang="en-US" i="1">
                                  <a:solidFill>
                                    <a:schemeClr val="tx1"/>
                                  </a:solidFill>
                                  <a:latin typeface="Cambria Math" panose="02040503050406030204" pitchFamily="18" charset="0"/>
                                  <a:ea typeface="Times New Roman" panose="02020603050405020304" pitchFamily="18" charset="0"/>
                                </a:rPr>
                                <m:t>𝐸</m:t>
                              </m:r>
                            </m:e>
                            <m:sub>
                              <m:r>
                                <a:rPr lang="en-US" i="1">
                                  <a:solidFill>
                                    <a:schemeClr val="tx1"/>
                                  </a:solidFill>
                                  <a:latin typeface="Cambria Math" panose="02040503050406030204" pitchFamily="18" charset="0"/>
                                  <a:ea typeface="Times New Roman" panose="02020603050405020304" pitchFamily="18" charset="0"/>
                                </a:rPr>
                                <m:t>𝑟</m:t>
                              </m:r>
                            </m:sub>
                          </m:sSub>
                          <m:r>
                            <a:rPr lang="en-US" i="1">
                              <a:solidFill>
                                <a:schemeClr val="tx1"/>
                              </a:solidFill>
                              <a:latin typeface="Cambria Math" panose="02040503050406030204" pitchFamily="18" charset="0"/>
                              <a:ea typeface="Times New Roman" panose="02020603050405020304" pitchFamily="18" charset="0"/>
                            </a:rPr>
                            <m:t>)×</m:t>
                          </m:r>
                          <m:sSub>
                            <m:sSubPr>
                              <m:ctrlPr>
                                <a:rPr lang="en-US" i="1">
                                  <a:solidFill>
                                    <a:schemeClr val="tx1"/>
                                  </a:solidFill>
                                  <a:latin typeface="Cambria Math" panose="02040503050406030204" pitchFamily="18" charset="0"/>
                                  <a:ea typeface="Times New Roman" panose="02020603050405020304" pitchFamily="18" charset="0"/>
                                </a:rPr>
                              </m:ctrlPr>
                            </m:sSubPr>
                            <m:e>
                              <m:r>
                                <a:rPr lang="en-US" i="1">
                                  <a:solidFill>
                                    <a:schemeClr val="tx1"/>
                                  </a:solidFill>
                                  <a:latin typeface="Cambria Math" panose="02040503050406030204" pitchFamily="18" charset="0"/>
                                  <a:ea typeface="Times New Roman" panose="02020603050405020304" pitchFamily="18" charset="0"/>
                                </a:rPr>
                                <m:t>𝐶</m:t>
                              </m:r>
                            </m:e>
                            <m:sub>
                              <m:r>
                                <a:rPr lang="en-US" i="1">
                                  <a:solidFill>
                                    <a:schemeClr val="tx1"/>
                                  </a:solidFill>
                                  <a:latin typeface="Cambria Math" panose="02040503050406030204" pitchFamily="18" charset="0"/>
                                  <a:ea typeface="Times New Roman" panose="02020603050405020304" pitchFamily="18" charset="0"/>
                                </a:rPr>
                                <m:t>𝑚𝑎𝑟</m:t>
                              </m:r>
                            </m:sub>
                          </m:sSub>
                        </m:num>
                        <m:den>
                          <m:sSub>
                            <m:sSubPr>
                              <m:ctrlPr>
                                <a:rPr lang="en-US" i="1">
                                  <a:solidFill>
                                    <a:schemeClr val="tx1"/>
                                  </a:solidFill>
                                  <a:latin typeface="Cambria Math" panose="02040503050406030204" pitchFamily="18" charset="0"/>
                                  <a:ea typeface="Times New Roman" panose="02020603050405020304" pitchFamily="18" charset="0"/>
                                </a:rPr>
                              </m:ctrlPr>
                            </m:sSubPr>
                            <m:e>
                              <m:r>
                                <a:rPr lang="en-US" i="1">
                                  <a:solidFill>
                                    <a:schemeClr val="tx1"/>
                                  </a:solidFill>
                                  <a:latin typeface="Cambria Math" panose="02040503050406030204" pitchFamily="18" charset="0"/>
                                  <a:ea typeface="Times New Roman" panose="02020603050405020304" pitchFamily="18" charset="0"/>
                                </a:rPr>
                                <m:t>𝐸</m:t>
                              </m:r>
                            </m:e>
                            <m:sub>
                              <m:r>
                                <a:rPr lang="en-US" i="1">
                                  <a:solidFill>
                                    <a:schemeClr val="tx1"/>
                                  </a:solidFill>
                                  <a:latin typeface="Cambria Math" panose="02040503050406030204" pitchFamily="18" charset="0"/>
                                  <a:ea typeface="Times New Roman" panose="02020603050405020304" pitchFamily="18" charset="0"/>
                                </a:rPr>
                                <m:t>𝑥</m:t>
                              </m:r>
                            </m:sub>
                          </m:sSub>
                        </m:den>
                      </m:f>
                    </m:oMath>
                  </m:oMathPara>
                </a14:m>
                <a:endParaRPr lang="en-US" i="1" dirty="0">
                  <a:solidFill>
                    <a:schemeClr val="tx1"/>
                  </a:solidFill>
                  <a:latin typeface="Times New Roman" panose="02020603050405020304" pitchFamily="18" charset="0"/>
                  <a:ea typeface="Times New Roman" panose="02020603050405020304" pitchFamily="18" charset="0"/>
                </a:endParaRPr>
              </a:p>
              <a:p>
                <a14:m>
                  <m:oMath xmlns:m="http://schemas.openxmlformats.org/officeDocument/2006/math">
                    <m:sSub>
                      <m:sSubPr>
                        <m:ctrlPr>
                          <a:rPr lang="en-US" sz="1600" i="1">
                            <a:solidFill>
                              <a:schemeClr val="tx1"/>
                            </a:solidFill>
                            <a:effectLst/>
                            <a:latin typeface="Cambria Math" panose="02040503050406030204" pitchFamily="18" charset="0"/>
                            <a:ea typeface="Times New Roman" panose="02020603050405020304" pitchFamily="18" charset="0"/>
                          </a:rPr>
                        </m:ctrlPr>
                      </m:sSubPr>
                      <m:e>
                        <m:r>
                          <a:rPr lang="en-US" sz="1600" i="1">
                            <a:solidFill>
                              <a:schemeClr val="tx1"/>
                            </a:solidFill>
                            <a:effectLst/>
                            <a:latin typeface="Cambria Math" panose="02040503050406030204" pitchFamily="18" charset="0"/>
                            <a:ea typeface="Times New Roman" panose="02020603050405020304" pitchFamily="18" charset="0"/>
                          </a:rPr>
                          <m:t>𝐶</m:t>
                        </m:r>
                      </m:e>
                      <m:sub>
                        <m:r>
                          <a:rPr lang="en-US" sz="1600" i="1">
                            <a:solidFill>
                              <a:schemeClr val="tx1"/>
                            </a:solidFill>
                            <a:effectLst/>
                            <a:latin typeface="Cambria Math" panose="02040503050406030204" pitchFamily="18" charset="0"/>
                            <a:ea typeface="Times New Roman" panose="02020603050405020304" pitchFamily="18" charset="0"/>
                          </a:rPr>
                          <m:t>𝑥</m:t>
                        </m:r>
                      </m:sub>
                    </m:sSub>
                  </m:oMath>
                </a14:m>
                <a:r>
                  <a:rPr lang="en-US" sz="1600" dirty="0">
                    <a:solidFill>
                      <a:schemeClr val="tx1"/>
                    </a:solidFill>
                    <a:effectLst/>
                    <a:latin typeface="Times New Roman" panose="02020603050405020304" pitchFamily="18" charset="0"/>
                    <a:ea typeface="Times New Roman" panose="02020603050405020304" pitchFamily="18" charset="0"/>
                  </a:rPr>
                  <a:t> is the average cost ($/kWh) of the estimated system and this system has the same power rating with the reference system</a:t>
                </a:r>
              </a:p>
              <a:p>
                <a14:m>
                  <m:oMath xmlns:m="http://schemas.openxmlformats.org/officeDocument/2006/math">
                    <m:sSub>
                      <m:sSubPr>
                        <m:ctrlPr>
                          <a:rPr lang="en-US" sz="1600" i="1">
                            <a:solidFill>
                              <a:schemeClr val="tx1"/>
                            </a:solidFill>
                            <a:effectLst/>
                            <a:latin typeface="Cambria Math" panose="02040503050406030204" pitchFamily="18" charset="0"/>
                            <a:ea typeface="Times New Roman" panose="02020603050405020304" pitchFamily="18" charset="0"/>
                          </a:rPr>
                        </m:ctrlPr>
                      </m:sSubPr>
                      <m:e>
                        <m:r>
                          <a:rPr lang="en-US" sz="1600" i="1">
                            <a:solidFill>
                              <a:schemeClr val="tx1"/>
                            </a:solidFill>
                            <a:effectLst/>
                            <a:latin typeface="Cambria Math" panose="02040503050406030204" pitchFamily="18" charset="0"/>
                            <a:ea typeface="Times New Roman" panose="02020603050405020304" pitchFamily="18" charset="0"/>
                          </a:rPr>
                          <m:t>𝐸</m:t>
                        </m:r>
                      </m:e>
                      <m:sub>
                        <m:r>
                          <a:rPr lang="en-US" sz="1600" i="1">
                            <a:solidFill>
                              <a:schemeClr val="tx1"/>
                            </a:solidFill>
                            <a:effectLst/>
                            <a:latin typeface="Cambria Math" panose="02040503050406030204" pitchFamily="18" charset="0"/>
                            <a:ea typeface="Times New Roman" panose="02020603050405020304" pitchFamily="18" charset="0"/>
                          </a:rPr>
                          <m:t>𝑥</m:t>
                        </m:r>
                      </m:sub>
                    </m:sSub>
                  </m:oMath>
                </a14:m>
                <a:r>
                  <a:rPr lang="en-US" sz="1600" dirty="0">
                    <a:solidFill>
                      <a:schemeClr val="tx1"/>
                    </a:solidFill>
                    <a:effectLst/>
                    <a:latin typeface="Times New Roman" panose="02020603050405020304" pitchFamily="18" charset="0"/>
                    <a:ea typeface="Times New Roman" panose="02020603050405020304" pitchFamily="18" charset="0"/>
                  </a:rPr>
                  <a:t> is the energy rating (kWh) of the estimated system </a:t>
                </a:r>
                <a:r>
                  <a:rPr lang="en-US" altLang="zh-CN" sz="1600" dirty="0">
                    <a:latin typeface="Times New Roman" panose="02020603050405020304" pitchFamily="18" charset="0"/>
                    <a:ea typeface="Times New Roman" panose="02020603050405020304" pitchFamily="18" charset="0"/>
                  </a:rPr>
                  <a:t>(5000 – 3,000,000</a:t>
                </a:r>
                <a:r>
                  <a:rPr lang="zh-CN" altLang="en-US" sz="1600" dirty="0">
                    <a:latin typeface="Times New Roman" panose="02020603050405020304" pitchFamily="18" charset="0"/>
                    <a:ea typeface="Times New Roman" panose="02020603050405020304" pitchFamily="18" charset="0"/>
                  </a:rPr>
                  <a:t> </a:t>
                </a:r>
                <a:r>
                  <a:rPr lang="en-US" altLang="zh-CN" sz="1600" dirty="0">
                    <a:latin typeface="Times New Roman" panose="02020603050405020304" pitchFamily="18" charset="0"/>
                    <a:ea typeface="Times New Roman" panose="02020603050405020304" pitchFamily="18" charset="0"/>
                  </a:rPr>
                  <a:t>kWh)</a:t>
                </a:r>
                <a:endParaRPr lang="en-US" sz="1600" dirty="0">
                  <a:solidFill>
                    <a:schemeClr val="tx1"/>
                  </a:solidFill>
                  <a:effectLst/>
                  <a:latin typeface="Times New Roman" panose="02020603050405020304" pitchFamily="18" charset="0"/>
                  <a:ea typeface="Times New Roman" panose="02020603050405020304" pitchFamily="18" charset="0"/>
                </a:endParaRPr>
              </a:p>
              <a:p>
                <a14:m>
                  <m:oMath xmlns:m="http://schemas.openxmlformats.org/officeDocument/2006/math">
                    <m:sSub>
                      <m:sSubPr>
                        <m:ctrlPr>
                          <a:rPr lang="en-US" sz="1600" i="1" smtClean="0">
                            <a:solidFill>
                              <a:srgbClr val="FF0000"/>
                            </a:solidFill>
                            <a:effectLst/>
                            <a:latin typeface="Cambria Math" panose="02040503050406030204" pitchFamily="18" charset="0"/>
                            <a:ea typeface="Times New Roman" panose="02020603050405020304" pitchFamily="18" charset="0"/>
                          </a:rPr>
                        </m:ctrlPr>
                      </m:sSubPr>
                      <m:e>
                        <m:r>
                          <a:rPr lang="en-US" sz="1600" i="1">
                            <a:solidFill>
                              <a:srgbClr val="FF0000"/>
                            </a:solidFill>
                            <a:effectLst/>
                            <a:latin typeface="Cambria Math" panose="02040503050406030204" pitchFamily="18" charset="0"/>
                            <a:ea typeface="Times New Roman" panose="02020603050405020304" pitchFamily="18" charset="0"/>
                          </a:rPr>
                          <m:t>𝐸</m:t>
                        </m:r>
                      </m:e>
                      <m:sub>
                        <m:r>
                          <a:rPr lang="en-US" sz="1600" i="1">
                            <a:solidFill>
                              <a:srgbClr val="FF0000"/>
                            </a:solidFill>
                            <a:effectLst/>
                            <a:latin typeface="Cambria Math" panose="02040503050406030204" pitchFamily="18" charset="0"/>
                            <a:ea typeface="Times New Roman" panose="02020603050405020304" pitchFamily="18" charset="0"/>
                          </a:rPr>
                          <m:t>𝑟</m:t>
                        </m:r>
                      </m:sub>
                    </m:sSub>
                  </m:oMath>
                </a14:m>
                <a:r>
                  <a:rPr lang="en-US" sz="1600" dirty="0">
                    <a:solidFill>
                      <a:srgbClr val="FF0000"/>
                    </a:solidFill>
                    <a:effectLst/>
                    <a:latin typeface="Times New Roman" panose="02020603050405020304" pitchFamily="18" charset="0"/>
                    <a:ea typeface="Times New Roman" panose="02020603050405020304" pitchFamily="18" charset="0"/>
                  </a:rPr>
                  <a:t> is the energy rating (kWh) of the reference system</a:t>
                </a:r>
                <a:r>
                  <a:rPr lang="zh-CN" altLang="en-US" sz="1600" dirty="0">
                    <a:solidFill>
                      <a:srgbClr val="FF0000"/>
                    </a:solidFill>
                    <a:effectLst/>
                    <a:latin typeface="Times New Roman" panose="02020603050405020304" pitchFamily="18" charset="0"/>
                    <a:ea typeface="Times New Roman" panose="02020603050405020304" pitchFamily="18" charset="0"/>
                  </a:rPr>
                  <a:t> </a:t>
                </a:r>
                <a:r>
                  <a:rPr lang="en-US" altLang="zh-CN" sz="1600" dirty="0">
                    <a:solidFill>
                      <a:srgbClr val="FF0000"/>
                    </a:solidFill>
                    <a:latin typeface="Times New Roman" panose="02020603050405020304" pitchFamily="18" charset="0"/>
                    <a:ea typeface="Times New Roman" panose="02020603050405020304" pitchFamily="18" charset="0"/>
                  </a:rPr>
                  <a:t>(16,000</a:t>
                </a:r>
                <a:r>
                  <a:rPr lang="zh-CN" altLang="en-US" sz="1600" dirty="0">
                    <a:solidFill>
                      <a:srgbClr val="FF0000"/>
                    </a:solidFill>
                    <a:latin typeface="Times New Roman" panose="02020603050405020304" pitchFamily="18" charset="0"/>
                    <a:ea typeface="Times New Roman" panose="02020603050405020304" pitchFamily="18" charset="0"/>
                  </a:rPr>
                  <a:t> </a:t>
                </a:r>
                <a:r>
                  <a:rPr lang="en-US" altLang="zh-CN" sz="1600" dirty="0">
                    <a:solidFill>
                      <a:srgbClr val="FF0000"/>
                    </a:solidFill>
                    <a:latin typeface="Times New Roman" panose="02020603050405020304" pitchFamily="18" charset="0"/>
                    <a:ea typeface="Times New Roman" panose="02020603050405020304" pitchFamily="18" charset="0"/>
                  </a:rPr>
                  <a:t>kWh)</a:t>
                </a:r>
                <a:endParaRPr lang="en-US" sz="1600" dirty="0">
                  <a:solidFill>
                    <a:srgbClr val="FF0000"/>
                  </a:solidFill>
                  <a:effectLst/>
                  <a:latin typeface="Times New Roman" panose="02020603050405020304" pitchFamily="18" charset="0"/>
                  <a:ea typeface="Times New Roman" panose="02020603050405020304" pitchFamily="18" charset="0"/>
                </a:endParaRPr>
              </a:p>
              <a:p>
                <a14:m>
                  <m:oMath xmlns:m="http://schemas.openxmlformats.org/officeDocument/2006/math">
                    <m:sSub>
                      <m:sSubPr>
                        <m:ctrlPr>
                          <a:rPr lang="en-US" sz="1600" i="1">
                            <a:solidFill>
                              <a:schemeClr val="tx1"/>
                            </a:solidFill>
                            <a:effectLst/>
                            <a:latin typeface="Cambria Math" panose="02040503050406030204" pitchFamily="18" charset="0"/>
                            <a:ea typeface="Times New Roman" panose="02020603050405020304" pitchFamily="18" charset="0"/>
                          </a:rPr>
                        </m:ctrlPr>
                      </m:sSubPr>
                      <m:e>
                        <m:r>
                          <a:rPr lang="en-US" sz="1600" i="1">
                            <a:solidFill>
                              <a:schemeClr val="tx1"/>
                            </a:solidFill>
                            <a:effectLst/>
                            <a:latin typeface="Cambria Math" panose="02040503050406030204" pitchFamily="18" charset="0"/>
                            <a:ea typeface="Times New Roman" panose="02020603050405020304" pitchFamily="18" charset="0"/>
                          </a:rPr>
                          <m:t>𝐶</m:t>
                        </m:r>
                      </m:e>
                      <m:sub>
                        <m:r>
                          <a:rPr lang="en-US" sz="1600" i="1">
                            <a:solidFill>
                              <a:schemeClr val="tx1"/>
                            </a:solidFill>
                            <a:effectLst/>
                            <a:latin typeface="Cambria Math" panose="02040503050406030204" pitchFamily="18" charset="0"/>
                            <a:ea typeface="Times New Roman" panose="02020603050405020304" pitchFamily="18" charset="0"/>
                          </a:rPr>
                          <m:t>𝑟</m:t>
                        </m:r>
                      </m:sub>
                    </m:sSub>
                  </m:oMath>
                </a14:m>
                <a:r>
                  <a:rPr lang="en-US" sz="1600" dirty="0">
                    <a:solidFill>
                      <a:schemeClr val="tx1"/>
                    </a:solidFill>
                    <a:effectLst/>
                    <a:latin typeface="Times New Roman" panose="02020603050405020304" pitchFamily="18" charset="0"/>
                    <a:ea typeface="Times New Roman" panose="02020603050405020304" pitchFamily="18" charset="0"/>
                  </a:rPr>
                  <a:t> is the average cost ($/kWh) of the reference system</a:t>
                </a:r>
                <a:r>
                  <a:rPr lang="zh-CN" altLang="en-US" sz="1600" dirty="0">
                    <a:solidFill>
                      <a:schemeClr val="tx1"/>
                    </a:solidFill>
                    <a:effectLst/>
                    <a:latin typeface="Times New Roman" panose="02020603050405020304" pitchFamily="18" charset="0"/>
                    <a:ea typeface="Times New Roman" panose="02020603050405020304" pitchFamily="18" charset="0"/>
                  </a:rPr>
                  <a:t> </a:t>
                </a:r>
                <a:r>
                  <a:rPr lang="en-US" altLang="zh-CN" sz="1600" dirty="0">
                    <a:solidFill>
                      <a:schemeClr val="tx1"/>
                    </a:solidFill>
                    <a:effectLst/>
                    <a:latin typeface="Times New Roman" panose="02020603050405020304" pitchFamily="18" charset="0"/>
                    <a:ea typeface="Times New Roman" panose="02020603050405020304" pitchFamily="18" charset="0"/>
                  </a:rPr>
                  <a:t>(150</a:t>
                </a:r>
                <a:r>
                  <a:rPr lang="zh-CN" altLang="en-US" sz="1600" dirty="0">
                    <a:solidFill>
                      <a:schemeClr val="tx1"/>
                    </a:solidFill>
                    <a:effectLst/>
                    <a:latin typeface="Times New Roman" panose="02020603050405020304" pitchFamily="18" charset="0"/>
                    <a:ea typeface="Times New Roman" panose="02020603050405020304" pitchFamily="18" charset="0"/>
                  </a:rPr>
                  <a:t> </a:t>
                </a:r>
                <a:r>
                  <a:rPr lang="en-US" altLang="zh-CN" sz="1600" dirty="0">
                    <a:solidFill>
                      <a:schemeClr val="tx1"/>
                    </a:solidFill>
                    <a:effectLst/>
                    <a:latin typeface="Times New Roman" panose="02020603050405020304" pitchFamily="18" charset="0"/>
                    <a:ea typeface="Times New Roman" panose="02020603050405020304" pitchFamily="18" charset="0"/>
                  </a:rPr>
                  <a:t>$/kWh)</a:t>
                </a:r>
                <a:endParaRPr lang="en-US" sz="1600" dirty="0">
                  <a:solidFill>
                    <a:schemeClr val="tx1"/>
                  </a:solidFill>
                  <a:effectLst/>
                  <a:latin typeface="Times New Roman" panose="02020603050405020304" pitchFamily="18" charset="0"/>
                  <a:ea typeface="Times New Roman" panose="02020603050405020304" pitchFamily="18" charset="0"/>
                </a:endParaRPr>
              </a:p>
              <a:p>
                <a14:m>
                  <m:oMath xmlns:m="http://schemas.openxmlformats.org/officeDocument/2006/math">
                    <m:sSub>
                      <m:sSubPr>
                        <m:ctrlPr>
                          <a:rPr lang="en-US" sz="1050" i="1">
                            <a:solidFill>
                              <a:schemeClr val="tx1"/>
                            </a:solidFill>
                            <a:effectLst/>
                            <a:latin typeface="Cambria Math" panose="02040503050406030204" pitchFamily="18" charset="0"/>
                          </a:rPr>
                        </m:ctrlPr>
                      </m:sSubPr>
                      <m:e>
                        <m:r>
                          <a:rPr lang="en-US" sz="1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1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𝑚𝑎𝑟</m:t>
                        </m:r>
                      </m:sub>
                    </m:sSub>
                  </m:oMath>
                </a14:m>
                <a:r>
                  <a:rPr lang="en-US" sz="1600" dirty="0">
                    <a:solidFill>
                      <a:schemeClr val="tx1"/>
                    </a:solidFill>
                    <a:effectLst/>
                    <a:latin typeface="Times New Roman" panose="02020603050405020304" pitchFamily="18" charset="0"/>
                    <a:ea typeface="Times New Roman" panose="02020603050405020304" pitchFamily="18" charset="0"/>
                  </a:rPr>
                  <a:t> is the marginal cost ($/kWh) of the system</a:t>
                </a:r>
                <a:r>
                  <a:rPr lang="zh-CN" altLang="en-US" sz="1600" dirty="0">
                    <a:solidFill>
                      <a:schemeClr val="tx1"/>
                    </a:solidFill>
                    <a:effectLst/>
                    <a:latin typeface="Times New Roman" panose="02020603050405020304" pitchFamily="18" charset="0"/>
                    <a:ea typeface="Times New Roman" panose="02020603050405020304" pitchFamily="18" charset="0"/>
                  </a:rPr>
                  <a:t> </a:t>
                </a:r>
                <a:r>
                  <a:rPr lang="en-US" altLang="zh-CN" sz="1600" dirty="0">
                    <a:solidFill>
                      <a:schemeClr val="tx1"/>
                    </a:solidFill>
                    <a:effectLst/>
                    <a:latin typeface="Times New Roman" panose="02020603050405020304" pitchFamily="18" charset="0"/>
                    <a:ea typeface="Times New Roman" panose="02020603050405020304" pitchFamily="18" charset="0"/>
                  </a:rPr>
                  <a:t>(15$/kWh)</a:t>
                </a:r>
                <a:endParaRPr lang="en-US" sz="1600" dirty="0">
                  <a:solidFill>
                    <a:schemeClr val="tx1"/>
                  </a:solidFill>
                  <a:effectLst/>
                  <a:latin typeface="Times New Roman" panose="02020603050405020304" pitchFamily="18" charset="0"/>
                  <a:ea typeface="Times New Roman" panose="02020603050405020304" pitchFamily="18" charset="0"/>
                </a:endParaRPr>
              </a:p>
              <a:p>
                <a:endParaRPr lang="en-US" sz="1600" dirty="0">
                  <a:latin typeface="Times New Roman" panose="02020603050405020304" pitchFamily="18" charset="0"/>
                </a:endParaRPr>
              </a:p>
              <a:p>
                <a:r>
                  <a:rPr lang="en-US" altLang="zh-CN" dirty="0">
                    <a:latin typeface="Times New Roman" panose="02020603050405020304" pitchFamily="18" charset="0"/>
                  </a:rPr>
                  <a:t>We</a:t>
                </a:r>
                <a:r>
                  <a:rPr lang="zh-CN" altLang="en-US" dirty="0">
                    <a:latin typeface="Times New Roman" panose="02020603050405020304" pitchFamily="18" charset="0"/>
                  </a:rPr>
                  <a:t> </a:t>
                </a:r>
                <a:r>
                  <a:rPr lang="en-US" altLang="zh-CN" dirty="0">
                    <a:latin typeface="Times New Roman" panose="02020603050405020304" pitchFamily="18" charset="0"/>
                  </a:rPr>
                  <a:t>hope</a:t>
                </a:r>
                <a:r>
                  <a:rPr lang="zh-CN" altLang="en-US" dirty="0">
                    <a:latin typeface="Times New Roman" panose="02020603050405020304" pitchFamily="18" charset="0"/>
                  </a:rPr>
                  <a:t> </a:t>
                </a:r>
                <a:r>
                  <a:rPr lang="en-US" altLang="zh-CN" dirty="0">
                    <a:latin typeface="Times New Roman" panose="02020603050405020304" pitchFamily="18" charset="0"/>
                  </a:rPr>
                  <a:t>to</a:t>
                </a:r>
                <a:r>
                  <a:rPr lang="zh-CN" altLang="en-US" dirty="0">
                    <a:latin typeface="Times New Roman" panose="02020603050405020304" pitchFamily="18" charset="0"/>
                  </a:rPr>
                  <a:t> </a:t>
                </a:r>
                <a:r>
                  <a:rPr lang="en-US" altLang="zh-CN" dirty="0">
                    <a:latin typeface="Times New Roman" panose="02020603050405020304" pitchFamily="18" charset="0"/>
                  </a:rPr>
                  <a:t>know</a:t>
                </a:r>
                <a:r>
                  <a:rPr lang="zh-CN" altLang="en-US" dirty="0">
                    <a:latin typeface="Times New Roman" panose="02020603050405020304" pitchFamily="18" charset="0"/>
                  </a:rPr>
                  <a:t> </a:t>
                </a:r>
                <a:r>
                  <a:rPr lang="en-US" altLang="zh-CN" dirty="0">
                    <a:solidFill>
                      <a:srgbClr val="FF0000"/>
                    </a:solidFill>
                    <a:latin typeface="Times New Roman" panose="02020603050405020304" pitchFamily="18" charset="0"/>
                  </a:rPr>
                  <a:t>whether</a:t>
                </a:r>
                <a:r>
                  <a:rPr lang="zh-CN" altLang="en-US" dirty="0">
                    <a:solidFill>
                      <a:srgbClr val="FF0000"/>
                    </a:solidFill>
                    <a:latin typeface="Times New Roman" panose="02020603050405020304" pitchFamily="18" charset="0"/>
                  </a:rPr>
                  <a:t> </a:t>
                </a:r>
                <a:r>
                  <a:rPr lang="en-US" altLang="zh-CN" dirty="0">
                    <a:solidFill>
                      <a:srgbClr val="FF0000"/>
                    </a:solidFill>
                    <a:latin typeface="Times New Roman" panose="02020603050405020304" pitchFamily="18" charset="0"/>
                  </a:rPr>
                  <a:t>you</a:t>
                </a:r>
                <a:r>
                  <a:rPr lang="zh-CN" altLang="en-US" dirty="0">
                    <a:solidFill>
                      <a:srgbClr val="FF0000"/>
                    </a:solidFill>
                    <a:latin typeface="Times New Roman" panose="02020603050405020304" pitchFamily="18" charset="0"/>
                  </a:rPr>
                  <a:t> </a:t>
                </a:r>
                <a:r>
                  <a:rPr lang="en-US" altLang="zh-CN" dirty="0">
                    <a:solidFill>
                      <a:srgbClr val="FF0000"/>
                    </a:solidFill>
                    <a:latin typeface="Times New Roman" panose="02020603050405020304" pitchFamily="18" charset="0"/>
                  </a:rPr>
                  <a:t>agree with</a:t>
                </a:r>
                <a:r>
                  <a:rPr lang="zh-CN" altLang="en-US" dirty="0">
                    <a:solidFill>
                      <a:srgbClr val="FF0000"/>
                    </a:solidFill>
                    <a:latin typeface="Times New Roman" panose="02020603050405020304" pitchFamily="18" charset="0"/>
                  </a:rPr>
                  <a:t> </a:t>
                </a:r>
                <a:r>
                  <a:rPr lang="en-US" altLang="zh-CN" dirty="0">
                    <a:solidFill>
                      <a:srgbClr val="FF0000"/>
                    </a:solidFill>
                    <a:latin typeface="Times New Roman" panose="02020603050405020304" pitchFamily="18" charset="0"/>
                  </a:rPr>
                  <a:t>such</a:t>
                </a:r>
                <a:r>
                  <a:rPr lang="zh-CN" altLang="en-US" dirty="0">
                    <a:solidFill>
                      <a:srgbClr val="FF0000"/>
                    </a:solidFill>
                    <a:latin typeface="Times New Roman" panose="02020603050405020304" pitchFamily="18" charset="0"/>
                  </a:rPr>
                  <a:t> </a:t>
                </a:r>
                <a:r>
                  <a:rPr lang="en-US" altLang="zh-CN" dirty="0">
                    <a:solidFill>
                      <a:srgbClr val="FF0000"/>
                    </a:solidFill>
                    <a:latin typeface="Times New Roman" panose="02020603050405020304" pitchFamily="18" charset="0"/>
                  </a:rPr>
                  <a:t>a</a:t>
                </a:r>
                <a:r>
                  <a:rPr lang="zh-CN" altLang="en-US" dirty="0">
                    <a:solidFill>
                      <a:srgbClr val="FF0000"/>
                    </a:solidFill>
                    <a:latin typeface="Times New Roman" panose="02020603050405020304" pitchFamily="18" charset="0"/>
                  </a:rPr>
                  <a:t> </a:t>
                </a:r>
                <a:r>
                  <a:rPr lang="en-US" altLang="zh-CN" dirty="0">
                    <a:solidFill>
                      <a:srgbClr val="FF0000"/>
                    </a:solidFill>
                    <a:latin typeface="Times New Roman" panose="02020603050405020304" pitchFamily="18" charset="0"/>
                  </a:rPr>
                  <a:t>method</a:t>
                </a:r>
                <a:r>
                  <a:rPr lang="zh-CN" altLang="en-US" dirty="0">
                    <a:solidFill>
                      <a:srgbClr val="FF0000"/>
                    </a:solidFill>
                    <a:latin typeface="Times New Roman" panose="02020603050405020304" pitchFamily="18" charset="0"/>
                  </a:rPr>
                  <a:t> </a:t>
                </a:r>
                <a:r>
                  <a:rPr lang="en-US" altLang="zh-CN" dirty="0">
                    <a:solidFill>
                      <a:srgbClr val="FF0000"/>
                    </a:solidFill>
                    <a:latin typeface="Times New Roman" panose="02020603050405020304" pitchFamily="18" charset="0"/>
                  </a:rPr>
                  <a:t>to</a:t>
                </a:r>
                <a:r>
                  <a:rPr lang="zh-CN" altLang="en-US" dirty="0">
                    <a:solidFill>
                      <a:srgbClr val="FF0000"/>
                    </a:solidFill>
                    <a:latin typeface="Times New Roman" panose="02020603050405020304" pitchFamily="18" charset="0"/>
                  </a:rPr>
                  <a:t> </a:t>
                </a:r>
                <a:r>
                  <a:rPr lang="en-US" altLang="zh-CN" dirty="0">
                    <a:solidFill>
                      <a:srgbClr val="FF0000"/>
                    </a:solidFill>
                    <a:latin typeface="Times New Roman" panose="02020603050405020304" pitchFamily="18" charset="0"/>
                  </a:rPr>
                  <a:t>reflect</a:t>
                </a:r>
                <a:r>
                  <a:rPr lang="zh-CN" altLang="en-US" dirty="0">
                    <a:solidFill>
                      <a:srgbClr val="FF0000"/>
                    </a:solidFill>
                    <a:latin typeface="Times New Roman" panose="02020603050405020304" pitchFamily="18" charset="0"/>
                  </a:rPr>
                  <a:t> </a:t>
                </a:r>
                <a:r>
                  <a:rPr lang="en-US" altLang="zh-CN" dirty="0">
                    <a:solidFill>
                      <a:srgbClr val="FF0000"/>
                    </a:solidFill>
                    <a:latin typeface="Times New Roman" panose="02020603050405020304" pitchFamily="18" charset="0"/>
                  </a:rPr>
                  <a:t>the</a:t>
                </a:r>
                <a:r>
                  <a:rPr lang="zh-CN" altLang="en-US" dirty="0">
                    <a:solidFill>
                      <a:srgbClr val="FF0000"/>
                    </a:solidFill>
                    <a:latin typeface="Times New Roman" panose="02020603050405020304" pitchFamily="18" charset="0"/>
                  </a:rPr>
                  <a:t> </a:t>
                </a:r>
                <a:r>
                  <a:rPr lang="en-US" altLang="zh-CN" dirty="0">
                    <a:solidFill>
                      <a:srgbClr val="FF0000"/>
                    </a:solidFill>
                    <a:latin typeface="Times New Roman" panose="02020603050405020304" pitchFamily="18" charset="0"/>
                  </a:rPr>
                  <a:t>cost</a:t>
                </a:r>
                <a:r>
                  <a:rPr lang="zh-CN" altLang="en-US" dirty="0">
                    <a:solidFill>
                      <a:srgbClr val="FF0000"/>
                    </a:solidFill>
                    <a:latin typeface="Times New Roman" panose="02020603050405020304" pitchFamily="18" charset="0"/>
                  </a:rPr>
                  <a:t> </a:t>
                </a:r>
                <a:r>
                  <a:rPr lang="en-US" altLang="zh-CN" dirty="0">
                    <a:solidFill>
                      <a:srgbClr val="FF0000"/>
                    </a:solidFill>
                    <a:latin typeface="Times New Roman" panose="02020603050405020304" pitchFamily="18" charset="0"/>
                  </a:rPr>
                  <a:t>of</a:t>
                </a:r>
                <a:r>
                  <a:rPr lang="zh-CN" altLang="en-US" dirty="0">
                    <a:solidFill>
                      <a:srgbClr val="FF0000"/>
                    </a:solidFill>
                    <a:latin typeface="Times New Roman" panose="02020603050405020304" pitchFamily="18" charset="0"/>
                  </a:rPr>
                  <a:t> </a:t>
                </a:r>
                <a:r>
                  <a:rPr lang="en-US" altLang="zh-CN" dirty="0">
                    <a:solidFill>
                      <a:srgbClr val="FF0000"/>
                    </a:solidFill>
                    <a:latin typeface="Times New Roman" panose="02020603050405020304" pitchFamily="18" charset="0"/>
                  </a:rPr>
                  <a:t>your</a:t>
                </a:r>
                <a:r>
                  <a:rPr lang="zh-CN" altLang="en-US" dirty="0">
                    <a:solidFill>
                      <a:srgbClr val="FF0000"/>
                    </a:solidFill>
                    <a:latin typeface="Times New Roman" panose="02020603050405020304" pitchFamily="18" charset="0"/>
                  </a:rPr>
                  <a:t> </a:t>
                </a:r>
                <a:r>
                  <a:rPr lang="en-US" altLang="zh-CN" dirty="0">
                    <a:solidFill>
                      <a:srgbClr val="FF0000"/>
                    </a:solidFill>
                    <a:latin typeface="Times New Roman" panose="02020603050405020304" pitchFamily="18" charset="0"/>
                  </a:rPr>
                  <a:t>technology</a:t>
                </a:r>
                <a:r>
                  <a:rPr lang="en-US" altLang="zh-CN" dirty="0">
                    <a:latin typeface="Times New Roman" panose="02020603050405020304" pitchFamily="18" charset="0"/>
                  </a:rPr>
                  <a:t>.</a:t>
                </a:r>
                <a:r>
                  <a:rPr lang="zh-CN" altLang="en-US" dirty="0">
                    <a:latin typeface="Times New Roman" panose="02020603050405020304" pitchFamily="18" charset="0"/>
                  </a:rPr>
                  <a:t> </a:t>
                </a:r>
                <a:r>
                  <a:rPr lang="en-US" altLang="zh-CN" dirty="0">
                    <a:latin typeface="Times New Roman" panose="02020603050405020304" pitchFamily="18" charset="0"/>
                  </a:rPr>
                  <a:t>Some</a:t>
                </a:r>
                <a:r>
                  <a:rPr lang="zh-CN" altLang="en-US" dirty="0">
                    <a:latin typeface="Times New Roman" panose="02020603050405020304" pitchFamily="18" charset="0"/>
                  </a:rPr>
                  <a:t> </a:t>
                </a:r>
                <a:r>
                  <a:rPr lang="en-US" altLang="zh-CN" dirty="0">
                    <a:latin typeface="Times New Roman" panose="02020603050405020304" pitchFamily="18" charset="0"/>
                  </a:rPr>
                  <a:t>option</a:t>
                </a:r>
                <a:r>
                  <a:rPr lang="zh-CN" altLang="en-US" dirty="0">
                    <a:latin typeface="Times New Roman" panose="02020603050405020304" pitchFamily="18" charset="0"/>
                  </a:rPr>
                  <a:t> </a:t>
                </a:r>
                <a:r>
                  <a:rPr lang="en-US" altLang="zh-CN" dirty="0">
                    <a:latin typeface="Times New Roman" panose="02020603050405020304" pitchFamily="18" charset="0"/>
                  </a:rPr>
                  <a:t>could</a:t>
                </a:r>
                <a:r>
                  <a:rPr lang="zh-CN" altLang="en-US" dirty="0">
                    <a:latin typeface="Times New Roman" panose="02020603050405020304" pitchFamily="18" charset="0"/>
                  </a:rPr>
                  <a:t> </a:t>
                </a:r>
                <a:r>
                  <a:rPr lang="en-US" altLang="zh-CN" dirty="0">
                    <a:latin typeface="Times New Roman" panose="02020603050405020304" pitchFamily="18" charset="0"/>
                  </a:rPr>
                  <a:t>be:</a:t>
                </a:r>
                <a:r>
                  <a:rPr lang="zh-CN" altLang="en-US" dirty="0">
                    <a:latin typeface="Times New Roman" panose="02020603050405020304" pitchFamily="18" charset="0"/>
                  </a:rPr>
                  <a:t> </a:t>
                </a:r>
                <a:r>
                  <a:rPr lang="en-US" altLang="zh-CN" dirty="0">
                    <a:latin typeface="Times New Roman" panose="02020603050405020304" pitchFamily="18" charset="0"/>
                  </a:rPr>
                  <a:t>1)</a:t>
                </a:r>
                <a:r>
                  <a:rPr lang="zh-CN" altLang="en-US" dirty="0">
                    <a:latin typeface="Times New Roman" panose="02020603050405020304" pitchFamily="18" charset="0"/>
                  </a:rPr>
                  <a:t> </a:t>
                </a:r>
                <a:r>
                  <a:rPr lang="en-US" altLang="zh-CN" dirty="0">
                    <a:latin typeface="Times New Roman" panose="02020603050405020304" pitchFamily="18" charset="0"/>
                  </a:rPr>
                  <a:t>fixed</a:t>
                </a:r>
                <a:r>
                  <a:rPr lang="zh-CN" altLang="en-US" dirty="0">
                    <a:latin typeface="Times New Roman" panose="02020603050405020304" pitchFamily="18" charset="0"/>
                  </a:rPr>
                  <a:t> </a:t>
                </a:r>
                <a:r>
                  <a:rPr lang="en-US" altLang="zh-CN" dirty="0">
                    <a:latin typeface="Times New Roman" panose="02020603050405020304" pitchFamily="18" charset="0"/>
                  </a:rPr>
                  <a:t>the</a:t>
                </a:r>
                <a:r>
                  <a:rPr lang="zh-CN" altLang="en-US" dirty="0">
                    <a:latin typeface="Times New Roman" panose="02020603050405020304" pitchFamily="18" charset="0"/>
                  </a:rPr>
                  <a:t> </a:t>
                </a:r>
                <a:r>
                  <a:rPr lang="en-US" altLang="zh-CN" dirty="0">
                    <a:latin typeface="Times New Roman" panose="02020603050405020304" pitchFamily="18" charset="0"/>
                  </a:rPr>
                  <a:t>duration</a:t>
                </a:r>
                <a:r>
                  <a:rPr lang="zh-CN" altLang="en-US" dirty="0">
                    <a:latin typeface="Times New Roman" panose="02020603050405020304" pitchFamily="18" charset="0"/>
                  </a:rPr>
                  <a:t> </a:t>
                </a:r>
                <a:r>
                  <a:rPr lang="en-US" altLang="zh-CN" dirty="0">
                    <a:latin typeface="Times New Roman" panose="02020603050405020304" pitchFamily="18" charset="0"/>
                  </a:rPr>
                  <a:t>(power</a:t>
                </a:r>
                <a:r>
                  <a:rPr lang="zh-CN" altLang="en-US" dirty="0">
                    <a:latin typeface="Times New Roman" panose="02020603050405020304" pitchFamily="18" charset="0"/>
                  </a:rPr>
                  <a:t> </a:t>
                </a:r>
                <a:r>
                  <a:rPr lang="en-US" altLang="zh-CN" dirty="0">
                    <a:latin typeface="Times New Roman" panose="02020603050405020304" pitchFamily="18" charset="0"/>
                  </a:rPr>
                  <a:t>energy</a:t>
                </a:r>
                <a:r>
                  <a:rPr lang="zh-CN" altLang="en-US" dirty="0">
                    <a:latin typeface="Times New Roman" panose="02020603050405020304" pitchFamily="18" charset="0"/>
                  </a:rPr>
                  <a:t> </a:t>
                </a:r>
                <a:r>
                  <a:rPr lang="en-US" altLang="zh-CN" dirty="0">
                    <a:latin typeface="Times New Roman" panose="02020603050405020304" pitchFamily="18" charset="0"/>
                  </a:rPr>
                  <a:t>ratio);</a:t>
                </a:r>
                <a:r>
                  <a:rPr lang="zh-CN" altLang="en-US" dirty="0">
                    <a:latin typeface="Times New Roman" panose="02020603050405020304" pitchFamily="18" charset="0"/>
                  </a:rPr>
                  <a:t> </a:t>
                </a:r>
                <a:r>
                  <a:rPr lang="en-US" altLang="zh-CN" dirty="0">
                    <a:latin typeface="Times New Roman" panose="02020603050405020304" pitchFamily="18" charset="0"/>
                  </a:rPr>
                  <a:t>2)</a:t>
                </a:r>
                <a:r>
                  <a:rPr lang="zh-CN" altLang="en-US" dirty="0">
                    <a:latin typeface="Times New Roman" panose="02020603050405020304" pitchFamily="18" charset="0"/>
                  </a:rPr>
                  <a:t> </a:t>
                </a:r>
                <a:r>
                  <a:rPr lang="en-US" altLang="zh-CN" dirty="0">
                    <a:latin typeface="Times New Roman" panose="02020603050405020304" pitchFamily="18" charset="0"/>
                  </a:rPr>
                  <a:t>provide</a:t>
                </a:r>
                <a:r>
                  <a:rPr lang="zh-CN" altLang="en-US" dirty="0">
                    <a:latin typeface="Times New Roman" panose="02020603050405020304" pitchFamily="18" charset="0"/>
                  </a:rPr>
                  <a:t> </a:t>
                </a:r>
                <a:r>
                  <a:rPr lang="en-US" altLang="zh-CN" dirty="0">
                    <a:latin typeface="Times New Roman" panose="02020603050405020304" pitchFamily="18" charset="0"/>
                  </a:rPr>
                  <a:t>the</a:t>
                </a:r>
                <a:r>
                  <a:rPr lang="zh-CN" altLang="en-US" dirty="0">
                    <a:latin typeface="Times New Roman" panose="02020603050405020304" pitchFamily="18" charset="0"/>
                  </a:rPr>
                  <a:t> </a:t>
                </a:r>
                <a:r>
                  <a:rPr lang="en-US" altLang="zh-CN" dirty="0">
                    <a:latin typeface="Times New Roman" panose="02020603050405020304" pitchFamily="18" charset="0"/>
                  </a:rPr>
                  <a:t>second</a:t>
                </a:r>
                <a:r>
                  <a:rPr lang="zh-CN" altLang="en-US" dirty="0">
                    <a:latin typeface="Times New Roman" panose="02020603050405020304" pitchFamily="18" charset="0"/>
                  </a:rPr>
                  <a:t> </a:t>
                </a:r>
                <a:r>
                  <a:rPr lang="en-US" altLang="zh-CN" dirty="0">
                    <a:latin typeface="Times New Roman" panose="02020603050405020304" pitchFamily="18" charset="0"/>
                  </a:rPr>
                  <a:t>curve</a:t>
                </a:r>
                <a:r>
                  <a:rPr lang="zh-CN" altLang="en-US" dirty="0">
                    <a:latin typeface="Times New Roman" panose="02020603050405020304" pitchFamily="18" charset="0"/>
                  </a:rPr>
                  <a:t> </a:t>
                </a:r>
                <a:r>
                  <a:rPr lang="en-US" altLang="zh-CN" dirty="0">
                    <a:latin typeface="Times New Roman" panose="02020603050405020304" pitchFamily="18" charset="0"/>
                  </a:rPr>
                  <a:t>with</a:t>
                </a:r>
                <a:r>
                  <a:rPr lang="zh-CN" altLang="en-US" dirty="0">
                    <a:latin typeface="Times New Roman" panose="02020603050405020304" pitchFamily="18" charset="0"/>
                  </a:rPr>
                  <a:t> </a:t>
                </a:r>
                <a:r>
                  <a:rPr lang="en-US" altLang="zh-CN" dirty="0">
                    <a:latin typeface="Times New Roman" panose="02020603050405020304" pitchFamily="18" charset="0"/>
                  </a:rPr>
                  <a:t>another</a:t>
                </a:r>
                <a:r>
                  <a:rPr lang="zh-CN" altLang="en-US" dirty="0">
                    <a:latin typeface="Times New Roman" panose="02020603050405020304" pitchFamily="18" charset="0"/>
                  </a:rPr>
                  <a:t> </a:t>
                </a:r>
                <a:r>
                  <a:rPr lang="en-US" altLang="zh-CN" dirty="0">
                    <a:latin typeface="Times New Roman" panose="02020603050405020304" pitchFamily="18" charset="0"/>
                  </a:rPr>
                  <a:t>fixed</a:t>
                </a:r>
                <a:r>
                  <a:rPr lang="zh-CN" altLang="en-US" dirty="0">
                    <a:latin typeface="Times New Roman" panose="02020603050405020304" pitchFamily="18" charset="0"/>
                  </a:rPr>
                  <a:t> </a:t>
                </a:r>
                <a:r>
                  <a:rPr lang="en-US" altLang="zh-CN" dirty="0">
                    <a:latin typeface="Times New Roman" panose="02020603050405020304" pitchFamily="18" charset="0"/>
                  </a:rPr>
                  <a:t>power</a:t>
                </a:r>
                <a:r>
                  <a:rPr lang="zh-CN" altLang="en-US" dirty="0">
                    <a:latin typeface="Times New Roman" panose="02020603050405020304" pitchFamily="18" charset="0"/>
                  </a:rPr>
                  <a:t> </a:t>
                </a:r>
                <a:r>
                  <a:rPr lang="en-US" altLang="zh-CN" dirty="0">
                    <a:latin typeface="Times New Roman" panose="02020603050405020304" pitchFamily="18" charset="0"/>
                  </a:rPr>
                  <a:t>rating;</a:t>
                </a:r>
                <a:r>
                  <a:rPr lang="zh-CN" altLang="en-US" dirty="0">
                    <a:latin typeface="Times New Roman" panose="02020603050405020304" pitchFamily="18" charset="0"/>
                  </a:rPr>
                  <a:t> </a:t>
                </a:r>
                <a:r>
                  <a:rPr lang="en-US" altLang="zh-CN" dirty="0">
                    <a:latin typeface="Times New Roman" panose="02020603050405020304" pitchFamily="18" charset="0"/>
                  </a:rPr>
                  <a:t>or</a:t>
                </a:r>
                <a:r>
                  <a:rPr lang="zh-CN" altLang="en-US" dirty="0">
                    <a:latin typeface="Times New Roman" panose="02020603050405020304" pitchFamily="18" charset="0"/>
                  </a:rPr>
                  <a:t> </a:t>
                </a:r>
                <a:r>
                  <a:rPr lang="en-US" altLang="zh-CN" dirty="0">
                    <a:latin typeface="Times New Roman" panose="02020603050405020304" pitchFamily="18" charset="0"/>
                  </a:rPr>
                  <a:t>other</a:t>
                </a:r>
              </a:p>
              <a:p>
                <a:endParaRPr lang="en-US" altLang="zh-CN" sz="1600" dirty="0">
                  <a:latin typeface="Times New Roman" panose="02020603050405020304" pitchFamily="18" charset="0"/>
                </a:endParaRPr>
              </a:p>
              <a:p>
                <a:pPr marL="285750" indent="-285750">
                  <a:buFont typeface="Arial" panose="020B0604020202020204" pitchFamily="34" charset="0"/>
                  <a:buChar char="•"/>
                </a:pPr>
                <a:r>
                  <a:rPr lang="en-US" altLang="zh-CN" dirty="0">
                    <a:latin typeface="Cambria Math" panose="02040503050406030204" pitchFamily="18" charset="0"/>
                  </a:rPr>
                  <a:t>We</a:t>
                </a:r>
                <a:r>
                  <a:rPr lang="zh-CN" altLang="en-US" dirty="0">
                    <a:latin typeface="Cambria Math" panose="02040503050406030204" pitchFamily="18" charset="0"/>
                  </a:rPr>
                  <a:t> </a:t>
                </a:r>
                <a:r>
                  <a:rPr lang="en-US" altLang="zh-CN" dirty="0">
                    <a:latin typeface="Cambria Math" panose="02040503050406030204" pitchFamily="18" charset="0"/>
                  </a:rPr>
                  <a:t>wrote</a:t>
                </a:r>
                <a:r>
                  <a:rPr lang="zh-CN" altLang="en-US" dirty="0">
                    <a:latin typeface="Cambria Math" panose="02040503050406030204" pitchFamily="18" charset="0"/>
                  </a:rPr>
                  <a:t> </a:t>
                </a:r>
                <a:r>
                  <a:rPr lang="en-US" altLang="zh-CN" dirty="0">
                    <a:latin typeface="Cambria Math" panose="02040503050406030204" pitchFamily="18" charset="0"/>
                  </a:rPr>
                  <a:t>that:</a:t>
                </a:r>
              </a:p>
              <a:p>
                <a:pPr marL="742950" lvl="1" indent="-285750">
                  <a:buFont typeface="Arial" panose="020B0604020202020204" pitchFamily="34" charset="0"/>
                  <a:buChar char="•"/>
                </a:pPr>
                <a:r>
                  <a:rPr lang="en-US" i="1" dirty="0">
                    <a:latin typeface="Times" pitchFamily="2" charset="0"/>
                  </a:rPr>
                  <a:t>At a larger energy rating or discharging duration, technology like hydropower storage gradually outcompete</a:t>
                </a:r>
                <a:r>
                  <a:rPr lang="zh-CN" altLang="en-US" i="1" dirty="0">
                    <a:latin typeface="Times" pitchFamily="2" charset="0"/>
                  </a:rPr>
                  <a:t> </a:t>
                </a:r>
                <a:r>
                  <a:rPr lang="en-US" altLang="zh-CN" i="1" dirty="0">
                    <a:latin typeface="Times" pitchFamily="2" charset="0"/>
                  </a:rPr>
                  <a:t>other</a:t>
                </a:r>
                <a:r>
                  <a:rPr lang="zh-CN" altLang="en-US" i="1" dirty="0">
                    <a:latin typeface="Times" pitchFamily="2" charset="0"/>
                  </a:rPr>
                  <a:t> </a:t>
                </a:r>
                <a:r>
                  <a:rPr lang="en-US" altLang="zh-CN" i="1" dirty="0">
                    <a:latin typeface="Times" pitchFamily="2" charset="0"/>
                  </a:rPr>
                  <a:t>technologies</a:t>
                </a:r>
                <a:r>
                  <a:rPr lang="zh-CN" altLang="en-US" i="1" dirty="0">
                    <a:latin typeface="Times" pitchFamily="2" charset="0"/>
                  </a:rPr>
                  <a:t> </a:t>
                </a:r>
                <a:r>
                  <a:rPr lang="en-US" i="1" dirty="0">
                    <a:latin typeface="Times" pitchFamily="2" charset="0"/>
                  </a:rPr>
                  <a:t>which has advantages in both efficiency and footprint. However, despite the geological constraint, hydropower storage project could be much cheaper </a:t>
                </a:r>
                <a:r>
                  <a:rPr lang="en-US" altLang="zh-CN" i="1" dirty="0">
                    <a:latin typeface="Times" pitchFamily="2" charset="0"/>
                  </a:rPr>
                  <a:t>even</a:t>
                </a:r>
                <a:r>
                  <a:rPr lang="zh-CN" altLang="en-US" i="1" dirty="0">
                    <a:latin typeface="Times" pitchFamily="2" charset="0"/>
                  </a:rPr>
                  <a:t> </a:t>
                </a:r>
                <a:r>
                  <a:rPr lang="en-US" altLang="zh-CN" i="1" dirty="0">
                    <a:latin typeface="Times" pitchFamily="2" charset="0"/>
                  </a:rPr>
                  <a:t>at</a:t>
                </a:r>
                <a:r>
                  <a:rPr lang="zh-CN" altLang="en-US" i="1" dirty="0">
                    <a:latin typeface="Times" pitchFamily="2" charset="0"/>
                  </a:rPr>
                  <a:t> </a:t>
                </a:r>
                <a:r>
                  <a:rPr lang="en-US" altLang="zh-CN" i="1" dirty="0">
                    <a:latin typeface="Times" pitchFamily="2" charset="0"/>
                  </a:rPr>
                  <a:t>a</a:t>
                </a:r>
                <a:r>
                  <a:rPr lang="zh-CN" altLang="en-US" i="1" dirty="0">
                    <a:latin typeface="Times" pitchFamily="2" charset="0"/>
                  </a:rPr>
                  <a:t> </a:t>
                </a:r>
                <a:r>
                  <a:rPr lang="en-US" altLang="zh-CN" i="1" dirty="0">
                    <a:latin typeface="Times" pitchFamily="2" charset="0"/>
                  </a:rPr>
                  <a:t>small</a:t>
                </a:r>
                <a:r>
                  <a:rPr lang="zh-CN" altLang="en-US" i="1" dirty="0">
                    <a:latin typeface="Times" pitchFamily="2" charset="0"/>
                  </a:rPr>
                  <a:t> </a:t>
                </a:r>
                <a:r>
                  <a:rPr lang="en-US" altLang="zh-CN" i="1" dirty="0">
                    <a:latin typeface="Times" pitchFamily="2" charset="0"/>
                  </a:rPr>
                  <a:t>size</a:t>
                </a:r>
                <a:r>
                  <a:rPr lang="zh-CN" altLang="en-US" i="1" dirty="0">
                    <a:latin typeface="Times" pitchFamily="2" charset="0"/>
                  </a:rPr>
                  <a:t> </a:t>
                </a:r>
                <a:r>
                  <a:rPr lang="en-US" i="1" dirty="0">
                    <a:latin typeface="Times" pitchFamily="2" charset="0"/>
                  </a:rPr>
                  <a:t>if an ideal site appears </a:t>
                </a:r>
                <a:r>
                  <a:rPr lang="en-US" i="1" dirty="0"/>
                  <a:t>.</a:t>
                </a:r>
              </a:p>
            </p:txBody>
          </p:sp>
        </mc:Choice>
        <mc:Fallback>
          <p:sp>
            <p:nvSpPr>
              <p:cNvPr id="5" name="Rectangle 4">
                <a:extLst>
                  <a:ext uri="{FF2B5EF4-FFF2-40B4-BE49-F238E27FC236}">
                    <a16:creationId xmlns:a16="http://schemas.microsoft.com/office/drawing/2014/main" id="{78508891-1DCE-D841-B437-0F466E28C83C}"/>
                  </a:ext>
                </a:extLst>
              </p:cNvPr>
              <p:cNvSpPr>
                <a:spLocks noRot="1" noChangeAspect="1" noMove="1" noResize="1" noEditPoints="1" noAdjustHandles="1" noChangeArrowheads="1" noChangeShapeType="1" noTextEdit="1"/>
              </p:cNvSpPr>
              <p:nvPr/>
            </p:nvSpPr>
            <p:spPr>
              <a:xfrm>
                <a:off x="4845423" y="0"/>
                <a:ext cx="7256930" cy="5939959"/>
              </a:xfrm>
              <a:prstGeom prst="rect">
                <a:avLst/>
              </a:prstGeom>
              <a:blipFill>
                <a:blip r:embed="rId3"/>
                <a:stretch>
                  <a:fillRect l="-699" t="-427" r="-1399" b="-641"/>
                </a:stretch>
              </a:blipFill>
            </p:spPr>
            <p:txBody>
              <a:bodyPr/>
              <a:lstStyle/>
              <a:p>
                <a:r>
                  <a:rPr lang="en-US">
                    <a:noFill/>
                  </a:rPr>
                  <a:t> </a:t>
                </a:r>
              </a:p>
            </p:txBody>
          </p:sp>
        </mc:Fallback>
      </mc:AlternateContent>
      <p:pic>
        <p:nvPicPr>
          <p:cNvPr id="7" name="Content Placeholder 6">
            <a:extLst>
              <a:ext uri="{FF2B5EF4-FFF2-40B4-BE49-F238E27FC236}">
                <a16:creationId xmlns:a16="http://schemas.microsoft.com/office/drawing/2014/main" id="{B32D482F-1228-7247-BA21-01A5C3C89A65}"/>
              </a:ext>
            </a:extLst>
          </p:cNvPr>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0" y="1588621"/>
            <a:ext cx="4784765" cy="4351338"/>
          </a:xfrm>
        </p:spPr>
      </p:pic>
    </p:spTree>
    <p:extLst>
      <p:ext uri="{BB962C8B-B14F-4D97-AF65-F5344CB8AC3E}">
        <p14:creationId xmlns:p14="http://schemas.microsoft.com/office/powerpoint/2010/main" val="4256386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1482-91CC-4C49-B2E2-3860A220B70B}"/>
              </a:ext>
            </a:extLst>
          </p:cNvPr>
          <p:cNvSpPr>
            <a:spLocks noGrp="1"/>
          </p:cNvSpPr>
          <p:nvPr>
            <p:ph type="title"/>
          </p:nvPr>
        </p:nvSpPr>
        <p:spPr/>
        <p:txBody>
          <a:bodyPr/>
          <a:lstStyle/>
          <a:p>
            <a:r>
              <a:rPr lang="en-US" altLang="zh-CN" dirty="0"/>
              <a:t>Company</a:t>
            </a:r>
            <a:r>
              <a:rPr lang="zh-CN" altLang="en-US" dirty="0"/>
              <a:t> </a:t>
            </a:r>
            <a:r>
              <a:rPr lang="en-US" altLang="zh-CN" dirty="0"/>
              <a:t>specific</a:t>
            </a:r>
            <a:r>
              <a:rPr lang="zh-CN" altLang="en-US" dirty="0"/>
              <a:t> </a:t>
            </a:r>
            <a:r>
              <a:rPr lang="en-US" altLang="zh-CN" dirty="0"/>
              <a:t>data</a:t>
            </a:r>
            <a:r>
              <a:rPr lang="zh-CN" altLang="en-US" dirty="0"/>
              <a:t> </a:t>
            </a:r>
            <a:r>
              <a:rPr lang="en-US" altLang="zh-CN" dirty="0"/>
              <a:t>displayed</a:t>
            </a:r>
            <a:r>
              <a:rPr lang="zh-CN" altLang="en-US" dirty="0"/>
              <a:t> </a:t>
            </a:r>
            <a:r>
              <a:rPr lang="en-US" altLang="zh-CN" dirty="0"/>
              <a:t>in</a:t>
            </a:r>
            <a:r>
              <a:rPr lang="zh-CN" altLang="en-US" dirty="0"/>
              <a:t> </a:t>
            </a:r>
            <a:r>
              <a:rPr lang="en-US" altLang="zh-CN" dirty="0"/>
              <a:t>table</a:t>
            </a:r>
            <a:endParaRPr lang="en-US" dirty="0"/>
          </a:p>
        </p:txBody>
      </p:sp>
      <p:graphicFrame>
        <p:nvGraphicFramePr>
          <p:cNvPr id="7" name="Content Placeholder 5">
            <a:extLst>
              <a:ext uri="{FF2B5EF4-FFF2-40B4-BE49-F238E27FC236}">
                <a16:creationId xmlns:a16="http://schemas.microsoft.com/office/drawing/2014/main" id="{5EA95D85-2631-6D4C-B9AF-145D5DF08877}"/>
              </a:ext>
            </a:extLst>
          </p:cNvPr>
          <p:cNvGraphicFramePr>
            <a:graphicFrameLocks noGrp="1"/>
          </p:cNvGraphicFramePr>
          <p:nvPr>
            <p:ph idx="1"/>
            <p:extLst>
              <p:ext uri="{D42A27DB-BD31-4B8C-83A1-F6EECF244321}">
                <p14:modId xmlns:p14="http://schemas.microsoft.com/office/powerpoint/2010/main" val="1392203741"/>
              </p:ext>
            </p:extLst>
          </p:nvPr>
        </p:nvGraphicFramePr>
        <p:xfrm>
          <a:off x="-69573" y="2097259"/>
          <a:ext cx="12261573" cy="1737360"/>
        </p:xfrm>
        <a:graphic>
          <a:graphicData uri="http://schemas.openxmlformats.org/drawingml/2006/table">
            <a:tbl>
              <a:tblPr firstRow="1" firstCol="1" bandRow="1">
                <a:tableStyleId>{5C22544A-7EE6-4342-B048-85BDC9FD1C3A}</a:tableStyleId>
              </a:tblPr>
              <a:tblGrid>
                <a:gridCol w="922328">
                  <a:extLst>
                    <a:ext uri="{9D8B030D-6E8A-4147-A177-3AD203B41FA5}">
                      <a16:colId xmlns:a16="http://schemas.microsoft.com/office/drawing/2014/main" val="528102487"/>
                    </a:ext>
                  </a:extLst>
                </a:gridCol>
                <a:gridCol w="667820">
                  <a:extLst>
                    <a:ext uri="{9D8B030D-6E8A-4147-A177-3AD203B41FA5}">
                      <a16:colId xmlns:a16="http://schemas.microsoft.com/office/drawing/2014/main" val="3238120161"/>
                    </a:ext>
                  </a:extLst>
                </a:gridCol>
                <a:gridCol w="573659">
                  <a:extLst>
                    <a:ext uri="{9D8B030D-6E8A-4147-A177-3AD203B41FA5}">
                      <a16:colId xmlns:a16="http://schemas.microsoft.com/office/drawing/2014/main" val="3267068106"/>
                    </a:ext>
                  </a:extLst>
                </a:gridCol>
                <a:gridCol w="721269">
                  <a:extLst>
                    <a:ext uri="{9D8B030D-6E8A-4147-A177-3AD203B41FA5}">
                      <a16:colId xmlns:a16="http://schemas.microsoft.com/office/drawing/2014/main" val="3244079159"/>
                    </a:ext>
                  </a:extLst>
                </a:gridCol>
                <a:gridCol w="721269">
                  <a:extLst>
                    <a:ext uri="{9D8B030D-6E8A-4147-A177-3AD203B41FA5}">
                      <a16:colId xmlns:a16="http://schemas.microsoft.com/office/drawing/2014/main" val="4183246592"/>
                    </a:ext>
                  </a:extLst>
                </a:gridCol>
                <a:gridCol w="721269">
                  <a:extLst>
                    <a:ext uri="{9D8B030D-6E8A-4147-A177-3AD203B41FA5}">
                      <a16:colId xmlns:a16="http://schemas.microsoft.com/office/drawing/2014/main" val="2494266238"/>
                    </a:ext>
                  </a:extLst>
                </a:gridCol>
                <a:gridCol w="721269">
                  <a:extLst>
                    <a:ext uri="{9D8B030D-6E8A-4147-A177-3AD203B41FA5}">
                      <a16:colId xmlns:a16="http://schemas.microsoft.com/office/drawing/2014/main" val="57958396"/>
                    </a:ext>
                  </a:extLst>
                </a:gridCol>
                <a:gridCol w="721269">
                  <a:extLst>
                    <a:ext uri="{9D8B030D-6E8A-4147-A177-3AD203B41FA5}">
                      <a16:colId xmlns:a16="http://schemas.microsoft.com/office/drawing/2014/main" val="2748907992"/>
                    </a:ext>
                  </a:extLst>
                </a:gridCol>
                <a:gridCol w="721269">
                  <a:extLst>
                    <a:ext uri="{9D8B030D-6E8A-4147-A177-3AD203B41FA5}">
                      <a16:colId xmlns:a16="http://schemas.microsoft.com/office/drawing/2014/main" val="395899488"/>
                    </a:ext>
                  </a:extLst>
                </a:gridCol>
                <a:gridCol w="721269">
                  <a:extLst>
                    <a:ext uri="{9D8B030D-6E8A-4147-A177-3AD203B41FA5}">
                      <a16:colId xmlns:a16="http://schemas.microsoft.com/office/drawing/2014/main" val="1410742"/>
                    </a:ext>
                  </a:extLst>
                </a:gridCol>
                <a:gridCol w="721269">
                  <a:extLst>
                    <a:ext uri="{9D8B030D-6E8A-4147-A177-3AD203B41FA5}">
                      <a16:colId xmlns:a16="http://schemas.microsoft.com/office/drawing/2014/main" val="3744098095"/>
                    </a:ext>
                  </a:extLst>
                </a:gridCol>
                <a:gridCol w="721269">
                  <a:extLst>
                    <a:ext uri="{9D8B030D-6E8A-4147-A177-3AD203B41FA5}">
                      <a16:colId xmlns:a16="http://schemas.microsoft.com/office/drawing/2014/main" val="1760829376"/>
                    </a:ext>
                  </a:extLst>
                </a:gridCol>
                <a:gridCol w="721269">
                  <a:extLst>
                    <a:ext uri="{9D8B030D-6E8A-4147-A177-3AD203B41FA5}">
                      <a16:colId xmlns:a16="http://schemas.microsoft.com/office/drawing/2014/main" val="509650194"/>
                    </a:ext>
                  </a:extLst>
                </a:gridCol>
                <a:gridCol w="721269">
                  <a:extLst>
                    <a:ext uri="{9D8B030D-6E8A-4147-A177-3AD203B41FA5}">
                      <a16:colId xmlns:a16="http://schemas.microsoft.com/office/drawing/2014/main" val="3964978057"/>
                    </a:ext>
                  </a:extLst>
                </a:gridCol>
                <a:gridCol w="721269">
                  <a:extLst>
                    <a:ext uri="{9D8B030D-6E8A-4147-A177-3AD203B41FA5}">
                      <a16:colId xmlns:a16="http://schemas.microsoft.com/office/drawing/2014/main" val="1547231297"/>
                    </a:ext>
                  </a:extLst>
                </a:gridCol>
                <a:gridCol w="721269">
                  <a:extLst>
                    <a:ext uri="{9D8B030D-6E8A-4147-A177-3AD203B41FA5}">
                      <a16:colId xmlns:a16="http://schemas.microsoft.com/office/drawing/2014/main" val="2462985290"/>
                    </a:ext>
                  </a:extLst>
                </a:gridCol>
                <a:gridCol w="721269">
                  <a:extLst>
                    <a:ext uri="{9D8B030D-6E8A-4147-A177-3AD203B41FA5}">
                      <a16:colId xmlns:a16="http://schemas.microsoft.com/office/drawing/2014/main" val="2791456764"/>
                    </a:ext>
                  </a:extLst>
                </a:gridCol>
              </a:tblGrid>
              <a:tr h="630285">
                <a:tc>
                  <a:txBody>
                    <a:bodyPr/>
                    <a:lstStyle/>
                    <a:p>
                      <a:pPr marL="0" marR="0">
                        <a:spcBef>
                          <a:spcPts val="0"/>
                        </a:spcBef>
                        <a:spcAft>
                          <a:spcPts val="0"/>
                        </a:spcAft>
                      </a:pPr>
                      <a:r>
                        <a:rPr lang="en-US" sz="1400" dirty="0">
                          <a:effectLst/>
                          <a:latin typeface="Times New Roman" panose="02020603050405020304" pitchFamily="18" charset="0"/>
                          <a:cs typeface="Times New Roman" panose="02020603050405020304" pitchFamily="18" charset="0"/>
                        </a:rPr>
                        <a:t>Company</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400">
                          <a:effectLst/>
                          <a:latin typeface="Times New Roman" panose="02020603050405020304" pitchFamily="18" charset="0"/>
                          <a:cs typeface="Times New Roman" panose="02020603050405020304" pitchFamily="18" charset="0"/>
                        </a:rPr>
                        <a:t>Type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400" dirty="0">
                          <a:effectLst/>
                          <a:latin typeface="Times New Roman" panose="02020603050405020304" pitchFamily="18" charset="0"/>
                          <a:cs typeface="Times New Roman" panose="02020603050405020304" pitchFamily="18" charset="0"/>
                        </a:rPr>
                        <a:t>Discharging duration(</a:t>
                      </a:r>
                      <a:r>
                        <a:rPr lang="en-US" sz="1400" dirty="0" err="1">
                          <a:effectLst/>
                          <a:latin typeface="Times New Roman" panose="02020603050405020304" pitchFamily="18" charset="0"/>
                          <a:cs typeface="Times New Roman" panose="02020603050405020304" pitchFamily="18" charset="0"/>
                        </a:rPr>
                        <a:t>hr</a:t>
                      </a:r>
                      <a:r>
                        <a:rPr lang="en-US" sz="14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400" dirty="0">
                          <a:effectLst/>
                          <a:latin typeface="Times New Roman" panose="02020603050405020304" pitchFamily="18" charset="0"/>
                          <a:cs typeface="Times New Roman" panose="02020603050405020304" pitchFamily="18" charset="0"/>
                        </a:rPr>
                        <a:t>Energy Density (kWh/m3)</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400" dirty="0">
                          <a:effectLst/>
                          <a:latin typeface="Times New Roman" panose="02020603050405020304" pitchFamily="18" charset="0"/>
                          <a:cs typeface="Times New Roman" panose="02020603050405020304" pitchFamily="18" charset="0"/>
                        </a:rPr>
                        <a:t>Land </a:t>
                      </a:r>
                      <a:r>
                        <a:rPr lang="en-US" altLang="zh-CN" sz="1400" dirty="0">
                          <a:effectLst/>
                          <a:latin typeface="Times New Roman" panose="02020603050405020304" pitchFamily="18" charset="0"/>
                          <a:cs typeface="Times New Roman" panose="02020603050405020304" pitchFamily="18" charset="0"/>
                        </a:rPr>
                        <a:t>footprint</a:t>
                      </a:r>
                      <a:r>
                        <a:rPr lang="en-US" sz="1400" dirty="0">
                          <a:effectLst/>
                          <a:latin typeface="Times New Roman" panose="02020603050405020304" pitchFamily="18" charset="0"/>
                          <a:cs typeface="Times New Roman" panose="02020603050405020304" pitchFamily="18" charset="0"/>
                        </a:rPr>
                        <a:t> (</a:t>
                      </a:r>
                      <a:r>
                        <a:rPr lang="en-US" altLang="zh-CN" sz="1400" dirty="0">
                          <a:effectLst/>
                          <a:latin typeface="Times New Roman" panose="02020603050405020304" pitchFamily="18" charset="0"/>
                          <a:cs typeface="Times New Roman" panose="02020603050405020304" pitchFamily="18" charset="0"/>
                        </a:rPr>
                        <a:t>m2/MW</a:t>
                      </a:r>
                      <a:r>
                        <a:rPr lang="en-US" sz="14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400" dirty="0">
                          <a:effectLst/>
                          <a:latin typeface="Times New Roman" panose="02020603050405020304" pitchFamily="18" charset="0"/>
                          <a:cs typeface="Times New Roman" panose="02020603050405020304" pitchFamily="18" charset="0"/>
                        </a:rPr>
                        <a:t>Land </a:t>
                      </a:r>
                      <a:r>
                        <a:rPr lang="en-US" altLang="zh-CN" sz="1400" dirty="0">
                          <a:effectLst/>
                          <a:latin typeface="Times New Roman" panose="02020603050405020304" pitchFamily="18" charset="0"/>
                          <a:cs typeface="Times New Roman" panose="02020603050405020304" pitchFamily="18" charset="0"/>
                        </a:rPr>
                        <a:t>footprint</a:t>
                      </a:r>
                      <a:r>
                        <a:rPr lang="en-US" sz="1400" dirty="0">
                          <a:effectLst/>
                          <a:latin typeface="Times New Roman" panose="02020603050405020304" pitchFamily="18" charset="0"/>
                          <a:cs typeface="Times New Roman" panose="02020603050405020304" pitchFamily="18" charset="0"/>
                        </a:rPr>
                        <a:t>  (</a:t>
                      </a:r>
                      <a:r>
                        <a:rPr lang="en-US" altLang="zh-CN" sz="1400" dirty="0">
                          <a:effectLst/>
                          <a:latin typeface="Times New Roman" panose="02020603050405020304" pitchFamily="18" charset="0"/>
                          <a:cs typeface="Times New Roman" panose="02020603050405020304" pitchFamily="18" charset="0"/>
                        </a:rPr>
                        <a:t>m2/MWh</a:t>
                      </a:r>
                      <a:r>
                        <a:rPr lang="en-US" sz="14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400">
                          <a:effectLst/>
                          <a:latin typeface="Times New Roman" panose="02020603050405020304" pitchFamily="18" charset="0"/>
                          <a:cs typeface="Times New Roman" panose="02020603050405020304" pitchFamily="18" charset="0"/>
                        </a:rPr>
                        <a:t> Energy capacity  (MWh)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400">
                          <a:effectLst/>
                          <a:latin typeface="Times New Roman" panose="02020603050405020304" pitchFamily="18" charset="0"/>
                          <a:cs typeface="Times New Roman" panose="02020603050405020304" pitchFamily="18" charset="0"/>
                        </a:rPr>
                        <a:t>Discharging power capacity (MW)</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400">
                          <a:effectLst/>
                          <a:latin typeface="Times New Roman" panose="02020603050405020304" pitchFamily="18" charset="0"/>
                          <a:cs typeface="Times New Roman" panose="02020603050405020304" pitchFamily="18" charset="0"/>
                        </a:rPr>
                        <a:t>Lifetime (years)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400">
                          <a:effectLst/>
                          <a:latin typeface="Times New Roman" panose="02020603050405020304" pitchFamily="18" charset="0"/>
                          <a:cs typeface="Times New Roman" panose="02020603050405020304" pitchFamily="18" charset="0"/>
                        </a:rPr>
                        <a:t>Self-discharge rate (%/day)</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400">
                          <a:effectLst/>
                          <a:latin typeface="Times New Roman" panose="02020603050405020304" pitchFamily="18" charset="0"/>
                          <a:cs typeface="Times New Roman" panose="02020603050405020304" pitchFamily="18" charset="0"/>
                        </a:rPr>
                        <a:t>Roundtrip efficiency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400">
                          <a:effectLst/>
                          <a:latin typeface="Times New Roman" panose="02020603050405020304" pitchFamily="18" charset="0"/>
                          <a:cs typeface="Times New Roman" panose="02020603050405020304" pitchFamily="18" charset="0"/>
                        </a:rPr>
                        <a:t>Response time(s)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400">
                          <a:effectLst/>
                          <a:latin typeface="Times New Roman" panose="02020603050405020304" pitchFamily="18" charset="0"/>
                          <a:cs typeface="Times New Roman" panose="02020603050405020304" pitchFamily="18" charset="0"/>
                        </a:rPr>
                        <a:t>Marginal Energy Capital cost ($/kWh)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400">
                          <a:effectLst/>
                          <a:latin typeface="Times New Roman" panose="02020603050405020304" pitchFamily="18" charset="0"/>
                          <a:cs typeface="Times New Roman" panose="02020603050405020304" pitchFamily="18" charset="0"/>
                        </a:rPr>
                        <a:t>Average capital cost ($/kW)</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400">
                          <a:effectLst/>
                          <a:latin typeface="Times New Roman" panose="02020603050405020304" pitchFamily="18" charset="0"/>
                          <a:cs typeface="Times New Roman" panose="02020603050405020304" pitchFamily="18" charset="0"/>
                        </a:rPr>
                        <a:t>Average capital cost ($/kWh)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400">
                          <a:effectLst/>
                          <a:latin typeface="Times New Roman" panose="02020603050405020304" pitchFamily="18" charset="0"/>
                          <a:cs typeface="Times New Roman" panose="02020603050405020304" pitchFamily="18" charset="0"/>
                        </a:rPr>
                        <a:t> Fixed O&amp;M ($/kW-yr)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400">
                          <a:effectLst/>
                          <a:latin typeface="Times New Roman" panose="02020603050405020304" pitchFamily="18" charset="0"/>
                          <a:cs typeface="Times New Roman" panose="02020603050405020304" pitchFamily="18" charset="0"/>
                        </a:rPr>
                        <a:t>Variable O&amp;M ($/kWhr)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53871912"/>
                  </a:ext>
                </a:extLst>
              </a:tr>
              <a:tr h="315143">
                <a:tc>
                  <a:txBody>
                    <a:bodyPr/>
                    <a:lstStyle/>
                    <a:p>
                      <a:pPr marL="0" marR="0" indent="139700" algn="ctr">
                        <a:spcBef>
                          <a:spcPts val="0"/>
                        </a:spcBef>
                        <a:spcAft>
                          <a:spcPts val="0"/>
                        </a:spcAft>
                      </a:pPr>
                      <a:r>
                        <a:rPr lang="en-US" sz="1100" dirty="0" err="1">
                          <a:solidFill>
                            <a:schemeClr val="bg1"/>
                          </a:solidFill>
                          <a:effectLst/>
                          <a:latin typeface="DengXian" panose="02010600030101010101" pitchFamily="2" charset="-122"/>
                          <a:ea typeface="Times New Roman" panose="02020603050405020304" pitchFamily="18" charset="0"/>
                          <a:cs typeface="Times New Roman" panose="02020603050405020304" pitchFamily="18" charset="0"/>
                        </a:rPr>
                        <a:t>Quidnet</a:t>
                      </a:r>
                      <a:endParaRPr lang="en-US"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725" marR="0" marT="0" marB="0" anchor="ctr"/>
                </a:tc>
                <a:tc>
                  <a:txBody>
                    <a:bodyPr/>
                    <a:lstStyle/>
                    <a:p>
                      <a:pPr marL="0" marR="0" indent="139700" algn="ctr">
                        <a:spcBef>
                          <a:spcPts val="0"/>
                        </a:spcBef>
                        <a:spcAft>
                          <a:spcPts val="0"/>
                        </a:spcAft>
                      </a:pPr>
                      <a:r>
                        <a:rPr lang="en-US" altLang="zh-CN" sz="1100" dirty="0">
                          <a:solidFill>
                            <a:srgbClr val="000000"/>
                          </a:solidFill>
                          <a:effectLst/>
                          <a:latin typeface="DengXian" panose="02010600030101010101" pitchFamily="2" charset="-122"/>
                          <a:ea typeface="Times New Roman" panose="02020603050405020304" pitchFamily="18" charset="0"/>
                          <a:cs typeface="Times New Roman" panose="02020603050405020304" pitchFamily="18" charset="0"/>
                        </a:rPr>
                        <a:t>Innovative</a:t>
                      </a:r>
                      <a:r>
                        <a:rPr lang="en-US" sz="1100" dirty="0">
                          <a:solidFill>
                            <a:srgbClr val="000000"/>
                          </a:solidFill>
                          <a:effectLst/>
                          <a:latin typeface="DengXian" panose="02010600030101010101" pitchFamily="2" charset="-122"/>
                          <a:ea typeface="Times New Roman" panose="02020603050405020304" pitchFamily="18" charset="0"/>
                          <a:cs typeface="Times New Roman" panose="02020603050405020304" pitchFamily="18" charset="0"/>
                        </a:rPr>
                        <a:t> Hydropower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725" marR="0" marT="0" marB="0" anchor="ctr"/>
                </a:tc>
                <a:tc>
                  <a:txBody>
                    <a:bodyPr/>
                    <a:lstStyle/>
                    <a:p>
                      <a:pPr marL="0" marR="0" algn="ctr">
                        <a:spcBef>
                          <a:spcPts val="0"/>
                        </a:spcBef>
                        <a:spcAft>
                          <a:spcPts val="0"/>
                        </a:spcAft>
                      </a:pPr>
                      <a:r>
                        <a:rPr lang="en-US" sz="1100" dirty="0">
                          <a:solidFill>
                            <a:srgbClr val="000000"/>
                          </a:solidFill>
                          <a:effectLst/>
                          <a:latin typeface="DengXian" panose="02010600030101010101" pitchFamily="2" charset="-122"/>
                          <a:ea typeface="Times New Roman" panose="02020603050405020304" pitchFamily="18" charset="0"/>
                          <a:cs typeface="Times New Roman" panose="02020603050405020304" pitchFamily="18" charset="0"/>
                        </a:rPr>
                        <a:t>~10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endParaRPr lang="en-US" sz="1200" dirty="0">
                        <a:effectLst/>
                        <a:latin typeface="Calibri" panose="020F0502020204030204" pitchFamily="34" charset="0"/>
                        <a:cs typeface="Times New Roman" panose="02020603050405020304" pitchFamily="18" charset="0"/>
                      </a:endParaRPr>
                    </a:p>
                  </a:txBody>
                  <a:tcPr marL="0" marR="0" marT="0" marB="0" anchor="ctr"/>
                </a:tc>
                <a:tc>
                  <a:txBody>
                    <a:bodyPr/>
                    <a:lstStyle/>
                    <a:p>
                      <a:pPr algn="ctr"/>
                      <a:r>
                        <a:rPr lang="en-US" altLang="zh-CN" sz="1200" dirty="0">
                          <a:effectLst/>
                          <a:latin typeface="Calibri" panose="020F0502020204030204" pitchFamily="34" charset="0"/>
                          <a:cs typeface="Times New Roman" panose="02020603050405020304" pitchFamily="18" charset="0"/>
                        </a:rPr>
                        <a:t>NA</a:t>
                      </a:r>
                      <a:endParaRPr lang="en-US" sz="1200" dirty="0">
                        <a:effectLst/>
                        <a:latin typeface="Calibri" panose="020F0502020204030204" pitchFamily="34" charset="0"/>
                        <a:cs typeface="Times New Roman" panose="02020603050405020304" pitchFamily="18" charset="0"/>
                      </a:endParaRPr>
                    </a:p>
                  </a:txBody>
                  <a:tcPr marL="0" marR="0" marT="0" marB="0" anchor="ctr"/>
                </a:tc>
                <a:tc>
                  <a:txBody>
                    <a:bodyPr/>
                    <a:lstStyle/>
                    <a:p>
                      <a:pPr algn="ctr"/>
                      <a:r>
                        <a:rPr lang="en-US" altLang="zh-CN" sz="1200" dirty="0">
                          <a:effectLst/>
                          <a:latin typeface="Calibri" panose="020F0502020204030204" pitchFamily="34" charset="0"/>
                          <a:cs typeface="Times New Roman" panose="02020603050405020304" pitchFamily="18" charset="0"/>
                        </a:rPr>
                        <a:t>NA</a:t>
                      </a:r>
                      <a:endParaRPr lang="en-US" sz="1200" dirty="0">
                        <a:effectLst/>
                        <a:latin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dirty="0">
                          <a:solidFill>
                            <a:srgbClr val="FF0000"/>
                          </a:solidFill>
                          <a:effectLst/>
                          <a:latin typeface="DengXian" panose="02010600030101010101" pitchFamily="2" charset="-122"/>
                          <a:ea typeface="Times New Roman" panose="02020603050405020304" pitchFamily="18" charset="0"/>
                          <a:cs typeface="Times New Roman" panose="02020603050405020304" pitchFamily="18" charset="0"/>
                        </a:rPr>
                        <a:t>160~3200</a:t>
                      </a:r>
                      <a:endPar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dirty="0">
                          <a:solidFill>
                            <a:srgbClr val="FF0000"/>
                          </a:solidFill>
                          <a:effectLst/>
                          <a:latin typeface="DengXian" panose="02010600030101010101" pitchFamily="2" charset="-122"/>
                          <a:ea typeface="Times New Roman" panose="02020603050405020304" pitchFamily="18" charset="0"/>
                          <a:cs typeface="Times New Roman" panose="02020603050405020304" pitchFamily="18" charset="0"/>
                        </a:rPr>
                        <a:t>16~320</a:t>
                      </a:r>
                      <a:endPar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dirty="0">
                          <a:solidFill>
                            <a:srgbClr val="FF0000"/>
                          </a:solidFill>
                          <a:effectLst/>
                          <a:latin typeface="DengXian" panose="02010600030101010101" pitchFamily="2" charset="-122"/>
                          <a:ea typeface="Times New Roman" panose="02020603050405020304" pitchFamily="18" charset="0"/>
                          <a:cs typeface="Times New Roman" panose="02020603050405020304" pitchFamily="18" charset="0"/>
                        </a:rPr>
                        <a:t>40</a:t>
                      </a:r>
                      <a:endPar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dirty="0">
                          <a:solidFill>
                            <a:srgbClr val="000000"/>
                          </a:solidFill>
                          <a:effectLst/>
                          <a:latin typeface="DengXian" panose="02010600030101010101" pitchFamily="2" charset="-122"/>
                          <a:ea typeface="Times New Roman" panose="02020603050405020304" pitchFamily="18" charset="0"/>
                          <a:cs typeface="Times New Roman" panose="02020603050405020304" pitchFamily="18" charset="0"/>
                        </a:rPr>
                        <a:t>0.5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dirty="0">
                          <a:solidFill>
                            <a:srgbClr val="000000"/>
                          </a:solidFill>
                          <a:effectLst/>
                          <a:latin typeface="DengXian" panose="02010600030101010101" pitchFamily="2" charset="-122"/>
                          <a:ea typeface="Times New Roman" panose="02020603050405020304" pitchFamily="18" charset="0"/>
                          <a:cs typeface="Times New Roman" panose="02020603050405020304" pitchFamily="18" charset="0"/>
                        </a:rPr>
                        <a:t>65~75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dirty="0">
                          <a:solidFill>
                            <a:srgbClr val="000000"/>
                          </a:solidFill>
                          <a:effectLst/>
                          <a:latin typeface="DengXian" panose="02010600030101010101" pitchFamily="2" charset="-122"/>
                          <a:ea typeface="Times New Roman" panose="02020603050405020304" pitchFamily="18" charset="0"/>
                          <a:cs typeface="Times New Roman" panose="02020603050405020304" pitchFamily="18" charset="0"/>
                        </a:rPr>
                        <a:t>~</a:t>
                      </a:r>
                      <a:r>
                        <a:rPr lang="en-US" sz="1100" dirty="0">
                          <a:solidFill>
                            <a:srgbClr val="FF0000"/>
                          </a:solidFill>
                          <a:effectLst/>
                          <a:latin typeface="DengXian" panose="02010600030101010101" pitchFamily="2" charset="-122"/>
                          <a:ea typeface="Times New Roman" panose="02020603050405020304" pitchFamily="18" charset="0"/>
                          <a:cs typeface="Times New Roman" panose="02020603050405020304" pitchFamily="18" charset="0"/>
                        </a:rPr>
                        <a:t>300-900</a:t>
                      </a:r>
                      <a:endPar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dirty="0">
                          <a:solidFill>
                            <a:srgbClr val="FF0000"/>
                          </a:solidFill>
                          <a:effectLst/>
                          <a:latin typeface="DengXian" panose="02010600030101010101" pitchFamily="2" charset="-122"/>
                          <a:ea typeface="Times New Roman" panose="02020603050405020304" pitchFamily="18" charset="0"/>
                          <a:cs typeface="Times New Roman" panose="02020603050405020304" pitchFamily="18" charset="0"/>
                        </a:rPr>
                        <a:t>5~10</a:t>
                      </a:r>
                      <a:endPar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dirty="0">
                          <a:solidFill>
                            <a:srgbClr val="FF0000"/>
                          </a:solidFill>
                          <a:effectLst/>
                          <a:latin typeface="DengXian" panose="02010600030101010101" pitchFamily="2" charset="-122"/>
                          <a:ea typeface="Times New Roman" panose="02020603050405020304" pitchFamily="18" charset="0"/>
                          <a:cs typeface="Times New Roman" panose="02020603050405020304" pitchFamily="18" charset="0"/>
                        </a:rPr>
                        <a:t>500~1000</a:t>
                      </a:r>
                      <a:endPar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dirty="0">
                          <a:solidFill>
                            <a:srgbClr val="FF0000"/>
                          </a:solidFill>
                          <a:effectLst/>
                          <a:latin typeface="DengXian" panose="02010600030101010101" pitchFamily="2" charset="-122"/>
                          <a:ea typeface="Times New Roman" panose="02020603050405020304" pitchFamily="18" charset="0"/>
                          <a:cs typeface="Times New Roman" panose="02020603050405020304" pitchFamily="18" charset="0"/>
                        </a:rPr>
                        <a:t>50~100</a:t>
                      </a:r>
                      <a:endPar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dirty="0">
                          <a:solidFill>
                            <a:srgbClr val="FF0000"/>
                          </a:solidFill>
                          <a:effectLst/>
                          <a:latin typeface="DengXian" panose="02010600030101010101" pitchFamily="2" charset="-122"/>
                          <a:ea typeface="Times New Roman" panose="02020603050405020304" pitchFamily="18" charset="0"/>
                          <a:cs typeface="Times New Roman" panose="02020603050405020304" pitchFamily="18" charset="0"/>
                        </a:rPr>
                        <a:t>10~20 (~2% of capital cost)</a:t>
                      </a:r>
                      <a:endParaRPr lang="en-U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endParaRPr lang="en-US" sz="1200" dirty="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98752867"/>
                  </a:ext>
                </a:extLst>
              </a:tr>
            </a:tbl>
          </a:graphicData>
        </a:graphic>
      </p:graphicFrame>
      <p:sp>
        <p:nvSpPr>
          <p:cNvPr id="3" name="TextBox 2">
            <a:extLst>
              <a:ext uri="{FF2B5EF4-FFF2-40B4-BE49-F238E27FC236}">
                <a16:creationId xmlns:a16="http://schemas.microsoft.com/office/drawing/2014/main" id="{BAC1C3DA-7F5E-9B40-A2DA-9038B6163572}"/>
              </a:ext>
            </a:extLst>
          </p:cNvPr>
          <p:cNvSpPr txBox="1"/>
          <p:nvPr/>
        </p:nvSpPr>
        <p:spPr>
          <a:xfrm>
            <a:off x="457200" y="4549698"/>
            <a:ext cx="11066746" cy="646331"/>
          </a:xfrm>
          <a:prstGeom prst="rect">
            <a:avLst/>
          </a:prstGeom>
          <a:noFill/>
        </p:spPr>
        <p:txBody>
          <a:bodyPr wrap="square" rtlCol="0">
            <a:spAutoFit/>
          </a:bodyPr>
          <a:lstStyle/>
          <a:p>
            <a:r>
              <a:rPr lang="en-US" altLang="zh-CN" dirty="0"/>
              <a:t>Could you review these data for accuracy – we propose this as a primary way to communicate about </a:t>
            </a:r>
            <a:r>
              <a:rPr lang="en-US" altLang="zh-CN" dirty="0" err="1"/>
              <a:t>Quidnet’s</a:t>
            </a:r>
            <a:r>
              <a:rPr lang="en-US" altLang="zh-CN"/>
              <a:t> capabilities.</a:t>
            </a:r>
            <a:endParaRPr lang="en-US" altLang="zh-CN" dirty="0"/>
          </a:p>
        </p:txBody>
      </p:sp>
    </p:spTree>
    <p:extLst>
      <p:ext uri="{BB962C8B-B14F-4D97-AF65-F5344CB8AC3E}">
        <p14:creationId xmlns:p14="http://schemas.microsoft.com/office/powerpoint/2010/main" val="3858532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TotalTime>
  <Words>632</Words>
  <Application>Microsoft Macintosh PowerPoint</Application>
  <PresentationFormat>Widescreen</PresentationFormat>
  <Paragraphs>74</Paragraphs>
  <Slides>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DengXian</vt:lpstr>
      <vt:lpstr>Arial</vt:lpstr>
      <vt:lpstr>Calibri</vt:lpstr>
      <vt:lpstr>Calibri Light</vt:lpstr>
      <vt:lpstr>Cambria Math</vt:lpstr>
      <vt:lpstr>Times</vt:lpstr>
      <vt:lpstr>Times New Roman</vt:lpstr>
      <vt:lpstr>Office Theme</vt:lpstr>
      <vt:lpstr>Material for review</vt:lpstr>
      <vt:lpstr>Disclaimer and requests</vt:lpstr>
      <vt:lpstr>Technology introduction and description</vt:lpstr>
      <vt:lpstr>Equivalent efficiency curve</vt:lpstr>
      <vt:lpstr>Average Capex</vt:lpstr>
      <vt:lpstr>Company specific data displayed in table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 for review</dc:title>
  <dc:creator>rui shan</dc:creator>
  <cp:lastModifiedBy>Kittner, Noah</cp:lastModifiedBy>
  <cp:revision>25</cp:revision>
  <dcterms:created xsi:type="dcterms:W3CDTF">2021-05-18T08:51:25Z</dcterms:created>
  <dcterms:modified xsi:type="dcterms:W3CDTF">2021-06-09T18:31:37Z</dcterms:modified>
</cp:coreProperties>
</file>