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57" r:id="rId3"/>
    <p:sldId id="272" r:id="rId4"/>
    <p:sldId id="258" r:id="rId5"/>
    <p:sldId id="259" r:id="rId6"/>
    <p:sldId id="260" r:id="rId7"/>
    <p:sldId id="261" r:id="rId8"/>
    <p:sldId id="262" r:id="rId9"/>
    <p:sldId id="271" r:id="rId10"/>
    <p:sldId id="263" r:id="rId11"/>
    <p:sldId id="264" r:id="rId12"/>
    <p:sldId id="265" r:id="rId13"/>
    <p:sldId id="266" r:id="rId14"/>
    <p:sldId id="267" r:id="rId15"/>
    <p:sldId id="268" r:id="rId16"/>
    <p:sldId id="269" r:id="rId17"/>
    <p:sldId id="270" r:id="rId18"/>
    <p:sldId id="617" r:id="rId19"/>
    <p:sldId id="273" r:id="rId20"/>
    <p:sldId id="61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345"/>
    <p:restoredTop sz="94795"/>
  </p:normalViewPr>
  <p:slideViewPr>
    <p:cSldViewPr snapToGrid="0" snapToObjects="1">
      <p:cViewPr varScale="1">
        <p:scale>
          <a:sx n="184" d="100"/>
          <a:sy n="184" d="100"/>
        </p:scale>
        <p:origin x="2976" y="19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E523F2-1C65-744E-B619-18F0EFDFE278}" type="datetimeFigureOut">
              <a:rPr lang="en-US" smtClean="0"/>
              <a:t>3/26/21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BECC47-417C-5242-A038-9EC472E56FA8}" type="slidenum">
              <a:rPr lang="en-US" smtClean="0"/>
              <a:t>‹#›</a:t>
            </a:fld>
            <a:endParaRPr lang="en-US"/>
          </a:p>
        </p:txBody>
      </p:sp>
    </p:spTree>
    <p:extLst>
      <p:ext uri="{BB962C8B-B14F-4D97-AF65-F5344CB8AC3E}">
        <p14:creationId xmlns:p14="http://schemas.microsoft.com/office/powerpoint/2010/main" val="1150254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E925B2-BD39-8D48-B4AA-879C363936B2}" type="slidenum">
              <a:rPr lang="en-US" smtClean="0"/>
              <a:t>18</a:t>
            </a:fld>
            <a:endParaRPr lang="en-US"/>
          </a:p>
        </p:txBody>
      </p:sp>
    </p:spTree>
    <p:extLst>
      <p:ext uri="{BB962C8B-B14F-4D97-AF65-F5344CB8AC3E}">
        <p14:creationId xmlns:p14="http://schemas.microsoft.com/office/powerpoint/2010/main" val="1884864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7BBEE-C80B-F64C-B7B5-10165CCF69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E6CB921-0E25-0A46-9774-D7D447218B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2296D7-B61F-6D4F-B741-7CA35A11511E}"/>
              </a:ext>
            </a:extLst>
          </p:cNvPr>
          <p:cNvSpPr>
            <a:spLocks noGrp="1"/>
          </p:cNvSpPr>
          <p:nvPr>
            <p:ph type="dt" sz="half" idx="10"/>
          </p:nvPr>
        </p:nvSpPr>
        <p:spPr/>
        <p:txBody>
          <a:bodyPr/>
          <a:lstStyle/>
          <a:p>
            <a:fld id="{CFA58F95-41B3-294A-855F-291CF3FAC65D}" type="datetimeFigureOut">
              <a:rPr lang="en-US" smtClean="0"/>
              <a:t>3/26/21</a:t>
            </a:fld>
            <a:endParaRPr lang="en-US"/>
          </a:p>
        </p:txBody>
      </p:sp>
      <p:sp>
        <p:nvSpPr>
          <p:cNvPr id="5" name="Footer Placeholder 4">
            <a:extLst>
              <a:ext uri="{FF2B5EF4-FFF2-40B4-BE49-F238E27FC236}">
                <a16:creationId xmlns:a16="http://schemas.microsoft.com/office/drawing/2014/main" id="{376DDF83-9052-BC4E-B12B-FF423788CE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D04010-E01B-2B4D-AC4A-F85FBF18659C}"/>
              </a:ext>
            </a:extLst>
          </p:cNvPr>
          <p:cNvSpPr>
            <a:spLocks noGrp="1"/>
          </p:cNvSpPr>
          <p:nvPr>
            <p:ph type="sldNum" sz="quarter" idx="12"/>
          </p:nvPr>
        </p:nvSpPr>
        <p:spPr/>
        <p:txBody>
          <a:bodyPr/>
          <a:lstStyle/>
          <a:p>
            <a:fld id="{9F686028-8800-3149-B7D7-B5C164D45F29}" type="slidenum">
              <a:rPr lang="en-US" smtClean="0"/>
              <a:t>‹#›</a:t>
            </a:fld>
            <a:endParaRPr lang="en-US"/>
          </a:p>
        </p:txBody>
      </p:sp>
    </p:spTree>
    <p:extLst>
      <p:ext uri="{BB962C8B-B14F-4D97-AF65-F5344CB8AC3E}">
        <p14:creationId xmlns:p14="http://schemas.microsoft.com/office/powerpoint/2010/main" val="1329795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350C1-CCC1-B248-9A3F-EA0ED143F3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1E300EE-FD91-FC49-886B-588443F226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E67D3D-28D2-814A-83EC-4DD65F3D76FB}"/>
              </a:ext>
            </a:extLst>
          </p:cNvPr>
          <p:cNvSpPr>
            <a:spLocks noGrp="1"/>
          </p:cNvSpPr>
          <p:nvPr>
            <p:ph type="dt" sz="half" idx="10"/>
          </p:nvPr>
        </p:nvSpPr>
        <p:spPr/>
        <p:txBody>
          <a:bodyPr/>
          <a:lstStyle/>
          <a:p>
            <a:fld id="{CFA58F95-41B3-294A-855F-291CF3FAC65D}" type="datetimeFigureOut">
              <a:rPr lang="en-US" smtClean="0"/>
              <a:t>3/26/21</a:t>
            </a:fld>
            <a:endParaRPr lang="en-US"/>
          </a:p>
        </p:txBody>
      </p:sp>
      <p:sp>
        <p:nvSpPr>
          <p:cNvPr id="5" name="Footer Placeholder 4">
            <a:extLst>
              <a:ext uri="{FF2B5EF4-FFF2-40B4-BE49-F238E27FC236}">
                <a16:creationId xmlns:a16="http://schemas.microsoft.com/office/drawing/2014/main" id="{178F6AE9-9CE6-554F-92DB-BAAE194DCF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B21540-F534-E849-BCAD-3A4B2F63D82C}"/>
              </a:ext>
            </a:extLst>
          </p:cNvPr>
          <p:cNvSpPr>
            <a:spLocks noGrp="1"/>
          </p:cNvSpPr>
          <p:nvPr>
            <p:ph type="sldNum" sz="quarter" idx="12"/>
          </p:nvPr>
        </p:nvSpPr>
        <p:spPr/>
        <p:txBody>
          <a:bodyPr/>
          <a:lstStyle/>
          <a:p>
            <a:fld id="{9F686028-8800-3149-B7D7-B5C164D45F29}" type="slidenum">
              <a:rPr lang="en-US" smtClean="0"/>
              <a:t>‹#›</a:t>
            </a:fld>
            <a:endParaRPr lang="en-US"/>
          </a:p>
        </p:txBody>
      </p:sp>
    </p:spTree>
    <p:extLst>
      <p:ext uri="{BB962C8B-B14F-4D97-AF65-F5344CB8AC3E}">
        <p14:creationId xmlns:p14="http://schemas.microsoft.com/office/powerpoint/2010/main" val="1881415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E9FF0E-D011-6441-A543-8572A16560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2E64C4-3E98-134B-BAD7-2D6829F7C4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83490F-50B5-AE4D-BA85-1B79DD9186E4}"/>
              </a:ext>
            </a:extLst>
          </p:cNvPr>
          <p:cNvSpPr>
            <a:spLocks noGrp="1"/>
          </p:cNvSpPr>
          <p:nvPr>
            <p:ph type="dt" sz="half" idx="10"/>
          </p:nvPr>
        </p:nvSpPr>
        <p:spPr/>
        <p:txBody>
          <a:bodyPr/>
          <a:lstStyle/>
          <a:p>
            <a:fld id="{CFA58F95-41B3-294A-855F-291CF3FAC65D}" type="datetimeFigureOut">
              <a:rPr lang="en-US" smtClean="0"/>
              <a:t>3/26/21</a:t>
            </a:fld>
            <a:endParaRPr lang="en-US"/>
          </a:p>
        </p:txBody>
      </p:sp>
      <p:sp>
        <p:nvSpPr>
          <p:cNvPr id="5" name="Footer Placeholder 4">
            <a:extLst>
              <a:ext uri="{FF2B5EF4-FFF2-40B4-BE49-F238E27FC236}">
                <a16:creationId xmlns:a16="http://schemas.microsoft.com/office/drawing/2014/main" id="{CC05735C-BA54-634F-9DBB-7540D79E75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731379-86EF-6D4B-9E83-6DC58B130E1C}"/>
              </a:ext>
            </a:extLst>
          </p:cNvPr>
          <p:cNvSpPr>
            <a:spLocks noGrp="1"/>
          </p:cNvSpPr>
          <p:nvPr>
            <p:ph type="sldNum" sz="quarter" idx="12"/>
          </p:nvPr>
        </p:nvSpPr>
        <p:spPr/>
        <p:txBody>
          <a:bodyPr/>
          <a:lstStyle/>
          <a:p>
            <a:fld id="{9F686028-8800-3149-B7D7-B5C164D45F29}" type="slidenum">
              <a:rPr lang="en-US" smtClean="0"/>
              <a:t>‹#›</a:t>
            </a:fld>
            <a:endParaRPr lang="en-US"/>
          </a:p>
        </p:txBody>
      </p:sp>
    </p:spTree>
    <p:extLst>
      <p:ext uri="{BB962C8B-B14F-4D97-AF65-F5344CB8AC3E}">
        <p14:creationId xmlns:p14="http://schemas.microsoft.com/office/powerpoint/2010/main" val="3246182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6E3B3-73F9-3A41-9E44-06F9B310D2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63B3EF-0C91-F44E-AEAA-E6729F5573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7A2E2F-1B2F-A143-A5D4-DDA6695B29BF}"/>
              </a:ext>
            </a:extLst>
          </p:cNvPr>
          <p:cNvSpPr>
            <a:spLocks noGrp="1"/>
          </p:cNvSpPr>
          <p:nvPr>
            <p:ph type="dt" sz="half" idx="10"/>
          </p:nvPr>
        </p:nvSpPr>
        <p:spPr/>
        <p:txBody>
          <a:bodyPr/>
          <a:lstStyle/>
          <a:p>
            <a:fld id="{CFA58F95-41B3-294A-855F-291CF3FAC65D}" type="datetimeFigureOut">
              <a:rPr lang="en-US" smtClean="0"/>
              <a:t>3/26/21</a:t>
            </a:fld>
            <a:endParaRPr lang="en-US"/>
          </a:p>
        </p:txBody>
      </p:sp>
      <p:sp>
        <p:nvSpPr>
          <p:cNvPr id="5" name="Footer Placeholder 4">
            <a:extLst>
              <a:ext uri="{FF2B5EF4-FFF2-40B4-BE49-F238E27FC236}">
                <a16:creationId xmlns:a16="http://schemas.microsoft.com/office/drawing/2014/main" id="{53450C53-2FFE-CC47-A9BE-D05C3B7892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88B27F-2067-6141-8320-5C0CBD3B0E89}"/>
              </a:ext>
            </a:extLst>
          </p:cNvPr>
          <p:cNvSpPr>
            <a:spLocks noGrp="1"/>
          </p:cNvSpPr>
          <p:nvPr>
            <p:ph type="sldNum" sz="quarter" idx="12"/>
          </p:nvPr>
        </p:nvSpPr>
        <p:spPr/>
        <p:txBody>
          <a:bodyPr/>
          <a:lstStyle/>
          <a:p>
            <a:fld id="{9F686028-8800-3149-B7D7-B5C164D45F29}" type="slidenum">
              <a:rPr lang="en-US" smtClean="0"/>
              <a:t>‹#›</a:t>
            </a:fld>
            <a:endParaRPr lang="en-US"/>
          </a:p>
        </p:txBody>
      </p:sp>
    </p:spTree>
    <p:extLst>
      <p:ext uri="{BB962C8B-B14F-4D97-AF65-F5344CB8AC3E}">
        <p14:creationId xmlns:p14="http://schemas.microsoft.com/office/powerpoint/2010/main" val="1534974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002F9-0EC9-C445-B577-8D513F1A84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83C3363-C8EF-9F43-A53A-C3CB5A9F3C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FB41AD-14CB-5B42-BA6C-5287C052C9E0}"/>
              </a:ext>
            </a:extLst>
          </p:cNvPr>
          <p:cNvSpPr>
            <a:spLocks noGrp="1"/>
          </p:cNvSpPr>
          <p:nvPr>
            <p:ph type="dt" sz="half" idx="10"/>
          </p:nvPr>
        </p:nvSpPr>
        <p:spPr/>
        <p:txBody>
          <a:bodyPr/>
          <a:lstStyle/>
          <a:p>
            <a:fld id="{CFA58F95-41B3-294A-855F-291CF3FAC65D}" type="datetimeFigureOut">
              <a:rPr lang="en-US" smtClean="0"/>
              <a:t>3/26/21</a:t>
            </a:fld>
            <a:endParaRPr lang="en-US"/>
          </a:p>
        </p:txBody>
      </p:sp>
      <p:sp>
        <p:nvSpPr>
          <p:cNvPr id="5" name="Footer Placeholder 4">
            <a:extLst>
              <a:ext uri="{FF2B5EF4-FFF2-40B4-BE49-F238E27FC236}">
                <a16:creationId xmlns:a16="http://schemas.microsoft.com/office/drawing/2014/main" id="{86B6D448-B75C-0E44-AF3C-C016FD0FE6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4CB647-79D9-CE44-9B94-D463C6FCF880}"/>
              </a:ext>
            </a:extLst>
          </p:cNvPr>
          <p:cNvSpPr>
            <a:spLocks noGrp="1"/>
          </p:cNvSpPr>
          <p:nvPr>
            <p:ph type="sldNum" sz="quarter" idx="12"/>
          </p:nvPr>
        </p:nvSpPr>
        <p:spPr/>
        <p:txBody>
          <a:bodyPr/>
          <a:lstStyle/>
          <a:p>
            <a:fld id="{9F686028-8800-3149-B7D7-B5C164D45F29}" type="slidenum">
              <a:rPr lang="en-US" smtClean="0"/>
              <a:t>‹#›</a:t>
            </a:fld>
            <a:endParaRPr lang="en-US"/>
          </a:p>
        </p:txBody>
      </p:sp>
    </p:spTree>
    <p:extLst>
      <p:ext uri="{BB962C8B-B14F-4D97-AF65-F5344CB8AC3E}">
        <p14:creationId xmlns:p14="http://schemas.microsoft.com/office/powerpoint/2010/main" val="4294047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A766E-1101-C448-9F4C-C5ABFF1E63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F3FAE1-F206-D642-8B61-43D912AD84A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CB0649-ABF0-6248-AD75-D65C84543C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753615-CE94-0448-84C9-DBC6E9BBAB38}"/>
              </a:ext>
            </a:extLst>
          </p:cNvPr>
          <p:cNvSpPr>
            <a:spLocks noGrp="1"/>
          </p:cNvSpPr>
          <p:nvPr>
            <p:ph type="dt" sz="half" idx="10"/>
          </p:nvPr>
        </p:nvSpPr>
        <p:spPr/>
        <p:txBody>
          <a:bodyPr/>
          <a:lstStyle/>
          <a:p>
            <a:fld id="{CFA58F95-41B3-294A-855F-291CF3FAC65D}" type="datetimeFigureOut">
              <a:rPr lang="en-US" smtClean="0"/>
              <a:t>3/26/21</a:t>
            </a:fld>
            <a:endParaRPr lang="en-US"/>
          </a:p>
        </p:txBody>
      </p:sp>
      <p:sp>
        <p:nvSpPr>
          <p:cNvPr id="6" name="Footer Placeholder 5">
            <a:extLst>
              <a:ext uri="{FF2B5EF4-FFF2-40B4-BE49-F238E27FC236}">
                <a16:creationId xmlns:a16="http://schemas.microsoft.com/office/drawing/2014/main" id="{8925D18C-94B8-324C-9110-EBD32C7920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6F130C-DEC2-2542-A390-8A9E26C6A978}"/>
              </a:ext>
            </a:extLst>
          </p:cNvPr>
          <p:cNvSpPr>
            <a:spLocks noGrp="1"/>
          </p:cNvSpPr>
          <p:nvPr>
            <p:ph type="sldNum" sz="quarter" idx="12"/>
          </p:nvPr>
        </p:nvSpPr>
        <p:spPr/>
        <p:txBody>
          <a:bodyPr/>
          <a:lstStyle/>
          <a:p>
            <a:fld id="{9F686028-8800-3149-B7D7-B5C164D45F29}" type="slidenum">
              <a:rPr lang="en-US" smtClean="0"/>
              <a:t>‹#›</a:t>
            </a:fld>
            <a:endParaRPr lang="en-US"/>
          </a:p>
        </p:txBody>
      </p:sp>
    </p:spTree>
    <p:extLst>
      <p:ext uri="{BB962C8B-B14F-4D97-AF65-F5344CB8AC3E}">
        <p14:creationId xmlns:p14="http://schemas.microsoft.com/office/powerpoint/2010/main" val="2719011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94B01-2605-0942-80A6-3D8E683AA5C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194C87-15B1-1D4F-8A30-BF877AFEAF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D29440-B108-9C4C-A91E-3C5D72CA1B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13C6070-81E5-0442-BD19-D13DD978DA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80952B-04F8-EB4D-A9B9-1B733E4EA4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E6E7C6-24F2-1648-BEF9-5E2C1499B4FF}"/>
              </a:ext>
            </a:extLst>
          </p:cNvPr>
          <p:cNvSpPr>
            <a:spLocks noGrp="1"/>
          </p:cNvSpPr>
          <p:nvPr>
            <p:ph type="dt" sz="half" idx="10"/>
          </p:nvPr>
        </p:nvSpPr>
        <p:spPr/>
        <p:txBody>
          <a:bodyPr/>
          <a:lstStyle/>
          <a:p>
            <a:fld id="{CFA58F95-41B3-294A-855F-291CF3FAC65D}" type="datetimeFigureOut">
              <a:rPr lang="en-US" smtClean="0"/>
              <a:t>3/26/21</a:t>
            </a:fld>
            <a:endParaRPr lang="en-US"/>
          </a:p>
        </p:txBody>
      </p:sp>
      <p:sp>
        <p:nvSpPr>
          <p:cNvPr id="8" name="Footer Placeholder 7">
            <a:extLst>
              <a:ext uri="{FF2B5EF4-FFF2-40B4-BE49-F238E27FC236}">
                <a16:creationId xmlns:a16="http://schemas.microsoft.com/office/drawing/2014/main" id="{C564C92C-1A4A-B240-B216-FC42F0D9C9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2950CD-A912-1A46-A124-D5AC5E5B9FA9}"/>
              </a:ext>
            </a:extLst>
          </p:cNvPr>
          <p:cNvSpPr>
            <a:spLocks noGrp="1"/>
          </p:cNvSpPr>
          <p:nvPr>
            <p:ph type="sldNum" sz="quarter" idx="12"/>
          </p:nvPr>
        </p:nvSpPr>
        <p:spPr/>
        <p:txBody>
          <a:bodyPr/>
          <a:lstStyle/>
          <a:p>
            <a:fld id="{9F686028-8800-3149-B7D7-B5C164D45F29}" type="slidenum">
              <a:rPr lang="en-US" smtClean="0"/>
              <a:t>‹#›</a:t>
            </a:fld>
            <a:endParaRPr lang="en-US"/>
          </a:p>
        </p:txBody>
      </p:sp>
    </p:spTree>
    <p:extLst>
      <p:ext uri="{BB962C8B-B14F-4D97-AF65-F5344CB8AC3E}">
        <p14:creationId xmlns:p14="http://schemas.microsoft.com/office/powerpoint/2010/main" val="145870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CF57B-18B8-284A-B356-5C887C53B5F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C9885F-4D94-9743-9A5F-152A458DB97E}"/>
              </a:ext>
            </a:extLst>
          </p:cNvPr>
          <p:cNvSpPr>
            <a:spLocks noGrp="1"/>
          </p:cNvSpPr>
          <p:nvPr>
            <p:ph type="dt" sz="half" idx="10"/>
          </p:nvPr>
        </p:nvSpPr>
        <p:spPr/>
        <p:txBody>
          <a:bodyPr/>
          <a:lstStyle/>
          <a:p>
            <a:fld id="{CFA58F95-41B3-294A-855F-291CF3FAC65D}" type="datetimeFigureOut">
              <a:rPr lang="en-US" smtClean="0"/>
              <a:t>3/26/21</a:t>
            </a:fld>
            <a:endParaRPr lang="en-US"/>
          </a:p>
        </p:txBody>
      </p:sp>
      <p:sp>
        <p:nvSpPr>
          <p:cNvPr id="4" name="Footer Placeholder 3">
            <a:extLst>
              <a:ext uri="{FF2B5EF4-FFF2-40B4-BE49-F238E27FC236}">
                <a16:creationId xmlns:a16="http://schemas.microsoft.com/office/drawing/2014/main" id="{8CD05FC4-A61A-7C49-8B2E-4552197814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E10717-C5FC-6645-B0B0-D2990923B330}"/>
              </a:ext>
            </a:extLst>
          </p:cNvPr>
          <p:cNvSpPr>
            <a:spLocks noGrp="1"/>
          </p:cNvSpPr>
          <p:nvPr>
            <p:ph type="sldNum" sz="quarter" idx="12"/>
          </p:nvPr>
        </p:nvSpPr>
        <p:spPr/>
        <p:txBody>
          <a:bodyPr/>
          <a:lstStyle/>
          <a:p>
            <a:fld id="{9F686028-8800-3149-B7D7-B5C164D45F29}" type="slidenum">
              <a:rPr lang="en-US" smtClean="0"/>
              <a:t>‹#›</a:t>
            </a:fld>
            <a:endParaRPr lang="en-US"/>
          </a:p>
        </p:txBody>
      </p:sp>
    </p:spTree>
    <p:extLst>
      <p:ext uri="{BB962C8B-B14F-4D97-AF65-F5344CB8AC3E}">
        <p14:creationId xmlns:p14="http://schemas.microsoft.com/office/powerpoint/2010/main" val="2294375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DE7F34-0DC9-2E46-86F3-9EA8F4D52691}"/>
              </a:ext>
            </a:extLst>
          </p:cNvPr>
          <p:cNvSpPr>
            <a:spLocks noGrp="1"/>
          </p:cNvSpPr>
          <p:nvPr>
            <p:ph type="dt" sz="half" idx="10"/>
          </p:nvPr>
        </p:nvSpPr>
        <p:spPr/>
        <p:txBody>
          <a:bodyPr/>
          <a:lstStyle/>
          <a:p>
            <a:fld id="{CFA58F95-41B3-294A-855F-291CF3FAC65D}" type="datetimeFigureOut">
              <a:rPr lang="en-US" smtClean="0"/>
              <a:t>3/26/21</a:t>
            </a:fld>
            <a:endParaRPr lang="en-US"/>
          </a:p>
        </p:txBody>
      </p:sp>
      <p:sp>
        <p:nvSpPr>
          <p:cNvPr id="3" name="Footer Placeholder 2">
            <a:extLst>
              <a:ext uri="{FF2B5EF4-FFF2-40B4-BE49-F238E27FC236}">
                <a16:creationId xmlns:a16="http://schemas.microsoft.com/office/drawing/2014/main" id="{12F0E49D-5515-2B4C-8FE7-A6E9525E42D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6B79404-B416-1945-966B-DF7F9D81E054}"/>
              </a:ext>
            </a:extLst>
          </p:cNvPr>
          <p:cNvSpPr>
            <a:spLocks noGrp="1"/>
          </p:cNvSpPr>
          <p:nvPr>
            <p:ph type="sldNum" sz="quarter" idx="12"/>
          </p:nvPr>
        </p:nvSpPr>
        <p:spPr/>
        <p:txBody>
          <a:bodyPr/>
          <a:lstStyle/>
          <a:p>
            <a:fld id="{9F686028-8800-3149-B7D7-B5C164D45F29}" type="slidenum">
              <a:rPr lang="en-US" smtClean="0"/>
              <a:t>‹#›</a:t>
            </a:fld>
            <a:endParaRPr lang="en-US"/>
          </a:p>
        </p:txBody>
      </p:sp>
    </p:spTree>
    <p:extLst>
      <p:ext uri="{BB962C8B-B14F-4D97-AF65-F5344CB8AC3E}">
        <p14:creationId xmlns:p14="http://schemas.microsoft.com/office/powerpoint/2010/main" val="2925771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BB6E0-50C4-7444-8424-0C1653720A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9351C07-9E11-6C49-8156-155BC69498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3336B3-CBC9-D043-9DF2-9696B397B1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C656C1-0759-0348-96E6-96C34EDC21D6}"/>
              </a:ext>
            </a:extLst>
          </p:cNvPr>
          <p:cNvSpPr>
            <a:spLocks noGrp="1"/>
          </p:cNvSpPr>
          <p:nvPr>
            <p:ph type="dt" sz="half" idx="10"/>
          </p:nvPr>
        </p:nvSpPr>
        <p:spPr/>
        <p:txBody>
          <a:bodyPr/>
          <a:lstStyle/>
          <a:p>
            <a:fld id="{CFA58F95-41B3-294A-855F-291CF3FAC65D}" type="datetimeFigureOut">
              <a:rPr lang="en-US" smtClean="0"/>
              <a:t>3/26/21</a:t>
            </a:fld>
            <a:endParaRPr lang="en-US"/>
          </a:p>
        </p:txBody>
      </p:sp>
      <p:sp>
        <p:nvSpPr>
          <p:cNvPr id="6" name="Footer Placeholder 5">
            <a:extLst>
              <a:ext uri="{FF2B5EF4-FFF2-40B4-BE49-F238E27FC236}">
                <a16:creationId xmlns:a16="http://schemas.microsoft.com/office/drawing/2014/main" id="{48FCB013-9070-2F42-9BFA-D9800FDB99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134E3B-8FBD-0C42-ABED-9E1A1BD6B8E8}"/>
              </a:ext>
            </a:extLst>
          </p:cNvPr>
          <p:cNvSpPr>
            <a:spLocks noGrp="1"/>
          </p:cNvSpPr>
          <p:nvPr>
            <p:ph type="sldNum" sz="quarter" idx="12"/>
          </p:nvPr>
        </p:nvSpPr>
        <p:spPr/>
        <p:txBody>
          <a:bodyPr/>
          <a:lstStyle/>
          <a:p>
            <a:fld id="{9F686028-8800-3149-B7D7-B5C164D45F29}" type="slidenum">
              <a:rPr lang="en-US" smtClean="0"/>
              <a:t>‹#›</a:t>
            </a:fld>
            <a:endParaRPr lang="en-US"/>
          </a:p>
        </p:txBody>
      </p:sp>
    </p:spTree>
    <p:extLst>
      <p:ext uri="{BB962C8B-B14F-4D97-AF65-F5344CB8AC3E}">
        <p14:creationId xmlns:p14="http://schemas.microsoft.com/office/powerpoint/2010/main" val="1272334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C6676-70A5-104B-B52D-D3D388D702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B3875D-89CA-E849-91E7-89F6027DB9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4E1842D-02BE-9A49-8186-1D3CB5FFDA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E9687A-CE34-0A43-BD16-04D50CB7BD77}"/>
              </a:ext>
            </a:extLst>
          </p:cNvPr>
          <p:cNvSpPr>
            <a:spLocks noGrp="1"/>
          </p:cNvSpPr>
          <p:nvPr>
            <p:ph type="dt" sz="half" idx="10"/>
          </p:nvPr>
        </p:nvSpPr>
        <p:spPr/>
        <p:txBody>
          <a:bodyPr/>
          <a:lstStyle/>
          <a:p>
            <a:fld id="{CFA58F95-41B3-294A-855F-291CF3FAC65D}" type="datetimeFigureOut">
              <a:rPr lang="en-US" smtClean="0"/>
              <a:t>3/26/21</a:t>
            </a:fld>
            <a:endParaRPr lang="en-US"/>
          </a:p>
        </p:txBody>
      </p:sp>
      <p:sp>
        <p:nvSpPr>
          <p:cNvPr id="6" name="Footer Placeholder 5">
            <a:extLst>
              <a:ext uri="{FF2B5EF4-FFF2-40B4-BE49-F238E27FC236}">
                <a16:creationId xmlns:a16="http://schemas.microsoft.com/office/drawing/2014/main" id="{486A1ED7-54C0-C848-A3F6-A7478E9BE1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7F79A2-311D-0D44-A30F-A24650558147}"/>
              </a:ext>
            </a:extLst>
          </p:cNvPr>
          <p:cNvSpPr>
            <a:spLocks noGrp="1"/>
          </p:cNvSpPr>
          <p:nvPr>
            <p:ph type="sldNum" sz="quarter" idx="12"/>
          </p:nvPr>
        </p:nvSpPr>
        <p:spPr/>
        <p:txBody>
          <a:bodyPr/>
          <a:lstStyle/>
          <a:p>
            <a:fld id="{9F686028-8800-3149-B7D7-B5C164D45F29}" type="slidenum">
              <a:rPr lang="en-US" smtClean="0"/>
              <a:t>‹#›</a:t>
            </a:fld>
            <a:endParaRPr lang="en-US"/>
          </a:p>
        </p:txBody>
      </p:sp>
    </p:spTree>
    <p:extLst>
      <p:ext uri="{BB962C8B-B14F-4D97-AF65-F5344CB8AC3E}">
        <p14:creationId xmlns:p14="http://schemas.microsoft.com/office/powerpoint/2010/main" val="2396027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BF4EA0-7F8E-1E47-A6F4-7395A22E6C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1AC1E4-40D4-A44B-83F4-1A413874F9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A2B8A6-B3DB-9644-AF6F-C5CA2BFB09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A58F95-41B3-294A-855F-291CF3FAC65D}" type="datetimeFigureOut">
              <a:rPr lang="en-US" smtClean="0"/>
              <a:t>3/26/21</a:t>
            </a:fld>
            <a:endParaRPr lang="en-US"/>
          </a:p>
        </p:txBody>
      </p:sp>
      <p:sp>
        <p:nvSpPr>
          <p:cNvPr id="5" name="Footer Placeholder 4">
            <a:extLst>
              <a:ext uri="{FF2B5EF4-FFF2-40B4-BE49-F238E27FC236}">
                <a16:creationId xmlns:a16="http://schemas.microsoft.com/office/drawing/2014/main" id="{E8F27608-8D58-6D4D-AF78-CF265DAEF5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3F322EF-0670-7F4F-BB70-28A8B00D89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686028-8800-3149-B7D7-B5C164D45F29}" type="slidenum">
              <a:rPr lang="en-US" smtClean="0"/>
              <a:t>‹#›</a:t>
            </a:fld>
            <a:endParaRPr lang="en-US"/>
          </a:p>
        </p:txBody>
      </p:sp>
    </p:spTree>
    <p:extLst>
      <p:ext uri="{BB962C8B-B14F-4D97-AF65-F5344CB8AC3E}">
        <p14:creationId xmlns:p14="http://schemas.microsoft.com/office/powerpoint/2010/main" val="785822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14.emf"/></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9022D-ED87-284D-BD55-9C47045D8F20}"/>
              </a:ext>
            </a:extLst>
          </p:cNvPr>
          <p:cNvSpPr>
            <a:spLocks noGrp="1"/>
          </p:cNvSpPr>
          <p:nvPr>
            <p:ph type="ctrTitle"/>
          </p:nvPr>
        </p:nvSpPr>
        <p:spPr/>
        <p:txBody>
          <a:bodyPr/>
          <a:lstStyle/>
          <a:p>
            <a:r>
              <a:rPr lang="en-US" dirty="0"/>
              <a:t>SB100 report</a:t>
            </a:r>
          </a:p>
        </p:txBody>
      </p:sp>
      <p:sp>
        <p:nvSpPr>
          <p:cNvPr id="3" name="Subtitle 2">
            <a:extLst>
              <a:ext uri="{FF2B5EF4-FFF2-40B4-BE49-F238E27FC236}">
                <a16:creationId xmlns:a16="http://schemas.microsoft.com/office/drawing/2014/main" id="{A48A7594-061F-E14A-ACBB-43AE9E48EE93}"/>
              </a:ext>
            </a:extLst>
          </p:cNvPr>
          <p:cNvSpPr>
            <a:spLocks noGrp="1"/>
          </p:cNvSpPr>
          <p:nvPr>
            <p:ph type="subTitle" idx="1"/>
          </p:nvPr>
        </p:nvSpPr>
        <p:spPr/>
        <p:txBody>
          <a:bodyPr/>
          <a:lstStyle/>
          <a:p>
            <a:r>
              <a:rPr lang="en-US" dirty="0"/>
              <a:t>https://</a:t>
            </a:r>
            <a:r>
              <a:rPr lang="en-US" dirty="0" err="1"/>
              <a:t>www.energy.ca.gov</a:t>
            </a:r>
            <a:r>
              <a:rPr lang="en-US"/>
              <a:t>/sb100</a:t>
            </a:r>
          </a:p>
          <a:p>
            <a:r>
              <a:rPr lang="en-US" dirty="0"/>
              <a:t>https://</a:t>
            </a:r>
            <a:r>
              <a:rPr lang="en-US" dirty="0" err="1"/>
              <a:t>efiling.energy.ca.gov</a:t>
            </a:r>
            <a:r>
              <a:rPr lang="en-US" dirty="0"/>
              <a:t>/</a:t>
            </a:r>
            <a:r>
              <a:rPr lang="en-US" dirty="0" err="1"/>
              <a:t>GetDocument.aspx?tn</a:t>
            </a:r>
            <a:r>
              <a:rPr lang="en-US" dirty="0"/>
              <a:t>=237167&amp;DocumentContentId=70349</a:t>
            </a:r>
            <a:r>
              <a:rPr lang="en-US" dirty="0">
                <a:effectLst/>
              </a:rPr>
              <a:t> </a:t>
            </a:r>
            <a:endParaRPr lang="en-US" dirty="0"/>
          </a:p>
        </p:txBody>
      </p:sp>
    </p:spTree>
    <p:extLst>
      <p:ext uri="{BB962C8B-B14F-4D97-AF65-F5344CB8AC3E}">
        <p14:creationId xmlns:p14="http://schemas.microsoft.com/office/powerpoint/2010/main" val="4074200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DFE0D-C026-B248-850E-6223A169633F}"/>
              </a:ext>
            </a:extLst>
          </p:cNvPr>
          <p:cNvSpPr>
            <a:spLocks noGrp="1"/>
          </p:cNvSpPr>
          <p:nvPr>
            <p:ph type="title"/>
          </p:nvPr>
        </p:nvSpPr>
        <p:spPr/>
        <p:txBody>
          <a:bodyPr/>
          <a:lstStyle/>
          <a:p>
            <a:r>
              <a:rPr lang="en-US" dirty="0"/>
              <a:t>Results</a:t>
            </a:r>
          </a:p>
        </p:txBody>
      </p:sp>
      <p:pic>
        <p:nvPicPr>
          <p:cNvPr id="5" name="Content Placeholder 4" descr="Text, letter&#10;&#10;Description automatically generated">
            <a:extLst>
              <a:ext uri="{FF2B5EF4-FFF2-40B4-BE49-F238E27FC236}">
                <a16:creationId xmlns:a16="http://schemas.microsoft.com/office/drawing/2014/main" id="{C8EE0A45-8172-9445-96F1-17F42B6FC7CB}"/>
              </a:ext>
            </a:extLst>
          </p:cNvPr>
          <p:cNvPicPr>
            <a:picLocks noGrp="1" noChangeAspect="1"/>
          </p:cNvPicPr>
          <p:nvPr>
            <p:ph idx="1"/>
          </p:nvPr>
        </p:nvPicPr>
        <p:blipFill>
          <a:blip r:embed="rId2"/>
          <a:stretch>
            <a:fillRect/>
          </a:stretch>
        </p:blipFill>
        <p:spPr>
          <a:xfrm>
            <a:off x="1715261" y="1825625"/>
            <a:ext cx="8761477" cy="4351338"/>
          </a:xfrm>
        </p:spPr>
      </p:pic>
    </p:spTree>
    <p:extLst>
      <p:ext uri="{BB962C8B-B14F-4D97-AF65-F5344CB8AC3E}">
        <p14:creationId xmlns:p14="http://schemas.microsoft.com/office/powerpoint/2010/main" val="2020978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86021-F5BA-9243-9D11-76E345245EA7}"/>
              </a:ext>
            </a:extLst>
          </p:cNvPr>
          <p:cNvSpPr>
            <a:spLocks noGrp="1"/>
          </p:cNvSpPr>
          <p:nvPr>
            <p:ph type="title"/>
          </p:nvPr>
        </p:nvSpPr>
        <p:spPr/>
        <p:txBody>
          <a:bodyPr/>
          <a:lstStyle/>
          <a:p>
            <a:r>
              <a:rPr lang="en-US" dirty="0"/>
              <a:t>SB100 Core scenario</a:t>
            </a:r>
          </a:p>
        </p:txBody>
      </p:sp>
      <p:pic>
        <p:nvPicPr>
          <p:cNvPr id="5" name="Content Placeholder 4" descr="Text, letter&#10;&#10;Description automatically generated">
            <a:extLst>
              <a:ext uri="{FF2B5EF4-FFF2-40B4-BE49-F238E27FC236}">
                <a16:creationId xmlns:a16="http://schemas.microsoft.com/office/drawing/2014/main" id="{B709E7FD-592C-354E-AF07-74320B092B7C}"/>
              </a:ext>
            </a:extLst>
          </p:cNvPr>
          <p:cNvPicPr>
            <a:picLocks noGrp="1" noChangeAspect="1"/>
          </p:cNvPicPr>
          <p:nvPr>
            <p:ph idx="1"/>
          </p:nvPr>
        </p:nvPicPr>
        <p:blipFill>
          <a:blip r:embed="rId2"/>
          <a:stretch>
            <a:fillRect/>
          </a:stretch>
        </p:blipFill>
        <p:spPr>
          <a:xfrm>
            <a:off x="838200" y="2050746"/>
            <a:ext cx="10515600" cy="3901095"/>
          </a:xfrm>
        </p:spPr>
      </p:pic>
    </p:spTree>
    <p:extLst>
      <p:ext uri="{BB962C8B-B14F-4D97-AF65-F5344CB8AC3E}">
        <p14:creationId xmlns:p14="http://schemas.microsoft.com/office/powerpoint/2010/main" val="2829044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B8EAB-493F-2640-852E-9924B1100874}"/>
              </a:ext>
            </a:extLst>
          </p:cNvPr>
          <p:cNvSpPr>
            <a:spLocks noGrp="1"/>
          </p:cNvSpPr>
          <p:nvPr>
            <p:ph type="title"/>
          </p:nvPr>
        </p:nvSpPr>
        <p:spPr/>
        <p:txBody>
          <a:bodyPr/>
          <a:lstStyle/>
          <a:p>
            <a:r>
              <a:rPr lang="en-US" dirty="0"/>
              <a:t>“Study” scenario (zero emissions for all)</a:t>
            </a:r>
          </a:p>
        </p:txBody>
      </p:sp>
      <p:sp>
        <p:nvSpPr>
          <p:cNvPr id="3" name="Content Placeholder 2">
            <a:extLst>
              <a:ext uri="{FF2B5EF4-FFF2-40B4-BE49-F238E27FC236}">
                <a16:creationId xmlns:a16="http://schemas.microsoft.com/office/drawing/2014/main" id="{E34AF6E9-1AE4-2049-9138-45754C56AF80}"/>
              </a:ext>
            </a:extLst>
          </p:cNvPr>
          <p:cNvSpPr>
            <a:spLocks noGrp="1"/>
          </p:cNvSpPr>
          <p:nvPr>
            <p:ph idx="1"/>
          </p:nvPr>
        </p:nvSpPr>
        <p:spPr/>
        <p:txBody>
          <a:bodyPr>
            <a:normAutofit fontScale="92500" lnSpcReduction="20000"/>
          </a:bodyPr>
          <a:lstStyle/>
          <a:p>
            <a:pPr marL="0" indent="0">
              <a:buNone/>
            </a:pPr>
            <a:r>
              <a:rPr lang="en-US" dirty="0"/>
              <a:t>In the study scenario (expanded load coverage), 173 GW of utility-scale capacity additions are selected by 2045, including: </a:t>
            </a:r>
          </a:p>
          <a:p>
            <a:r>
              <a:rPr lang="en-US" dirty="0"/>
              <a:t>All 4.3 GW of assumed available in-state wind. </a:t>
            </a:r>
          </a:p>
          <a:p>
            <a:r>
              <a:rPr lang="en-US" dirty="0"/>
              <a:t>All 10 GW of assumed available offshore wind. </a:t>
            </a:r>
          </a:p>
          <a:p>
            <a:r>
              <a:rPr lang="en-US" dirty="0"/>
              <a:t>All 4 GW of assumed available long-duration storage. </a:t>
            </a:r>
          </a:p>
          <a:p>
            <a:r>
              <a:rPr lang="en-US" dirty="0"/>
              <a:t>11.9 GW of out-of-state wind. </a:t>
            </a:r>
          </a:p>
          <a:p>
            <a:r>
              <a:rPr lang="en-US" dirty="0"/>
              <a:t>86 GW of utility-scale solar. </a:t>
            </a:r>
          </a:p>
          <a:p>
            <a:r>
              <a:rPr lang="en-US" dirty="0"/>
              <a:t>2.3 GW of geothermal. </a:t>
            </a:r>
          </a:p>
          <a:p>
            <a:r>
              <a:rPr lang="en-US" dirty="0"/>
              <a:t>55 GW of battery storage. </a:t>
            </a:r>
          </a:p>
          <a:p>
            <a:r>
              <a:rPr lang="en-US" dirty="0"/>
              <a:t>Furthermore, the model economically retires 7.2 GW of gas capacity. </a:t>
            </a:r>
          </a:p>
          <a:p>
            <a:r>
              <a:rPr lang="en-US" dirty="0"/>
              <a:t>Note: they also gave a firm, zero-carbon option</a:t>
            </a:r>
          </a:p>
        </p:txBody>
      </p:sp>
    </p:spTree>
    <p:extLst>
      <p:ext uri="{BB962C8B-B14F-4D97-AF65-F5344CB8AC3E}">
        <p14:creationId xmlns:p14="http://schemas.microsoft.com/office/powerpoint/2010/main" val="339458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44F2E-D355-8D4A-A2A4-72EF38FFB947}"/>
              </a:ext>
            </a:extLst>
          </p:cNvPr>
          <p:cNvSpPr>
            <a:spLocks noGrp="1"/>
          </p:cNvSpPr>
          <p:nvPr>
            <p:ph type="title"/>
          </p:nvPr>
        </p:nvSpPr>
        <p:spPr/>
        <p:txBody>
          <a:bodyPr/>
          <a:lstStyle/>
          <a:p>
            <a:endParaRPr lang="en-US"/>
          </a:p>
        </p:txBody>
      </p:sp>
      <p:pic>
        <p:nvPicPr>
          <p:cNvPr id="5" name="Content Placeholder 4" descr="Chart, bar chart&#10;&#10;Description automatically generated">
            <a:extLst>
              <a:ext uri="{FF2B5EF4-FFF2-40B4-BE49-F238E27FC236}">
                <a16:creationId xmlns:a16="http://schemas.microsoft.com/office/drawing/2014/main" id="{2E89C600-8782-FF4A-9569-8BBEF6A9DF24}"/>
              </a:ext>
            </a:extLst>
          </p:cNvPr>
          <p:cNvPicPr>
            <a:picLocks noGrp="1" noChangeAspect="1"/>
          </p:cNvPicPr>
          <p:nvPr>
            <p:ph idx="1"/>
          </p:nvPr>
        </p:nvPicPr>
        <p:blipFill>
          <a:blip r:embed="rId2"/>
          <a:stretch>
            <a:fillRect/>
          </a:stretch>
        </p:blipFill>
        <p:spPr>
          <a:xfrm>
            <a:off x="640490" y="108273"/>
            <a:ext cx="11222226" cy="6700416"/>
          </a:xfrm>
        </p:spPr>
      </p:pic>
    </p:spTree>
    <p:extLst>
      <p:ext uri="{BB962C8B-B14F-4D97-AF65-F5344CB8AC3E}">
        <p14:creationId xmlns:p14="http://schemas.microsoft.com/office/powerpoint/2010/main" val="1969422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E0E0B-D84F-9E4D-846E-FC971297717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4B04377-AC97-D840-A032-DDCED35DB6E3}"/>
              </a:ext>
            </a:extLst>
          </p:cNvPr>
          <p:cNvPicPr>
            <a:picLocks noGrp="1" noChangeAspect="1"/>
          </p:cNvPicPr>
          <p:nvPr>
            <p:ph idx="1"/>
          </p:nvPr>
        </p:nvPicPr>
        <p:blipFill>
          <a:blip r:embed="rId2"/>
          <a:stretch>
            <a:fillRect/>
          </a:stretch>
        </p:blipFill>
        <p:spPr>
          <a:xfrm>
            <a:off x="381696" y="234778"/>
            <a:ext cx="10924738" cy="6704241"/>
          </a:xfrm>
        </p:spPr>
      </p:pic>
    </p:spTree>
    <p:extLst>
      <p:ext uri="{BB962C8B-B14F-4D97-AF65-F5344CB8AC3E}">
        <p14:creationId xmlns:p14="http://schemas.microsoft.com/office/powerpoint/2010/main" val="2051469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EDAB5-5B83-1348-B3D2-A4B3468730DE}"/>
              </a:ext>
            </a:extLst>
          </p:cNvPr>
          <p:cNvSpPr>
            <a:spLocks noGrp="1"/>
          </p:cNvSpPr>
          <p:nvPr>
            <p:ph type="title"/>
          </p:nvPr>
        </p:nvSpPr>
        <p:spPr/>
        <p:txBody>
          <a:bodyPr/>
          <a:lstStyle/>
          <a:p>
            <a:endParaRPr lang="en-US"/>
          </a:p>
        </p:txBody>
      </p:sp>
      <p:pic>
        <p:nvPicPr>
          <p:cNvPr id="5" name="Content Placeholder 4" descr="Chart, bar chart&#10;&#10;Description automatically generated">
            <a:extLst>
              <a:ext uri="{FF2B5EF4-FFF2-40B4-BE49-F238E27FC236}">
                <a16:creationId xmlns:a16="http://schemas.microsoft.com/office/drawing/2014/main" id="{432E0DC5-C311-584C-AABC-3C0625B555C3}"/>
              </a:ext>
            </a:extLst>
          </p:cNvPr>
          <p:cNvPicPr>
            <a:picLocks noGrp="1" noChangeAspect="1"/>
          </p:cNvPicPr>
          <p:nvPr>
            <p:ph idx="1"/>
          </p:nvPr>
        </p:nvPicPr>
        <p:blipFill>
          <a:blip r:embed="rId2"/>
          <a:stretch>
            <a:fillRect/>
          </a:stretch>
        </p:blipFill>
        <p:spPr>
          <a:xfrm>
            <a:off x="-39846" y="197708"/>
            <a:ext cx="12146932" cy="6771503"/>
          </a:xfrm>
        </p:spPr>
      </p:pic>
    </p:spTree>
    <p:extLst>
      <p:ext uri="{BB962C8B-B14F-4D97-AF65-F5344CB8AC3E}">
        <p14:creationId xmlns:p14="http://schemas.microsoft.com/office/powerpoint/2010/main" val="2325766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8DD40-B1AE-FD40-9271-708EFEA6A230}"/>
              </a:ext>
            </a:extLst>
          </p:cNvPr>
          <p:cNvSpPr>
            <a:spLocks noGrp="1"/>
          </p:cNvSpPr>
          <p:nvPr>
            <p:ph type="title"/>
          </p:nvPr>
        </p:nvSpPr>
        <p:spPr/>
        <p:txBody>
          <a:bodyPr/>
          <a:lstStyle/>
          <a:p>
            <a:endParaRPr lang="en-US"/>
          </a:p>
        </p:txBody>
      </p:sp>
      <p:pic>
        <p:nvPicPr>
          <p:cNvPr id="9" name="Content Placeholder 8" descr="Chart, timeline, bar chart&#10;&#10;Description automatically generated">
            <a:extLst>
              <a:ext uri="{FF2B5EF4-FFF2-40B4-BE49-F238E27FC236}">
                <a16:creationId xmlns:a16="http://schemas.microsoft.com/office/drawing/2014/main" id="{23C9E0C2-3E76-AA4C-BD18-DA162C4E9A28}"/>
              </a:ext>
            </a:extLst>
          </p:cNvPr>
          <p:cNvPicPr>
            <a:picLocks noGrp="1" noChangeAspect="1"/>
          </p:cNvPicPr>
          <p:nvPr>
            <p:ph idx="1"/>
          </p:nvPr>
        </p:nvPicPr>
        <p:blipFill>
          <a:blip r:embed="rId2"/>
          <a:stretch>
            <a:fillRect/>
          </a:stretch>
        </p:blipFill>
        <p:spPr>
          <a:xfrm>
            <a:off x="40151" y="115997"/>
            <a:ext cx="12202809" cy="6593722"/>
          </a:xfrm>
        </p:spPr>
      </p:pic>
    </p:spTree>
    <p:extLst>
      <p:ext uri="{BB962C8B-B14F-4D97-AF65-F5344CB8AC3E}">
        <p14:creationId xmlns:p14="http://schemas.microsoft.com/office/powerpoint/2010/main" val="1367287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C1B24-1D82-CD4C-AEF5-87B0C52453AF}"/>
              </a:ext>
            </a:extLst>
          </p:cNvPr>
          <p:cNvSpPr>
            <a:spLocks noGrp="1"/>
          </p:cNvSpPr>
          <p:nvPr>
            <p:ph type="title"/>
          </p:nvPr>
        </p:nvSpPr>
        <p:spPr/>
        <p:txBody>
          <a:bodyPr/>
          <a:lstStyle/>
          <a:p>
            <a:endParaRPr lang="en-US"/>
          </a:p>
        </p:txBody>
      </p:sp>
      <p:pic>
        <p:nvPicPr>
          <p:cNvPr id="5" name="Content Placeholder 4" descr="Table&#10;&#10;Description automatically generated">
            <a:extLst>
              <a:ext uri="{FF2B5EF4-FFF2-40B4-BE49-F238E27FC236}">
                <a16:creationId xmlns:a16="http://schemas.microsoft.com/office/drawing/2014/main" id="{D96BFA08-B592-BE4E-8614-3240B384C52D}"/>
              </a:ext>
            </a:extLst>
          </p:cNvPr>
          <p:cNvPicPr>
            <a:picLocks noGrp="1" noChangeAspect="1"/>
          </p:cNvPicPr>
          <p:nvPr>
            <p:ph idx="1"/>
          </p:nvPr>
        </p:nvPicPr>
        <p:blipFill>
          <a:blip r:embed="rId2"/>
          <a:stretch>
            <a:fillRect/>
          </a:stretch>
        </p:blipFill>
        <p:spPr>
          <a:xfrm>
            <a:off x="-100339" y="73572"/>
            <a:ext cx="12393931" cy="6547945"/>
          </a:xfrm>
        </p:spPr>
      </p:pic>
    </p:spTree>
    <p:extLst>
      <p:ext uri="{BB962C8B-B14F-4D97-AF65-F5344CB8AC3E}">
        <p14:creationId xmlns:p14="http://schemas.microsoft.com/office/powerpoint/2010/main" val="3821406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9C50391-180C-0B40-9C89-C3C2D7262E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1576552"/>
          </a:xfrm>
          <a:prstGeom prst="rect">
            <a:avLst/>
          </a:prstGeom>
        </p:spPr>
      </p:pic>
      <p:sp>
        <p:nvSpPr>
          <p:cNvPr id="10" name="TextBox 9">
            <a:extLst>
              <a:ext uri="{FF2B5EF4-FFF2-40B4-BE49-F238E27FC236}">
                <a16:creationId xmlns:a16="http://schemas.microsoft.com/office/drawing/2014/main" id="{3BFD2AC4-5057-DD41-B6D2-95E02862C721}"/>
              </a:ext>
            </a:extLst>
          </p:cNvPr>
          <p:cNvSpPr txBox="1"/>
          <p:nvPr/>
        </p:nvSpPr>
        <p:spPr>
          <a:xfrm>
            <a:off x="1085088" y="212437"/>
            <a:ext cx="11106912" cy="707886"/>
          </a:xfrm>
          <a:prstGeom prst="rect">
            <a:avLst/>
          </a:prstGeom>
          <a:noFill/>
        </p:spPr>
        <p:txBody>
          <a:bodyPr wrap="square" rtlCol="0">
            <a:spAutoFit/>
          </a:bodyPr>
          <a:lstStyle/>
          <a:p>
            <a:pPr algn="ctr"/>
            <a:r>
              <a:rPr lang="en-US" sz="4000" dirty="0">
                <a:solidFill>
                  <a:schemeClr val="bg1"/>
                </a:solidFill>
              </a:rPr>
              <a:t>Comparison of SWITCH and RESOLVE baselines</a:t>
            </a:r>
          </a:p>
        </p:txBody>
      </p:sp>
      <p:pic>
        <p:nvPicPr>
          <p:cNvPr id="5" name="Picture 4">
            <a:extLst>
              <a:ext uri="{FF2B5EF4-FFF2-40B4-BE49-F238E27FC236}">
                <a16:creationId xmlns:a16="http://schemas.microsoft.com/office/drawing/2014/main" id="{F9C5F81A-DEA3-2149-B589-C56337E9121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05126" y="6119183"/>
            <a:ext cx="1443165" cy="405890"/>
          </a:xfrm>
          <a:prstGeom prst="rect">
            <a:avLst/>
          </a:prstGeom>
        </p:spPr>
      </p:pic>
      <p:sp>
        <p:nvSpPr>
          <p:cNvPr id="3" name="Slide Number Placeholder 2">
            <a:extLst>
              <a:ext uri="{FF2B5EF4-FFF2-40B4-BE49-F238E27FC236}">
                <a16:creationId xmlns:a16="http://schemas.microsoft.com/office/drawing/2014/main" id="{8280C29B-E086-2A46-987B-E344539F6484}"/>
              </a:ext>
            </a:extLst>
          </p:cNvPr>
          <p:cNvSpPr>
            <a:spLocks noGrp="1"/>
          </p:cNvSpPr>
          <p:nvPr>
            <p:ph type="sldNum" sz="quarter" idx="12"/>
          </p:nvPr>
        </p:nvSpPr>
        <p:spPr/>
        <p:txBody>
          <a:bodyPr/>
          <a:lstStyle/>
          <a:p>
            <a:fld id="{FB9FAF73-8741-5348-B831-AABD08D4FE0E}" type="slidenum">
              <a:rPr lang="en-US" smtClean="0"/>
              <a:pPr/>
              <a:t>18</a:t>
            </a:fld>
            <a:endParaRPr lang="en-US" dirty="0"/>
          </a:p>
        </p:txBody>
      </p:sp>
      <p:sp>
        <p:nvSpPr>
          <p:cNvPr id="6" name="TextBox 5">
            <a:extLst>
              <a:ext uri="{FF2B5EF4-FFF2-40B4-BE49-F238E27FC236}">
                <a16:creationId xmlns:a16="http://schemas.microsoft.com/office/drawing/2014/main" id="{CA6CC097-39BA-FE42-9417-8E56E68F755A}"/>
              </a:ext>
            </a:extLst>
          </p:cNvPr>
          <p:cNvSpPr txBox="1"/>
          <p:nvPr/>
        </p:nvSpPr>
        <p:spPr>
          <a:xfrm>
            <a:off x="1760329" y="6011029"/>
            <a:ext cx="4519447" cy="646331"/>
          </a:xfrm>
          <a:prstGeom prst="rect">
            <a:avLst/>
          </a:prstGeom>
          <a:noFill/>
        </p:spPr>
        <p:txBody>
          <a:bodyPr wrap="square" rtlCol="0">
            <a:spAutoFit/>
          </a:bodyPr>
          <a:lstStyle/>
          <a:p>
            <a:r>
              <a:rPr lang="en-US" dirty="0"/>
              <a:t>Reflects restriction to CAISO (no imports) and increased load for hydrogen and EVs</a:t>
            </a:r>
          </a:p>
        </p:txBody>
      </p:sp>
      <p:pic>
        <p:nvPicPr>
          <p:cNvPr id="12" name="Picture 11">
            <a:extLst>
              <a:ext uri="{FF2B5EF4-FFF2-40B4-BE49-F238E27FC236}">
                <a16:creationId xmlns:a16="http://schemas.microsoft.com/office/drawing/2014/main" id="{4E28331D-C27C-D64B-941F-4DFDA209AFF0}"/>
              </a:ext>
            </a:extLst>
          </p:cNvPr>
          <p:cNvPicPr/>
          <p:nvPr/>
        </p:nvPicPr>
        <p:blipFill>
          <a:blip r:embed="rId5">
            <a:extLst>
              <a:ext uri="{28A0092B-C50C-407E-A947-70E740481C1C}">
                <a14:useLocalDpi xmlns:a14="http://schemas.microsoft.com/office/drawing/2010/main" val="0"/>
              </a:ext>
            </a:extLst>
          </a:blip>
          <a:stretch>
            <a:fillRect/>
          </a:stretch>
        </p:blipFill>
        <p:spPr>
          <a:xfrm>
            <a:off x="1766047" y="1389529"/>
            <a:ext cx="8068235" cy="4509247"/>
          </a:xfrm>
          <a:prstGeom prst="rect">
            <a:avLst/>
          </a:prstGeom>
        </p:spPr>
      </p:pic>
    </p:spTree>
    <p:extLst>
      <p:ext uri="{BB962C8B-B14F-4D97-AF65-F5344CB8AC3E}">
        <p14:creationId xmlns:p14="http://schemas.microsoft.com/office/powerpoint/2010/main" val="1750781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A picture containing text, writing implement, stationary, pencil&#10;&#10;Description automatically generated">
            <a:extLst>
              <a:ext uri="{FF2B5EF4-FFF2-40B4-BE49-F238E27FC236}">
                <a16:creationId xmlns:a16="http://schemas.microsoft.com/office/drawing/2014/main" id="{A9FA7676-10F3-A14A-ACD9-6361CF8D579D}"/>
              </a:ext>
            </a:extLst>
          </p:cNvPr>
          <p:cNvPicPr>
            <a:picLocks noChangeAspect="1"/>
          </p:cNvPicPr>
          <p:nvPr/>
        </p:nvPicPr>
        <p:blipFill rotWithShape="1">
          <a:blip r:embed="rId2"/>
          <a:srcRect l="60039" r="35405"/>
          <a:stretch/>
        </p:blipFill>
        <p:spPr>
          <a:xfrm>
            <a:off x="7169727" y="1690688"/>
            <a:ext cx="1648691" cy="5859194"/>
          </a:xfrm>
          <a:prstGeom prst="rect">
            <a:avLst/>
          </a:prstGeom>
        </p:spPr>
      </p:pic>
      <p:sp>
        <p:nvSpPr>
          <p:cNvPr id="2" name="Title 1">
            <a:extLst>
              <a:ext uri="{FF2B5EF4-FFF2-40B4-BE49-F238E27FC236}">
                <a16:creationId xmlns:a16="http://schemas.microsoft.com/office/drawing/2014/main" id="{EEE2FF68-2FBD-D74F-987D-83F611D341BD}"/>
              </a:ext>
            </a:extLst>
          </p:cNvPr>
          <p:cNvSpPr>
            <a:spLocks noGrp="1"/>
          </p:cNvSpPr>
          <p:nvPr>
            <p:ph type="title"/>
          </p:nvPr>
        </p:nvSpPr>
        <p:spPr/>
        <p:txBody>
          <a:bodyPr/>
          <a:lstStyle/>
          <a:p>
            <a:r>
              <a:rPr lang="en-US"/>
              <a:t>Reason </a:t>
            </a:r>
            <a:r>
              <a:rPr lang="en-US" dirty="0"/>
              <a:t>for the large buildout – Days 27&amp;28</a:t>
            </a:r>
          </a:p>
        </p:txBody>
      </p:sp>
      <p:pic>
        <p:nvPicPr>
          <p:cNvPr id="5" name="Content Placeholder 4" descr="A picture containing text, writing implement, stationary, pencil&#10;&#10;Description automatically generated">
            <a:extLst>
              <a:ext uri="{FF2B5EF4-FFF2-40B4-BE49-F238E27FC236}">
                <a16:creationId xmlns:a16="http://schemas.microsoft.com/office/drawing/2014/main" id="{580527E9-89CA-DF4C-9DB4-363FF92C301D}"/>
              </a:ext>
            </a:extLst>
          </p:cNvPr>
          <p:cNvPicPr>
            <a:picLocks noGrp="1" noChangeAspect="1"/>
          </p:cNvPicPr>
          <p:nvPr>
            <p:ph idx="1"/>
          </p:nvPr>
        </p:nvPicPr>
        <p:blipFill>
          <a:blip r:embed="rId2"/>
          <a:stretch>
            <a:fillRect/>
          </a:stretch>
        </p:blipFill>
        <p:spPr>
          <a:xfrm>
            <a:off x="-157169" y="1781631"/>
            <a:ext cx="13116712" cy="2123967"/>
          </a:xfrm>
        </p:spPr>
      </p:pic>
    </p:spTree>
    <p:extLst>
      <p:ext uri="{BB962C8B-B14F-4D97-AF65-F5344CB8AC3E}">
        <p14:creationId xmlns:p14="http://schemas.microsoft.com/office/powerpoint/2010/main" val="623940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ED774-A25D-ED45-A231-38256CC5D7B8}"/>
              </a:ext>
            </a:extLst>
          </p:cNvPr>
          <p:cNvSpPr>
            <a:spLocks noGrp="1"/>
          </p:cNvSpPr>
          <p:nvPr>
            <p:ph type="title"/>
          </p:nvPr>
        </p:nvSpPr>
        <p:spPr/>
        <p:txBody>
          <a:bodyPr/>
          <a:lstStyle/>
          <a:p>
            <a:r>
              <a:rPr lang="en-US" dirty="0"/>
              <a:t>This analysis still chooses to exclude line losses from the zero-carbon target</a:t>
            </a:r>
          </a:p>
        </p:txBody>
      </p:sp>
      <p:pic>
        <p:nvPicPr>
          <p:cNvPr id="4" name="Content Placeholder 3">
            <a:extLst>
              <a:ext uri="{FF2B5EF4-FFF2-40B4-BE49-F238E27FC236}">
                <a16:creationId xmlns:a16="http://schemas.microsoft.com/office/drawing/2014/main" id="{80E96726-A961-B34D-A215-9CF8BD4BFF57}"/>
              </a:ext>
            </a:extLst>
          </p:cNvPr>
          <p:cNvPicPr>
            <a:picLocks noGrp="1"/>
          </p:cNvPicPr>
          <p:nvPr>
            <p:ph idx="1"/>
          </p:nvPr>
        </p:nvPicPr>
        <p:blipFill rotWithShape="1">
          <a:blip r:embed="rId2"/>
          <a:srcRect t="5960"/>
          <a:stretch/>
        </p:blipFill>
        <p:spPr bwMode="auto">
          <a:xfrm>
            <a:off x="610476" y="1859654"/>
            <a:ext cx="5842000" cy="3988989"/>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7BA63DA7-BA80-D548-9BD1-6D04B48E2CEC}"/>
              </a:ext>
            </a:extLst>
          </p:cNvPr>
          <p:cNvSpPr txBox="1"/>
          <p:nvPr/>
        </p:nvSpPr>
        <p:spPr>
          <a:xfrm>
            <a:off x="469557" y="6215449"/>
            <a:ext cx="9966318" cy="646331"/>
          </a:xfrm>
          <a:prstGeom prst="rect">
            <a:avLst/>
          </a:prstGeom>
          <a:noFill/>
        </p:spPr>
        <p:txBody>
          <a:bodyPr wrap="none" rtlCol="0">
            <a:spAutoFit/>
          </a:bodyPr>
          <a:lstStyle/>
          <a:p>
            <a:r>
              <a:rPr lang="en-US" dirty="0"/>
              <a:t>SB100 core analysis allows carbon emissions for the line losses; </a:t>
            </a:r>
          </a:p>
          <a:p>
            <a:r>
              <a:rPr lang="en-US" dirty="0"/>
              <a:t>we have chosen to require no emissions for the line losses – in line with the “Study” scenario on the right</a:t>
            </a:r>
          </a:p>
        </p:txBody>
      </p:sp>
      <p:pic>
        <p:nvPicPr>
          <p:cNvPr id="6" name="Picture 5" descr="Chart, bar chart&#10;&#10;Description automatically generated">
            <a:extLst>
              <a:ext uri="{FF2B5EF4-FFF2-40B4-BE49-F238E27FC236}">
                <a16:creationId xmlns:a16="http://schemas.microsoft.com/office/drawing/2014/main" id="{155967CE-6369-994C-BC01-A4DD7070DB06}"/>
              </a:ext>
            </a:extLst>
          </p:cNvPr>
          <p:cNvPicPr>
            <a:picLocks noChangeAspect="1"/>
          </p:cNvPicPr>
          <p:nvPr/>
        </p:nvPicPr>
        <p:blipFill>
          <a:blip r:embed="rId3"/>
          <a:stretch>
            <a:fillRect/>
          </a:stretch>
        </p:blipFill>
        <p:spPr>
          <a:xfrm>
            <a:off x="5988311" y="1859654"/>
            <a:ext cx="6090060" cy="3988989"/>
          </a:xfrm>
          <a:prstGeom prst="rect">
            <a:avLst/>
          </a:prstGeom>
        </p:spPr>
      </p:pic>
    </p:spTree>
    <p:extLst>
      <p:ext uri="{BB962C8B-B14F-4D97-AF65-F5344CB8AC3E}">
        <p14:creationId xmlns:p14="http://schemas.microsoft.com/office/powerpoint/2010/main" val="30695758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06A31-C49A-AD43-86FB-939746CD9A45}"/>
              </a:ext>
            </a:extLst>
          </p:cNvPr>
          <p:cNvSpPr>
            <a:spLocks noGrp="1"/>
          </p:cNvSpPr>
          <p:nvPr>
            <p:ph type="title"/>
          </p:nvPr>
        </p:nvSpPr>
        <p:spPr/>
        <p:txBody>
          <a:bodyPr/>
          <a:lstStyle/>
          <a:p>
            <a:r>
              <a:rPr lang="en-US" dirty="0"/>
              <a:t>Discussion points</a:t>
            </a:r>
          </a:p>
        </p:txBody>
      </p:sp>
      <p:sp>
        <p:nvSpPr>
          <p:cNvPr id="3" name="Content Placeholder 2">
            <a:extLst>
              <a:ext uri="{FF2B5EF4-FFF2-40B4-BE49-F238E27FC236}">
                <a16:creationId xmlns:a16="http://schemas.microsoft.com/office/drawing/2014/main" id="{3003D09C-612F-3749-8E43-F562300D78F4}"/>
              </a:ext>
            </a:extLst>
          </p:cNvPr>
          <p:cNvSpPr>
            <a:spLocks noGrp="1"/>
          </p:cNvSpPr>
          <p:nvPr>
            <p:ph idx="1"/>
          </p:nvPr>
        </p:nvSpPr>
        <p:spPr/>
        <p:txBody>
          <a:bodyPr>
            <a:normAutofit fontScale="92500"/>
          </a:bodyPr>
          <a:lstStyle/>
          <a:p>
            <a:pPr marL="0" indent="0">
              <a:buNone/>
            </a:pPr>
            <a:r>
              <a:rPr lang="en-US" dirty="0"/>
              <a:t>1. Resource adequacy constraints.     Shall we move away to ELCC and start incorporating NQC? To decide this, we need to explore what are the local capacity needs for each LSE. </a:t>
            </a:r>
          </a:p>
          <a:p>
            <a:pPr marL="0" indent="0">
              <a:buNone/>
            </a:pPr>
            <a:r>
              <a:rPr lang="en-US" dirty="0"/>
              <a:t>2. They increased the geographical resolution for RESOLVE and updated generators in out-of-state load zones. Shall we look at how does it compares with previous results? I did not see a mention on how the additional resolution changes the results. </a:t>
            </a:r>
          </a:p>
          <a:p>
            <a:pPr marL="0" indent="0">
              <a:buNone/>
            </a:pPr>
            <a:r>
              <a:rPr lang="en-US" dirty="0"/>
              <a:t>3. There is a current ruling to replace the capacity of DCNP with geothermal (~ 1 GW). However, on SB 100 core, we only see 135 MW of additional capacity for geothermal compared to 2.3 GW in the study scenario. Shall we explore what will happen if we allow more geothermal?</a:t>
            </a:r>
          </a:p>
          <a:p>
            <a:pPr marL="0" indent="0">
              <a:buNone/>
            </a:pPr>
            <a:endParaRPr lang="en-US" dirty="0"/>
          </a:p>
        </p:txBody>
      </p:sp>
    </p:spTree>
    <p:extLst>
      <p:ext uri="{BB962C8B-B14F-4D97-AF65-F5344CB8AC3E}">
        <p14:creationId xmlns:p14="http://schemas.microsoft.com/office/powerpoint/2010/main" val="1906477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CD4B3-B772-B84B-A4FE-23F936A98AEA}"/>
              </a:ext>
            </a:extLst>
          </p:cNvPr>
          <p:cNvSpPr>
            <a:spLocks noGrp="1"/>
          </p:cNvSpPr>
          <p:nvPr>
            <p:ph type="title"/>
          </p:nvPr>
        </p:nvSpPr>
        <p:spPr/>
        <p:txBody>
          <a:bodyPr/>
          <a:lstStyle/>
          <a:p>
            <a:endParaRPr lang="en-US"/>
          </a:p>
        </p:txBody>
      </p:sp>
      <p:pic>
        <p:nvPicPr>
          <p:cNvPr id="5" name="Content Placeholder 4" descr="Table&#10;&#10;Description automatically generated">
            <a:extLst>
              <a:ext uri="{FF2B5EF4-FFF2-40B4-BE49-F238E27FC236}">
                <a16:creationId xmlns:a16="http://schemas.microsoft.com/office/drawing/2014/main" id="{98549F8E-CA54-7449-91AB-123A0940A485}"/>
              </a:ext>
            </a:extLst>
          </p:cNvPr>
          <p:cNvPicPr>
            <a:picLocks noGrp="1" noChangeAspect="1"/>
          </p:cNvPicPr>
          <p:nvPr>
            <p:ph idx="1"/>
          </p:nvPr>
        </p:nvPicPr>
        <p:blipFill>
          <a:blip r:embed="rId2"/>
          <a:stretch>
            <a:fillRect/>
          </a:stretch>
        </p:blipFill>
        <p:spPr>
          <a:xfrm>
            <a:off x="451624" y="133004"/>
            <a:ext cx="11545463" cy="6790282"/>
          </a:xfrm>
        </p:spPr>
      </p:pic>
    </p:spTree>
    <p:extLst>
      <p:ext uri="{BB962C8B-B14F-4D97-AF65-F5344CB8AC3E}">
        <p14:creationId xmlns:p14="http://schemas.microsoft.com/office/powerpoint/2010/main" val="3597793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1B9ED-6715-1147-B42E-E234EB94AC1F}"/>
              </a:ext>
            </a:extLst>
          </p:cNvPr>
          <p:cNvSpPr>
            <a:spLocks noGrp="1"/>
          </p:cNvSpPr>
          <p:nvPr>
            <p:ph type="title"/>
          </p:nvPr>
        </p:nvSpPr>
        <p:spPr/>
        <p:txBody>
          <a:bodyPr/>
          <a:lstStyle/>
          <a:p>
            <a:r>
              <a:rPr lang="en-US" dirty="0"/>
              <a:t>Changes made to RESOLVE</a:t>
            </a:r>
          </a:p>
        </p:txBody>
      </p:sp>
      <p:sp>
        <p:nvSpPr>
          <p:cNvPr id="3" name="Content Placeholder 2">
            <a:extLst>
              <a:ext uri="{FF2B5EF4-FFF2-40B4-BE49-F238E27FC236}">
                <a16:creationId xmlns:a16="http://schemas.microsoft.com/office/drawing/2014/main" id="{BD4FB2D7-8AED-E14D-A860-7B0821F87EA6}"/>
              </a:ext>
            </a:extLst>
          </p:cNvPr>
          <p:cNvSpPr>
            <a:spLocks noGrp="1"/>
          </p:cNvSpPr>
          <p:nvPr>
            <p:ph idx="1"/>
          </p:nvPr>
        </p:nvSpPr>
        <p:spPr/>
        <p:txBody>
          <a:bodyPr/>
          <a:lstStyle/>
          <a:p>
            <a:r>
              <a:rPr lang="en-US" dirty="0"/>
              <a:t>Increasing the geographic footprint from the California ISO to include all balancing authority areas in California. </a:t>
            </a:r>
          </a:p>
          <a:p>
            <a:r>
              <a:rPr lang="en-US" dirty="0"/>
              <a:t>Updating baseline resources to reflect the supply provided by additional balancing authority areas included in the geographic footprint. </a:t>
            </a:r>
          </a:p>
          <a:p>
            <a:r>
              <a:rPr lang="en-US" dirty="0"/>
              <a:t>Updating the resource cost assumptions to the reflect the most current datasets available at the time of modeling. Details on cost assumptions are described in the Resource Assumptions section and in the Input and Assumptions documentation. </a:t>
            </a:r>
          </a:p>
          <a:p>
            <a:endParaRPr lang="en-US" dirty="0"/>
          </a:p>
        </p:txBody>
      </p:sp>
      <p:sp>
        <p:nvSpPr>
          <p:cNvPr id="4" name="TextBox 3">
            <a:extLst>
              <a:ext uri="{FF2B5EF4-FFF2-40B4-BE49-F238E27FC236}">
                <a16:creationId xmlns:a16="http://schemas.microsoft.com/office/drawing/2014/main" id="{2D6864F1-FA06-4145-92FF-7603227A4D22}"/>
              </a:ext>
            </a:extLst>
          </p:cNvPr>
          <p:cNvSpPr txBox="1"/>
          <p:nvPr/>
        </p:nvSpPr>
        <p:spPr>
          <a:xfrm>
            <a:off x="1210962" y="6311900"/>
            <a:ext cx="6686061" cy="369332"/>
          </a:xfrm>
          <a:prstGeom prst="rect">
            <a:avLst/>
          </a:prstGeom>
          <a:noFill/>
        </p:spPr>
        <p:txBody>
          <a:bodyPr wrap="none" rtlCol="0">
            <a:spAutoFit/>
          </a:bodyPr>
          <a:lstStyle/>
          <a:p>
            <a:r>
              <a:rPr lang="en-US" dirty="0"/>
              <a:t>Page 64 – as indicated by the page number at the bottom of the page</a:t>
            </a:r>
          </a:p>
        </p:txBody>
      </p:sp>
    </p:spTree>
    <p:extLst>
      <p:ext uri="{BB962C8B-B14F-4D97-AF65-F5344CB8AC3E}">
        <p14:creationId xmlns:p14="http://schemas.microsoft.com/office/powerpoint/2010/main" val="2385522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1B9ED-6715-1147-B42E-E234EB94AC1F}"/>
              </a:ext>
            </a:extLst>
          </p:cNvPr>
          <p:cNvSpPr>
            <a:spLocks noGrp="1"/>
          </p:cNvSpPr>
          <p:nvPr>
            <p:ph type="title"/>
          </p:nvPr>
        </p:nvSpPr>
        <p:spPr/>
        <p:txBody>
          <a:bodyPr/>
          <a:lstStyle/>
          <a:p>
            <a:r>
              <a:rPr lang="en-US" dirty="0"/>
              <a:t>Changes made to RESOLVE</a:t>
            </a:r>
          </a:p>
        </p:txBody>
      </p:sp>
      <p:sp>
        <p:nvSpPr>
          <p:cNvPr id="3" name="Content Placeholder 2">
            <a:extLst>
              <a:ext uri="{FF2B5EF4-FFF2-40B4-BE49-F238E27FC236}">
                <a16:creationId xmlns:a16="http://schemas.microsoft.com/office/drawing/2014/main" id="{BD4FB2D7-8AED-E14D-A860-7B0821F87EA6}"/>
              </a:ext>
            </a:extLst>
          </p:cNvPr>
          <p:cNvSpPr>
            <a:spLocks noGrp="1"/>
          </p:cNvSpPr>
          <p:nvPr>
            <p:ph idx="1"/>
          </p:nvPr>
        </p:nvSpPr>
        <p:spPr/>
        <p:txBody>
          <a:bodyPr>
            <a:normAutofit fontScale="92500" lnSpcReduction="20000"/>
          </a:bodyPr>
          <a:lstStyle/>
          <a:p>
            <a:r>
              <a:rPr lang="en-US" dirty="0"/>
              <a:t>Removing the GHG constraint to evaluate the impact of the 100 percent clean electricity policy without the impact of a potentially more stringent constraint.97 </a:t>
            </a:r>
          </a:p>
          <a:p>
            <a:r>
              <a:rPr lang="en-US" dirty="0"/>
              <a:t>Adding hydrogen fuel cells to the candidate resource options. Hydrogen was assumed to be produced off-grid by </a:t>
            </a:r>
            <a:r>
              <a:rPr lang="en-US" dirty="0" err="1"/>
              <a:t>electrolyzers</a:t>
            </a:r>
            <a:r>
              <a:rPr lang="en-US" dirty="0"/>
              <a:t> powered by renewables. </a:t>
            </a:r>
          </a:p>
          <a:p>
            <a:r>
              <a:rPr lang="en-US" dirty="0"/>
              <a:t>Expanding the out-of-state (OOS) wind potential to 12 gigawatts (GW) and offshore wind potential to 10 GW. </a:t>
            </a:r>
          </a:p>
          <a:p>
            <a:r>
              <a:rPr lang="en-US" dirty="0"/>
              <a:t>Changing how storage is constrained to a feasible dispatch pattern by placing a daily cycling limitation on battery energy storage and removing storage losses from the load portion of the compliance accounting method. For more details, please refer to the Inputs and Assumptions documentation. </a:t>
            </a:r>
          </a:p>
          <a:p>
            <a:endParaRPr lang="en-US" dirty="0"/>
          </a:p>
        </p:txBody>
      </p:sp>
      <p:sp>
        <p:nvSpPr>
          <p:cNvPr id="4" name="TextBox 3">
            <a:extLst>
              <a:ext uri="{FF2B5EF4-FFF2-40B4-BE49-F238E27FC236}">
                <a16:creationId xmlns:a16="http://schemas.microsoft.com/office/drawing/2014/main" id="{2D6864F1-FA06-4145-92FF-7603227A4D22}"/>
              </a:ext>
            </a:extLst>
          </p:cNvPr>
          <p:cNvSpPr txBox="1"/>
          <p:nvPr/>
        </p:nvSpPr>
        <p:spPr>
          <a:xfrm>
            <a:off x="1507524" y="6311900"/>
            <a:ext cx="918393" cy="369332"/>
          </a:xfrm>
          <a:prstGeom prst="rect">
            <a:avLst/>
          </a:prstGeom>
          <a:noFill/>
        </p:spPr>
        <p:txBody>
          <a:bodyPr wrap="none" rtlCol="0">
            <a:spAutoFit/>
          </a:bodyPr>
          <a:lstStyle/>
          <a:p>
            <a:r>
              <a:rPr lang="en-US" dirty="0"/>
              <a:t>Page 65</a:t>
            </a:r>
          </a:p>
        </p:txBody>
      </p:sp>
    </p:spTree>
    <p:extLst>
      <p:ext uri="{BB962C8B-B14F-4D97-AF65-F5344CB8AC3E}">
        <p14:creationId xmlns:p14="http://schemas.microsoft.com/office/powerpoint/2010/main" val="2565842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7BBE5-DE0F-5945-9698-C8448D033570}"/>
              </a:ext>
            </a:extLst>
          </p:cNvPr>
          <p:cNvSpPr>
            <a:spLocks noGrp="1"/>
          </p:cNvSpPr>
          <p:nvPr>
            <p:ph type="title"/>
          </p:nvPr>
        </p:nvSpPr>
        <p:spPr/>
        <p:txBody>
          <a:bodyPr/>
          <a:lstStyle/>
          <a:p>
            <a:r>
              <a:rPr lang="en-US" dirty="0"/>
              <a:t>Limitations of RESOLVE</a:t>
            </a:r>
          </a:p>
        </p:txBody>
      </p:sp>
      <p:sp>
        <p:nvSpPr>
          <p:cNvPr id="3" name="Content Placeholder 2">
            <a:extLst>
              <a:ext uri="{FF2B5EF4-FFF2-40B4-BE49-F238E27FC236}">
                <a16:creationId xmlns:a16="http://schemas.microsoft.com/office/drawing/2014/main" id="{93EF4CDA-FA44-854B-AD5D-BDA7FA465170}"/>
              </a:ext>
            </a:extLst>
          </p:cNvPr>
          <p:cNvSpPr>
            <a:spLocks noGrp="1"/>
          </p:cNvSpPr>
          <p:nvPr>
            <p:ph idx="1"/>
          </p:nvPr>
        </p:nvSpPr>
        <p:spPr/>
        <p:txBody>
          <a:bodyPr>
            <a:normAutofit fontScale="85000" lnSpcReduction="10000"/>
          </a:bodyPr>
          <a:lstStyle/>
          <a:p>
            <a:r>
              <a:rPr lang="en-US" dirty="0">
                <a:solidFill>
                  <a:srgbClr val="00B050"/>
                </a:solidFill>
              </a:rPr>
              <a:t>RESOLVE optimizes California as one zone</a:t>
            </a:r>
            <a:r>
              <a:rPr lang="en-US" dirty="0"/>
              <a:t>. It does not reflect the impacts of separate balancing authority or load-serving entity requirements or policy objectives or evaluate local reliability needs. Furthermore, the model does not address land-use and spatial constraints that could limit the areas that are assumed by the model to be available for renewable or zero-carbon energy development. </a:t>
            </a:r>
          </a:p>
          <a:p>
            <a:r>
              <a:rPr lang="en-US" dirty="0"/>
              <a:t>RESOLVE independently simulates dispatch for 37 representative days of any modeled year. These representative days, sampled from historical meteorological data from 2007 through 2009, are assigned weights to create a reasonable representation of the complete distribution of potential conditions in a full 8,760-hour (the number of hours in a year) simulation. While this representation is sufficient for the primary function of RESOLVE, capacity-expansion modeling, </a:t>
            </a:r>
            <a:r>
              <a:rPr lang="en-US" dirty="0">
                <a:solidFill>
                  <a:srgbClr val="00B050"/>
                </a:solidFill>
              </a:rPr>
              <a:t>a model with more geographic and temporal granularity is necessary to simulate full dispatch operations and determine the reliability of the selected portfolio</a:t>
            </a:r>
            <a:r>
              <a:rPr lang="en-US" dirty="0"/>
              <a:t>. </a:t>
            </a:r>
          </a:p>
          <a:p>
            <a:endParaRPr lang="en-US" dirty="0"/>
          </a:p>
        </p:txBody>
      </p:sp>
      <p:sp>
        <p:nvSpPr>
          <p:cNvPr id="4" name="TextBox 3">
            <a:extLst>
              <a:ext uri="{FF2B5EF4-FFF2-40B4-BE49-F238E27FC236}">
                <a16:creationId xmlns:a16="http://schemas.microsoft.com/office/drawing/2014/main" id="{C677EF17-A654-E44C-83FD-A6AC8FD23093}"/>
              </a:ext>
            </a:extLst>
          </p:cNvPr>
          <p:cNvSpPr txBox="1"/>
          <p:nvPr/>
        </p:nvSpPr>
        <p:spPr>
          <a:xfrm>
            <a:off x="1940011" y="6400800"/>
            <a:ext cx="918393" cy="369332"/>
          </a:xfrm>
          <a:prstGeom prst="rect">
            <a:avLst/>
          </a:prstGeom>
          <a:noFill/>
        </p:spPr>
        <p:txBody>
          <a:bodyPr wrap="none" rtlCol="0">
            <a:spAutoFit/>
          </a:bodyPr>
          <a:lstStyle/>
          <a:p>
            <a:r>
              <a:rPr lang="en-US" dirty="0"/>
              <a:t>Page 65</a:t>
            </a:r>
          </a:p>
        </p:txBody>
      </p:sp>
    </p:spTree>
    <p:extLst>
      <p:ext uri="{BB962C8B-B14F-4D97-AF65-F5344CB8AC3E}">
        <p14:creationId xmlns:p14="http://schemas.microsoft.com/office/powerpoint/2010/main" val="824269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7BBE5-DE0F-5945-9698-C8448D033570}"/>
              </a:ext>
            </a:extLst>
          </p:cNvPr>
          <p:cNvSpPr>
            <a:spLocks noGrp="1"/>
          </p:cNvSpPr>
          <p:nvPr>
            <p:ph type="title"/>
          </p:nvPr>
        </p:nvSpPr>
        <p:spPr/>
        <p:txBody>
          <a:bodyPr/>
          <a:lstStyle/>
          <a:p>
            <a:r>
              <a:rPr lang="en-US" dirty="0"/>
              <a:t>Limitations of RESOLVE</a:t>
            </a:r>
          </a:p>
        </p:txBody>
      </p:sp>
      <p:sp>
        <p:nvSpPr>
          <p:cNvPr id="3" name="Content Placeholder 2">
            <a:extLst>
              <a:ext uri="{FF2B5EF4-FFF2-40B4-BE49-F238E27FC236}">
                <a16:creationId xmlns:a16="http://schemas.microsoft.com/office/drawing/2014/main" id="{93EF4CDA-FA44-854B-AD5D-BDA7FA465170}"/>
              </a:ext>
            </a:extLst>
          </p:cNvPr>
          <p:cNvSpPr>
            <a:spLocks noGrp="1"/>
          </p:cNvSpPr>
          <p:nvPr>
            <p:ph idx="1"/>
          </p:nvPr>
        </p:nvSpPr>
        <p:spPr/>
        <p:txBody>
          <a:bodyPr>
            <a:normAutofit fontScale="92500"/>
          </a:bodyPr>
          <a:lstStyle/>
          <a:p>
            <a:r>
              <a:rPr lang="en-US" dirty="0"/>
              <a:t>RESOLVE includes minimal demand-side resource options for selection. This version of RESOLVE includes customer-side solar and shed demand response (DR). </a:t>
            </a:r>
            <a:r>
              <a:rPr lang="en-US" dirty="0">
                <a:solidFill>
                  <a:srgbClr val="00B050"/>
                </a:solidFill>
              </a:rPr>
              <a:t>Resources such as energy efficiency, shift DR, and customer-side battery storage are not candidate resources</a:t>
            </a:r>
            <a:r>
              <a:rPr lang="en-US" dirty="0"/>
              <a:t>. As such, a sensitivity exploring the potential value of load flexibility was included in the analysis. </a:t>
            </a:r>
          </a:p>
          <a:p>
            <a:r>
              <a:rPr lang="en-US" dirty="0"/>
              <a:t>As configured for this study, RESOLVE optimizes only storage resources within each modeled 24-hour day, so as long duration storage resources cannot be optimized across days and are thus not fully valued by the model. </a:t>
            </a:r>
            <a:r>
              <a:rPr lang="en-US" dirty="0">
                <a:solidFill>
                  <a:srgbClr val="00B050"/>
                </a:solidFill>
              </a:rPr>
              <a:t>Tool development is underway to better evaluate the benefits of and compare types of long-duration storage in RESOLVE</a:t>
            </a:r>
            <a:r>
              <a:rPr lang="en-US" dirty="0"/>
              <a:t>. </a:t>
            </a:r>
            <a:r>
              <a:rPr lang="en-US" dirty="0">
                <a:solidFill>
                  <a:srgbClr val="00B050"/>
                </a:solidFill>
              </a:rPr>
              <a:t>RESOLVE also does not represent hybrid resources, such as solar plus battery storage</a:t>
            </a:r>
            <a:r>
              <a:rPr lang="en-US" dirty="0"/>
              <a:t>.  </a:t>
            </a:r>
          </a:p>
          <a:p>
            <a:endParaRPr lang="en-US" dirty="0"/>
          </a:p>
        </p:txBody>
      </p:sp>
      <p:sp>
        <p:nvSpPr>
          <p:cNvPr id="4" name="TextBox 3">
            <a:extLst>
              <a:ext uri="{FF2B5EF4-FFF2-40B4-BE49-F238E27FC236}">
                <a16:creationId xmlns:a16="http://schemas.microsoft.com/office/drawing/2014/main" id="{C677EF17-A654-E44C-83FD-A6AC8FD23093}"/>
              </a:ext>
            </a:extLst>
          </p:cNvPr>
          <p:cNvSpPr txBox="1"/>
          <p:nvPr/>
        </p:nvSpPr>
        <p:spPr>
          <a:xfrm>
            <a:off x="1940011" y="6400800"/>
            <a:ext cx="918393" cy="369332"/>
          </a:xfrm>
          <a:prstGeom prst="rect">
            <a:avLst/>
          </a:prstGeom>
          <a:noFill/>
        </p:spPr>
        <p:txBody>
          <a:bodyPr wrap="none" rtlCol="0">
            <a:spAutoFit/>
          </a:bodyPr>
          <a:lstStyle/>
          <a:p>
            <a:r>
              <a:rPr lang="en-US" dirty="0"/>
              <a:t>Page 66</a:t>
            </a:r>
          </a:p>
        </p:txBody>
      </p:sp>
    </p:spTree>
    <p:extLst>
      <p:ext uri="{BB962C8B-B14F-4D97-AF65-F5344CB8AC3E}">
        <p14:creationId xmlns:p14="http://schemas.microsoft.com/office/powerpoint/2010/main" val="657408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B0617-D79A-0048-A951-E2101DDC184C}"/>
              </a:ext>
            </a:extLst>
          </p:cNvPr>
          <p:cNvSpPr>
            <a:spLocks noGrp="1"/>
          </p:cNvSpPr>
          <p:nvPr>
            <p:ph type="title"/>
          </p:nvPr>
        </p:nvSpPr>
        <p:spPr/>
        <p:txBody>
          <a:bodyPr/>
          <a:lstStyle/>
          <a:p>
            <a:r>
              <a:rPr lang="en-US" dirty="0"/>
              <a:t>SB100 Scenarios studied</a:t>
            </a:r>
          </a:p>
        </p:txBody>
      </p:sp>
      <p:pic>
        <p:nvPicPr>
          <p:cNvPr id="5" name="Content Placeholder 4" descr="Table&#10;&#10;Description automatically generated">
            <a:extLst>
              <a:ext uri="{FF2B5EF4-FFF2-40B4-BE49-F238E27FC236}">
                <a16:creationId xmlns:a16="http://schemas.microsoft.com/office/drawing/2014/main" id="{F126B40E-CAFA-9444-8917-A0614EECEED9}"/>
              </a:ext>
            </a:extLst>
          </p:cNvPr>
          <p:cNvPicPr>
            <a:picLocks noGrp="1" noChangeAspect="1"/>
          </p:cNvPicPr>
          <p:nvPr>
            <p:ph idx="1"/>
          </p:nvPr>
        </p:nvPicPr>
        <p:blipFill>
          <a:blip r:embed="rId2"/>
          <a:stretch>
            <a:fillRect/>
          </a:stretch>
        </p:blipFill>
        <p:spPr>
          <a:xfrm>
            <a:off x="2755808" y="1825625"/>
            <a:ext cx="6680383" cy="4351338"/>
          </a:xfrm>
        </p:spPr>
      </p:pic>
    </p:spTree>
    <p:extLst>
      <p:ext uri="{BB962C8B-B14F-4D97-AF65-F5344CB8AC3E}">
        <p14:creationId xmlns:p14="http://schemas.microsoft.com/office/powerpoint/2010/main" val="3732652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E9F2A-7968-1D40-B7D3-A772E174D549}"/>
              </a:ext>
            </a:extLst>
          </p:cNvPr>
          <p:cNvSpPr>
            <a:spLocks noGrp="1"/>
          </p:cNvSpPr>
          <p:nvPr>
            <p:ph type="title"/>
          </p:nvPr>
        </p:nvSpPr>
        <p:spPr/>
        <p:txBody>
          <a:bodyPr/>
          <a:lstStyle/>
          <a:p>
            <a:endParaRPr lang="en-US"/>
          </a:p>
        </p:txBody>
      </p:sp>
      <p:pic>
        <p:nvPicPr>
          <p:cNvPr id="5" name="Content Placeholder 4" descr="Table&#10;&#10;Description automatically generated">
            <a:extLst>
              <a:ext uri="{FF2B5EF4-FFF2-40B4-BE49-F238E27FC236}">
                <a16:creationId xmlns:a16="http://schemas.microsoft.com/office/drawing/2014/main" id="{79E51B57-C560-064F-BC65-6AB33F955126}"/>
              </a:ext>
            </a:extLst>
          </p:cNvPr>
          <p:cNvPicPr>
            <a:picLocks noGrp="1" noChangeAspect="1"/>
          </p:cNvPicPr>
          <p:nvPr>
            <p:ph idx="1"/>
          </p:nvPr>
        </p:nvPicPr>
        <p:blipFill>
          <a:blip r:embed="rId2"/>
          <a:stretch>
            <a:fillRect/>
          </a:stretch>
        </p:blipFill>
        <p:spPr>
          <a:xfrm>
            <a:off x="1757790" y="8313"/>
            <a:ext cx="8932378" cy="6938752"/>
          </a:xfrm>
        </p:spPr>
      </p:pic>
    </p:spTree>
    <p:extLst>
      <p:ext uri="{BB962C8B-B14F-4D97-AF65-F5344CB8AC3E}">
        <p14:creationId xmlns:p14="http://schemas.microsoft.com/office/powerpoint/2010/main" val="516096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4069</TotalTime>
  <Words>876</Words>
  <Application>Microsoft Macintosh PowerPoint</Application>
  <PresentationFormat>Widescreen</PresentationFormat>
  <Paragraphs>48</Paragraphs>
  <Slides>20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SB100 report</vt:lpstr>
      <vt:lpstr>This analysis still chooses to exclude line losses from the zero-carbon target</vt:lpstr>
      <vt:lpstr>PowerPoint Presentation</vt:lpstr>
      <vt:lpstr>Changes made to RESOLVE</vt:lpstr>
      <vt:lpstr>Changes made to RESOLVE</vt:lpstr>
      <vt:lpstr>Limitations of RESOLVE</vt:lpstr>
      <vt:lpstr>Limitations of RESOLVE</vt:lpstr>
      <vt:lpstr>SB100 Scenarios studied</vt:lpstr>
      <vt:lpstr>PowerPoint Presentation</vt:lpstr>
      <vt:lpstr>Results</vt:lpstr>
      <vt:lpstr>SB100 Core scenario</vt:lpstr>
      <vt:lpstr>“Study” scenario (zero emissions for all)</vt:lpstr>
      <vt:lpstr>PowerPoint Presentation</vt:lpstr>
      <vt:lpstr>PowerPoint Presentation</vt:lpstr>
      <vt:lpstr>PowerPoint Presentation</vt:lpstr>
      <vt:lpstr>PowerPoint Presentation</vt:lpstr>
      <vt:lpstr>PowerPoint Presentation</vt:lpstr>
      <vt:lpstr>PowerPoint Presentation</vt:lpstr>
      <vt:lpstr>Reason for the large buildout – Days 27&amp;28</vt:lpstr>
      <vt:lpstr>Discussion points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Sarah Kurtz</dc:creator>
  <cp:lastModifiedBy>Sarah Kurtz</cp:lastModifiedBy>
  <cp:revision>21</cp:revision>
  <dcterms:created xsi:type="dcterms:W3CDTF">2021-03-21T15:40:31Z</dcterms:created>
  <dcterms:modified xsi:type="dcterms:W3CDTF">2021-03-26T15:55:29Z</dcterms:modified>
</cp:coreProperties>
</file>