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532BAA-B9BB-A14D-87B8-E31FBC324C5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5"/>
    <p:restoredTop sz="92819"/>
  </p:normalViewPr>
  <p:slideViewPr>
    <p:cSldViewPr snapToGrid="0" snapToObjects="1">
      <p:cViewPr varScale="1">
        <p:scale>
          <a:sx n="52" d="100"/>
          <a:sy n="52" d="100"/>
        </p:scale>
        <p:origin x="1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BB09-7C69-3744-8971-A027C944CF05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7721DFB-A859-0E49-8C4A-EC94713FE99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6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BB09-7C69-3744-8971-A027C944CF05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1DFB-A859-0E49-8C4A-EC94713FE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1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BB09-7C69-3744-8971-A027C944CF05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1DFB-A859-0E49-8C4A-EC94713FE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1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813646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BB09-7C69-3744-8971-A027C944CF05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1DFB-A859-0E49-8C4A-EC94713FE99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3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813646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BB09-7C69-3744-8971-A027C944CF05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1DFB-A859-0E49-8C4A-EC94713FE99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46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813646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BB09-7C69-3744-8971-A027C944CF05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1DFB-A859-0E49-8C4A-EC94713FE99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4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813646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BB09-7C69-3744-8971-A027C944CF05}" type="datetimeFigureOut">
              <a:rPr lang="en-US" smtClean="0"/>
              <a:t>9/7/20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1DFB-A859-0E49-8C4A-EC94713FE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9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813646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BB09-7C69-3744-8971-A027C944CF05}" type="datetimeFigureOut">
              <a:rPr lang="en-US" smtClean="0"/>
              <a:t>9/7/20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1DFB-A859-0E49-8C4A-EC94713FE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3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BB09-7C69-3744-8971-A027C944CF05}" type="datetimeFigureOut">
              <a:rPr lang="en-US" smtClean="0"/>
              <a:t>9/7/20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1DFB-A859-0E49-8C4A-EC94713FE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2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BB09-7C69-3744-8971-A027C944CF05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1DFB-A859-0E49-8C4A-EC94713FE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4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BB09-7C69-3744-8971-A027C944CF05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1DFB-A859-0E49-8C4A-EC94713FE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5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3B1BB09-7C69-3744-8971-A027C944CF05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21DFB-A859-0E49-8C4A-EC94713FE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03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2257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indl-energy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nergysr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ravitricit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ravitricit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resnorthamerica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AEE1-C277-AA4A-A988-9AB9896E6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E5CF7-46B6-1341-95E2-ED7FDF75D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630F8-B602-B741-B5CB-3CC95A9616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68678"/>
            <a:ext cx="9144000" cy="77266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A965EF-2A99-6943-AC70-04CBF0FA3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21248"/>
            <a:ext cx="4396154" cy="17367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9CC24E-E5A4-3444-92E5-7DB103F2DE0D}"/>
              </a:ext>
            </a:extLst>
          </p:cNvPr>
          <p:cNvSpPr/>
          <p:nvPr/>
        </p:nvSpPr>
        <p:spPr>
          <a:xfrm>
            <a:off x="4396154" y="5121248"/>
            <a:ext cx="4747846" cy="1736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Alternative pathway for Mechanical Storage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AE0B6-457C-9D49-8DA9-C163EBD8AB57}"/>
              </a:ext>
            </a:extLst>
          </p:cNvPr>
          <p:cNvSpPr txBox="1"/>
          <p:nvPr/>
        </p:nvSpPr>
        <p:spPr>
          <a:xfrm>
            <a:off x="8221953" y="6550223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Rui Shan</a:t>
            </a:r>
          </a:p>
        </p:txBody>
      </p:sp>
    </p:spTree>
    <p:extLst>
      <p:ext uri="{BB962C8B-B14F-4D97-AF65-F5344CB8AC3E}">
        <p14:creationId xmlns:p14="http://schemas.microsoft.com/office/powerpoint/2010/main" val="411452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526981-9632-6E4B-829A-73AE7B27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Heindl</a:t>
            </a:r>
            <a:r>
              <a:rPr lang="zh-CN" altLang="en-US" dirty="0"/>
              <a:t> </a:t>
            </a:r>
            <a:r>
              <a:rPr lang="en-US" altLang="zh-CN" dirty="0"/>
              <a:t>E</a:t>
            </a:r>
            <a:r>
              <a:rPr lang="en-US" dirty="0"/>
              <a:t>nergy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1100F9-0C43-6A4F-9918-EEC7BF3F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35" y="2049878"/>
            <a:ext cx="6173703" cy="1354838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Underground pumped storage with a large rock</a:t>
            </a:r>
          </a:p>
          <a:p>
            <a:pPr marL="0" indent="0">
              <a:buNone/>
            </a:pPr>
            <a:r>
              <a:rPr lang="en-US" dirty="0"/>
              <a:t>Just filed for insolvency in 2020, IP and some engineering work sold to an interim investor. Still looking for investor for a pilot project.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1D707-8EDD-0846-BAA7-C21E6C789E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30" y="3404716"/>
            <a:ext cx="4443046" cy="320245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558EB62-6EE6-D14B-A05A-A8F895625D09}"/>
              </a:ext>
            </a:extLst>
          </p:cNvPr>
          <p:cNvGrpSpPr/>
          <p:nvPr/>
        </p:nvGrpSpPr>
        <p:grpSpPr>
          <a:xfrm>
            <a:off x="5717255" y="3404716"/>
            <a:ext cx="3239176" cy="3305669"/>
            <a:chOff x="5717255" y="3404716"/>
            <a:chExt cx="3239176" cy="33056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80B7CE-62AC-B544-93E9-3D97987D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7255" y="3404716"/>
              <a:ext cx="3239176" cy="330566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78DE3E-892D-3C41-9C45-549946C8A997}"/>
                </a:ext>
              </a:extLst>
            </p:cNvPr>
            <p:cNvSpPr/>
            <p:nvPr/>
          </p:nvSpPr>
          <p:spPr>
            <a:xfrm>
              <a:off x="5717255" y="5978769"/>
              <a:ext cx="1070407" cy="715108"/>
            </a:xfrm>
            <a:prstGeom prst="rect">
              <a:avLst/>
            </a:prstGeom>
            <a:solidFill>
              <a:srgbClr val="4653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ADE42D8-7E10-0B4E-9EDA-166EBC6D514A}"/>
              </a:ext>
            </a:extLst>
          </p:cNvPr>
          <p:cNvSpPr txBox="1"/>
          <p:nvPr/>
        </p:nvSpPr>
        <p:spPr>
          <a:xfrm>
            <a:off x="2126235" y="1513825"/>
            <a:ext cx="2822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https://heindl-energy.com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4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526981-9632-6E4B-829A-73AE7B27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Heindl</a:t>
            </a:r>
            <a:r>
              <a:rPr lang="zh-CN" altLang="en-US" dirty="0"/>
              <a:t> </a:t>
            </a:r>
            <a:r>
              <a:rPr lang="en-US" altLang="zh-CN" dirty="0"/>
              <a:t>E</a:t>
            </a:r>
            <a:r>
              <a:rPr lang="en-US" dirty="0"/>
              <a:t>nergy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F722A8-F1DB-2948-87D7-1A8FC15FCB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6235" y="1967817"/>
                <a:ext cx="6466779" cy="453849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marL="258366" indent="-258366" algn="l" defTabSz="685800" rtl="0" eaLnBrk="1" latinLnBrk="0" hangingPunct="1">
                  <a:lnSpc>
                    <a:spcPct val="120000"/>
                  </a:lnSpc>
                  <a:spcBef>
                    <a:spcPts val="750"/>
                  </a:spcBef>
                  <a:spcAft>
                    <a:spcPts val="450"/>
                  </a:spcAft>
                  <a:buClr>
                    <a:schemeClr val="accent6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96504" indent="-253604" algn="l" defTabSz="685800" rtl="0" eaLnBrk="1" latinLnBrk="0" hangingPunct="1">
                  <a:lnSpc>
                    <a:spcPct val="120000"/>
                  </a:lnSpc>
                  <a:spcBef>
                    <a:spcPts val="375"/>
                  </a:spcBef>
                  <a:spcAft>
                    <a:spcPts val="450"/>
                  </a:spcAft>
                  <a:buClr>
                    <a:schemeClr val="accent6"/>
                  </a:buClr>
                  <a:buSzPct val="9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44166" indent="-258366" algn="l" defTabSz="685800" rtl="0" eaLnBrk="1" latinLnBrk="0" hangingPunct="1">
                  <a:lnSpc>
                    <a:spcPct val="120000"/>
                  </a:lnSpc>
                  <a:spcBef>
                    <a:spcPts val="375"/>
                  </a:spcBef>
                  <a:spcAft>
                    <a:spcPts val="450"/>
                  </a:spcAft>
                  <a:buClr>
                    <a:schemeClr val="accent6"/>
                  </a:buClr>
                  <a:buSzPct val="90000"/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282304" indent="-253604" algn="l" defTabSz="685800" rtl="0" eaLnBrk="1" latinLnBrk="0" hangingPunct="1">
                  <a:lnSpc>
                    <a:spcPct val="120000"/>
                  </a:lnSpc>
                  <a:spcBef>
                    <a:spcPts val="375"/>
                  </a:spcBef>
                  <a:spcAft>
                    <a:spcPts val="450"/>
                  </a:spcAft>
                  <a:buClr>
                    <a:schemeClr val="accent6"/>
                  </a:buClr>
                  <a:buSzPct val="9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629966" indent="-258366" algn="l" defTabSz="685800" rtl="0" eaLnBrk="1" latinLnBrk="0" hangingPunct="1">
                  <a:lnSpc>
                    <a:spcPct val="120000"/>
                  </a:lnSpc>
                  <a:spcBef>
                    <a:spcPts val="375"/>
                  </a:spcBef>
                  <a:spcAft>
                    <a:spcPts val="450"/>
                  </a:spcAft>
                  <a:buClr>
                    <a:schemeClr val="accent6"/>
                  </a:buClr>
                  <a:buSzPct val="90000"/>
                  <a:buFont typeface="Wingdings" panose="05000000000000000000" pitchFamily="2" charset="2"/>
                  <a:buChar char="§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975104" indent="-256032" algn="l" defTabSz="685800" rtl="0" eaLnBrk="1" latinLnBrk="0" hangingPunct="1">
                  <a:lnSpc>
                    <a:spcPct val="120000"/>
                  </a:lnSpc>
                  <a:spcBef>
                    <a:spcPts val="375"/>
                  </a:spcBef>
                  <a:spcAft>
                    <a:spcPts val="450"/>
                  </a:spcAft>
                  <a:buClr>
                    <a:schemeClr val="accent6"/>
                  </a:buClr>
                  <a:buSzPct val="90000"/>
                  <a:buFont typeface="Wingdings" panose="05000000000000000000" pitchFamily="2" charset="2"/>
                  <a:buChar char="§"/>
                  <a:defRPr sz="11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322576" indent="-256032" algn="l" defTabSz="685800" rtl="0" eaLnBrk="1" latinLnBrk="0" hangingPunct="1">
                  <a:lnSpc>
                    <a:spcPct val="120000"/>
                  </a:lnSpc>
                  <a:spcBef>
                    <a:spcPts val="375"/>
                  </a:spcBef>
                  <a:spcAft>
                    <a:spcPts val="450"/>
                  </a:spcAft>
                  <a:buClr>
                    <a:schemeClr val="accent6"/>
                  </a:buClr>
                  <a:buSzPct val="90000"/>
                  <a:buFont typeface="Wingdings" panose="05000000000000000000" pitchFamily="2" charset="2"/>
                  <a:buChar char="§"/>
                  <a:defRPr sz="11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670048" indent="-256032" algn="l" defTabSz="685800" rtl="0" eaLnBrk="1" latinLnBrk="0" hangingPunct="1">
                  <a:lnSpc>
                    <a:spcPct val="120000"/>
                  </a:lnSpc>
                  <a:spcBef>
                    <a:spcPts val="375"/>
                  </a:spcBef>
                  <a:spcAft>
                    <a:spcPts val="450"/>
                  </a:spcAft>
                  <a:buClr>
                    <a:schemeClr val="accent6"/>
                  </a:buClr>
                  <a:buSzPct val="90000"/>
                  <a:buFont typeface="Wingdings" panose="05000000000000000000" pitchFamily="2" charset="2"/>
                  <a:buChar char="§"/>
                  <a:defRPr sz="11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017520" indent="-256032" algn="l" defTabSz="685800" rtl="0" eaLnBrk="1" latinLnBrk="0" hangingPunct="1">
                  <a:lnSpc>
                    <a:spcPct val="120000"/>
                  </a:lnSpc>
                  <a:spcBef>
                    <a:spcPts val="375"/>
                  </a:spcBef>
                  <a:spcAft>
                    <a:spcPts val="450"/>
                  </a:spcAft>
                  <a:buClr>
                    <a:schemeClr val="accent6"/>
                  </a:buClr>
                  <a:buSzPct val="90000"/>
                  <a:buFont typeface="Wingdings" panose="05000000000000000000" pitchFamily="2" charset="2"/>
                  <a:buChar char="§"/>
                  <a:defRPr sz="11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Scalability: 1</a:t>
                </a:r>
                <a:r>
                  <a:rPr lang="en-US" altLang="zh-CN" dirty="0"/>
                  <a:t>-10</a:t>
                </a:r>
                <a:r>
                  <a:rPr lang="zh-CN" altLang="en-US" dirty="0"/>
                  <a:t> </a:t>
                </a:r>
                <a:r>
                  <a:rPr lang="en-US" dirty="0"/>
                  <a:t>GWh</a:t>
                </a:r>
              </a:p>
              <a:p>
                <a:r>
                  <a:rPr lang="en-US" dirty="0"/>
                  <a:t>Duration: 6-14 </a:t>
                </a:r>
                <a:r>
                  <a:rPr lang="en-US" dirty="0" err="1"/>
                  <a:t>hrs</a:t>
                </a:r>
                <a:endParaRPr lang="en-US" dirty="0"/>
              </a:p>
              <a:p>
                <a:r>
                  <a:rPr lang="en-US" dirty="0"/>
                  <a:t>Life span: 60yrs</a:t>
                </a:r>
              </a:p>
              <a:p>
                <a:r>
                  <a:rPr lang="en-US" dirty="0"/>
                  <a:t>Rock piston should have a diameter of at least 100 meters/ 300 ft to be economic competitive</a:t>
                </a:r>
              </a:p>
              <a:p>
                <a:r>
                  <a:rPr lang="en-US" dirty="0"/>
                  <a:t>8GWh~ 250m diameter</a:t>
                </a:r>
              </a:p>
              <a:p>
                <a:r>
                  <a:rPr lang="en-US" dirty="0"/>
                  <a:t>Capex: 120-380 $/kWh</a:t>
                </a:r>
              </a:p>
              <a:p>
                <a:r>
                  <a:rPr lang="en-US" dirty="0" err="1"/>
                  <a:t>Opex</a:t>
                </a:r>
                <a:r>
                  <a:rPr lang="en-US" dirty="0"/>
                  <a:t>: 1% of Capes per year</a:t>
                </a:r>
              </a:p>
              <a:p>
                <a:r>
                  <a:rPr lang="en-US" dirty="0"/>
                  <a:t>RTE: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80%</a:t>
                </a:r>
              </a:p>
              <a:p>
                <a:r>
                  <a:rPr lang="en-US" dirty="0"/>
                  <a:t>Services: Blackstart, Voltage support, frequency regulation etc.</a:t>
                </a:r>
              </a:p>
              <a:p>
                <a:r>
                  <a:rPr lang="en-US" dirty="0"/>
                  <a:t>Already identified 54 sites  from 117 available  sites internationally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F722A8-F1DB-2948-87D7-1A8FC15FC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35" y="1967817"/>
                <a:ext cx="6466779" cy="4538492"/>
              </a:xfrm>
              <a:prstGeom prst="rect">
                <a:avLst/>
              </a:prstGeom>
              <a:blipFill>
                <a:blip r:embed="rId2"/>
                <a:stretch>
                  <a:fillRect r="-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6ECE94B-3F23-6B47-834F-3F5D1B68F8D4}"/>
              </a:ext>
            </a:extLst>
          </p:cNvPr>
          <p:cNvSpPr txBox="1"/>
          <p:nvPr/>
        </p:nvSpPr>
        <p:spPr>
          <a:xfrm>
            <a:off x="1770185" y="1430215"/>
            <a:ext cx="636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Specification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526981-9632-6E4B-829A-73AE7B27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1100F9-0C43-6A4F-9918-EEC7BF3F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35" y="2049878"/>
            <a:ext cx="6173703" cy="22876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Lifting mass in a deep vertical shaft or borehole.</a:t>
            </a:r>
          </a:p>
          <a:p>
            <a:pPr marL="0" indent="0">
              <a:buNone/>
            </a:pPr>
            <a:r>
              <a:rPr lang="en-US" dirty="0"/>
              <a:t>Funded by UK Research and Innovation and five UK companies from Jan 2017 to Mar 2020.</a:t>
            </a:r>
          </a:p>
          <a:p>
            <a:pPr marL="0" indent="0">
              <a:buNone/>
            </a:pPr>
            <a:r>
              <a:rPr lang="en-US" dirty="0"/>
              <a:t>It is currently exploring commercial opportunities in Sub-Saharan Africa and South Asia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DE42D8-7E10-0B4E-9EDA-166EBC6D514A}"/>
              </a:ext>
            </a:extLst>
          </p:cNvPr>
          <p:cNvSpPr txBox="1"/>
          <p:nvPr/>
        </p:nvSpPr>
        <p:spPr>
          <a:xfrm>
            <a:off x="2126235" y="1513825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https://energysrs.com</a:t>
            </a: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4C4325-2FAF-0B4F-B9BD-7DC1C7AE58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036" y="4207097"/>
            <a:ext cx="1845380" cy="26509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B5F0AE-1D88-474B-A54A-92B6140E83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305" y="4207096"/>
            <a:ext cx="1732905" cy="265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77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526981-9632-6E4B-829A-73AE7B27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Gravitricity</a:t>
            </a:r>
            <a:endParaRPr lang="en-US" cap="al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1100F9-0C43-6A4F-9918-EEC7BF3F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35" y="2049878"/>
            <a:ext cx="6173703" cy="22876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Similar to Energy SRS.</a:t>
            </a:r>
          </a:p>
          <a:p>
            <a:pPr marL="0" indent="0">
              <a:buNone/>
            </a:pPr>
            <a:r>
              <a:rPr lang="en-US" dirty="0"/>
              <a:t>Start Building 250kw proof of concept in Edinburgh, Aug 2020. Around 1.1 million Euro. </a:t>
            </a:r>
          </a:p>
          <a:p>
            <a:pPr marL="0" indent="0">
              <a:buNone/>
            </a:pPr>
            <a:r>
              <a:rPr lang="en-US" dirty="0"/>
              <a:t>Plan first full-scale 4MW project commence in 2021.</a:t>
            </a:r>
          </a:p>
          <a:p>
            <a:pPr marL="0" indent="0">
              <a:buNone/>
            </a:pPr>
            <a:r>
              <a:rPr lang="en-US" dirty="0"/>
              <a:t>1-20MW, 15min-8hr,80-90% RTE, zero to full power~1s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DE42D8-7E10-0B4E-9EDA-166EBC6D514A}"/>
              </a:ext>
            </a:extLst>
          </p:cNvPr>
          <p:cNvSpPr txBox="1"/>
          <p:nvPr/>
        </p:nvSpPr>
        <p:spPr>
          <a:xfrm>
            <a:off x="2126235" y="1513825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https://www.gravitricity.com/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67E84-E6B7-E747-8D7C-64EEA7651F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509" y="4337538"/>
            <a:ext cx="1800904" cy="2520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ADB32B-9E14-8240-85A6-4BA9FEC3C7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956" y="4297416"/>
            <a:ext cx="1797444" cy="256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6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526981-9632-6E4B-829A-73AE7B27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Sink Float Solutions </a:t>
            </a:r>
            <a:br>
              <a:rPr lang="en-US" dirty="0"/>
            </a:br>
            <a:endParaRPr lang="en-US" cap="al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1100F9-0C43-6A4F-9918-EEC7BF3F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35" y="2049878"/>
            <a:ext cx="6173703" cy="22876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Put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in ocean</a:t>
            </a:r>
          </a:p>
          <a:p>
            <a:pPr marL="0" indent="0">
              <a:buNone/>
            </a:pPr>
            <a:r>
              <a:rPr lang="en-US" dirty="0"/>
              <a:t>Capex 250-500 € /kW, 15-60 €/kWh</a:t>
            </a:r>
          </a:p>
          <a:p>
            <a:pPr marL="0" indent="0">
              <a:buNone/>
            </a:pPr>
            <a:r>
              <a:rPr lang="en-US" dirty="0"/>
              <a:t>Underwater Powerline: 1 k€/MW/km (&gt;50MW)</a:t>
            </a:r>
          </a:p>
          <a:p>
            <a:pPr marL="0" indent="0">
              <a:buNone/>
            </a:pPr>
            <a:r>
              <a:rPr lang="en-US" dirty="0"/>
              <a:t>Lifespan: 15yr for some components, 20yr for floats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DE42D8-7E10-0B4E-9EDA-166EBC6D514A}"/>
              </a:ext>
            </a:extLst>
          </p:cNvPr>
          <p:cNvSpPr txBox="1"/>
          <p:nvPr/>
        </p:nvSpPr>
        <p:spPr>
          <a:xfrm>
            <a:off x="2126235" y="1513825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http://sinkfloatsolutions.com/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5BD955-41AD-1C4D-9F1A-19E65DB3D1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235" y="4502130"/>
            <a:ext cx="1171811" cy="2355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01281C-BCCF-E347-BB26-FCA8EA8AF2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862" y="4502130"/>
            <a:ext cx="4147664" cy="16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4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1CDE8-90F7-2F48-A99B-06EBA686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</a:t>
            </a:r>
            <a:r>
              <a:rPr lang="zh-CN" altLang="en-US" dirty="0"/>
              <a:t> </a:t>
            </a:r>
            <a:r>
              <a:rPr lang="en-US" altLang="zh-CN" dirty="0"/>
              <a:t>Mechanism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50D56-DC8C-FD47-A418-3FF7ED6F9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3774" y="1885286"/>
            <a:ext cx="5713092" cy="4000066"/>
          </a:xfrm>
        </p:spPr>
        <p:txBody>
          <a:bodyPr anchor="t"/>
          <a:lstStyle/>
          <a:p>
            <a:pPr algn="r"/>
            <a:r>
              <a:rPr lang="en-US" altLang="zh-CN" dirty="0"/>
              <a:t>Moving concrete bricks up and down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846693-426C-3245-8AB7-5BAF62BCB9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640" y="2472688"/>
            <a:ext cx="3337576" cy="2825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4149C-5B23-5B42-B577-F1CA9DFCC7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38" y="1885286"/>
            <a:ext cx="3363528" cy="3155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C8730C-14C5-5C4B-99B2-78963C7F10F4}"/>
              </a:ext>
            </a:extLst>
          </p:cNvPr>
          <p:cNvSpPr txBox="1"/>
          <p:nvPr/>
        </p:nvSpPr>
        <p:spPr>
          <a:xfrm>
            <a:off x="5929539" y="529795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 demonstration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27CF8F-36A3-C14C-9CFD-8B3854EBC393}"/>
              </a:ext>
            </a:extLst>
          </p:cNvPr>
          <p:cNvSpPr txBox="1"/>
          <p:nvPr/>
        </p:nvSpPr>
        <p:spPr>
          <a:xfrm>
            <a:off x="483179" y="5093570"/>
            <a:ext cx="3407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Commercial Demonstration Unit (CDU) in Switzerland, completed construction in July 2020, now under final testing and software commissioning.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E2805D-BDB2-974B-9A27-71EE2F76B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07323" cy="11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8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055026-E943-3F46-8BB2-A9C2F293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available parameters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46615F-4118-2240-9382-2BB3B5D43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20-80MWh, with 35MWh as default (CDU)</a:t>
            </a:r>
          </a:p>
          <a:p>
            <a:r>
              <a:rPr lang="en-US" altLang="zh-CN" dirty="0"/>
              <a:t>35 tons </a:t>
            </a:r>
            <a:r>
              <a:rPr lang="en-US" dirty="0"/>
              <a:t>composite bricks</a:t>
            </a:r>
          </a:p>
          <a:p>
            <a:r>
              <a:rPr lang="en-US" dirty="0"/>
              <a:t>4-8MW for 8-16hr</a:t>
            </a:r>
          </a:p>
          <a:p>
            <a:r>
              <a:rPr lang="en-US" dirty="0"/>
              <a:t>30+ year life with zero degradation</a:t>
            </a:r>
          </a:p>
          <a:p>
            <a:r>
              <a:rPr lang="en-US" dirty="0"/>
              <a:t>85% (80-90%) round trip efficiency (RTE)</a:t>
            </a:r>
          </a:p>
          <a:p>
            <a:r>
              <a:rPr lang="en-US" dirty="0"/>
              <a:t>Also developing a more modular and flexible product with faster response time and wider range of capacity (1MWh-GWh)</a:t>
            </a:r>
          </a:p>
          <a:p>
            <a:r>
              <a:rPr lang="en-US" dirty="0"/>
              <a:t>200-250 $/kWh</a:t>
            </a:r>
            <a:r>
              <a:rPr lang="en-US" baseline="30000" dirty="0"/>
              <a:t>1</a:t>
            </a:r>
            <a:r>
              <a:rPr lang="zh-CN" altLang="en-US" baseline="30000" dirty="0"/>
              <a:t> </a:t>
            </a:r>
            <a:r>
              <a:rPr lang="en-US" altLang="zh-CN" dirty="0"/>
              <a:t>(Capex or LCOE or LCOS?)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556D1-51DE-8F4A-9CE2-C973C89994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07323" cy="11485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616BD3-C791-7740-9F24-9EFE5981F7BA}"/>
              </a:ext>
            </a:extLst>
          </p:cNvPr>
          <p:cNvSpPr/>
          <p:nvPr/>
        </p:nvSpPr>
        <p:spPr>
          <a:xfrm>
            <a:off x="3997570" y="638613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100" dirty="0"/>
              <a:t>1.</a:t>
            </a:r>
            <a:r>
              <a:rPr lang="zh-CN" altLang="en-US" sz="1100" dirty="0"/>
              <a:t> </a:t>
            </a:r>
            <a:r>
              <a:rPr lang="en-US" sz="1100" dirty="0"/>
              <a:t>https://</a:t>
            </a:r>
            <a:r>
              <a:rPr lang="en-US" sz="1100" dirty="0" err="1"/>
              <a:t>www.greentechmedia.com</a:t>
            </a:r>
            <a:r>
              <a:rPr lang="en-US" sz="1100" dirty="0"/>
              <a:t>/articles/read/energy-vault-stacks-concrete-blocks-to-store-energy</a:t>
            </a:r>
          </a:p>
        </p:txBody>
      </p:sp>
    </p:spTree>
    <p:extLst>
      <p:ext uri="{BB962C8B-B14F-4D97-AF65-F5344CB8AC3E}">
        <p14:creationId xmlns:p14="http://schemas.microsoft.com/office/powerpoint/2010/main" val="420581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12E-5884-3049-9D40-89606307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info we might need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CBA01-F700-B54B-8DAD-64A7C891C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36" y="2049877"/>
            <a:ext cx="5713092" cy="42923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Details of capex and </a:t>
            </a:r>
            <a:r>
              <a:rPr lang="en-US" dirty="0" err="1"/>
              <a:t>opex</a:t>
            </a:r>
            <a:r>
              <a:rPr lang="en-US" dirty="0"/>
              <a:t>; (PCS, BOP etc.)</a:t>
            </a:r>
          </a:p>
          <a:p>
            <a:r>
              <a:rPr lang="en-US" dirty="0"/>
              <a:t>Their growth with the single project size</a:t>
            </a:r>
          </a:p>
          <a:p>
            <a:r>
              <a:rPr lang="en-US" dirty="0"/>
              <a:t>Construction time and estimated permitting time</a:t>
            </a:r>
          </a:p>
          <a:p>
            <a:r>
              <a:rPr lang="en-US" dirty="0"/>
              <a:t>Quantity of the bricks (at least) for CO2 accounting</a:t>
            </a:r>
          </a:p>
          <a:p>
            <a:r>
              <a:rPr lang="en-US" dirty="0"/>
              <a:t>Jobs per project by phases</a:t>
            </a:r>
          </a:p>
          <a:p>
            <a:r>
              <a:rPr lang="en-US" dirty="0"/>
              <a:t>Wind proof, stability and resilience to disaster</a:t>
            </a:r>
          </a:p>
          <a:p>
            <a:r>
              <a:rPr lang="en-US" dirty="0"/>
              <a:t>Response time (start-up, ramp, mode switching)</a:t>
            </a:r>
          </a:p>
          <a:p>
            <a:r>
              <a:rPr lang="en-US" dirty="0"/>
              <a:t>Capability of blackstart, voltage support and other services</a:t>
            </a:r>
          </a:p>
          <a:p>
            <a:r>
              <a:rPr lang="en-US" dirty="0"/>
              <a:t>Expected value position and revenue composition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5975D-7F64-714F-9CEB-0BEF7F459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07323" cy="11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4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6B8AD-3B81-E241-B06A-2AD76DBE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Gravity Storage Technologies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D485F-8FA9-0F45-8B67-81CF1D0A1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lab demonstrations to pilot projects</a:t>
            </a:r>
          </a:p>
        </p:txBody>
      </p:sp>
    </p:spTree>
    <p:extLst>
      <p:ext uri="{BB962C8B-B14F-4D97-AF65-F5344CB8AC3E}">
        <p14:creationId xmlns:p14="http://schemas.microsoft.com/office/powerpoint/2010/main" val="245789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526981-9632-6E4B-829A-73AE7B27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Rail Energy Storage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1100F9-0C43-6A4F-9918-EEC7BF3F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35" y="2049878"/>
            <a:ext cx="6279211" cy="2451784"/>
          </a:xfrm>
        </p:spPr>
        <p:txBody>
          <a:bodyPr anchor="t">
            <a:normAutofit/>
          </a:bodyPr>
          <a:lstStyle/>
          <a:p>
            <a:r>
              <a:rPr lang="en-US" dirty="0"/>
              <a:t>A heavily loaded locomotive that drives up and down a hill to storage and generate energy;</a:t>
            </a:r>
          </a:p>
          <a:p>
            <a:r>
              <a:rPr lang="en-US" dirty="0"/>
              <a:t>Founded in 2010; Complete demonstration project in 2013 Tehachapi, CA; Began a commercial project in 2016 at Pahrump, NV,</a:t>
            </a:r>
            <a:r>
              <a:rPr lang="zh-CN" altLang="en-US" dirty="0"/>
              <a:t> </a:t>
            </a:r>
            <a:r>
              <a:rPr lang="en-US" altLang="zh-CN" dirty="0"/>
              <a:t>2.5 </a:t>
            </a:r>
            <a:r>
              <a:rPr lang="en-US" altLang="zh-CN" dirty="0" err="1"/>
              <a:t>yrs</a:t>
            </a:r>
            <a:r>
              <a:rPr lang="en-US" altLang="zh-CN" dirty="0"/>
              <a:t> to get land and other permits</a:t>
            </a:r>
            <a:r>
              <a:rPr lang="en-US" dirty="0"/>
              <a:t> , planned operation in 2020, participating CAISO.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7FE34-2E95-E046-B2D8-7093BD9324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84" y="4278924"/>
            <a:ext cx="3839307" cy="2579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5C0E0D-ED14-AE4F-8A8B-01CA619F1D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0322" y="4276974"/>
            <a:ext cx="3622355" cy="25810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C9E16D-39F5-2A41-8CAC-DA8C41C46411}"/>
              </a:ext>
            </a:extLst>
          </p:cNvPr>
          <p:cNvSpPr txBox="1"/>
          <p:nvPr/>
        </p:nvSpPr>
        <p:spPr>
          <a:xfrm>
            <a:off x="2473569" y="1477108"/>
            <a:ext cx="3788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https://www.aresnorthamerica.com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3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C48B-58BA-364D-988C-9A56179E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Rail Energy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8DFC1-10DF-DB48-8BC8-67C05D6E7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36" y="1967817"/>
            <a:ext cx="5713092" cy="45384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Scalability: 100-3000MW</a:t>
            </a:r>
          </a:p>
          <a:p>
            <a:r>
              <a:rPr lang="en-US" dirty="0"/>
              <a:t>Storage duration: 2-24hr</a:t>
            </a:r>
          </a:p>
          <a:p>
            <a:r>
              <a:rPr lang="en-US" dirty="0"/>
              <a:t>Response time:</a:t>
            </a:r>
          </a:p>
          <a:p>
            <a:pPr lvl="1"/>
            <a:r>
              <a:rPr lang="en-US" dirty="0"/>
              <a:t>Charging from 0-100%:5 sec</a:t>
            </a:r>
          </a:p>
          <a:p>
            <a:pPr lvl="1"/>
            <a:r>
              <a:rPr lang="en-US" dirty="0"/>
              <a:t>Discharging from 0-100%:25 sec</a:t>
            </a:r>
          </a:p>
          <a:p>
            <a:pPr lvl="1"/>
            <a:r>
              <a:rPr lang="en-US" dirty="0"/>
              <a:t>Full charge to full discharge:7-34 sec</a:t>
            </a:r>
          </a:p>
          <a:p>
            <a:r>
              <a:rPr lang="en-US" dirty="0"/>
              <a:t>RTE: 80%</a:t>
            </a:r>
          </a:p>
          <a:p>
            <a:r>
              <a:rPr lang="en-US" dirty="0"/>
              <a:t>VAR capability: 25 – 125% of rated power </a:t>
            </a:r>
          </a:p>
          <a:p>
            <a:r>
              <a:rPr lang="en-US" dirty="0"/>
              <a:t>System life: 40+yr</a:t>
            </a:r>
          </a:p>
          <a:p>
            <a:r>
              <a:rPr lang="en-US" dirty="0"/>
              <a:t>Able to provide frequency response</a:t>
            </a:r>
          </a:p>
          <a:p>
            <a:r>
              <a:rPr lang="en-US" dirty="0"/>
              <a:t>~1350$/kW,  ~168$/kWh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E7363-398E-2C4E-AE57-3A4E6495B500}"/>
              </a:ext>
            </a:extLst>
          </p:cNvPr>
          <p:cNvSpPr txBox="1"/>
          <p:nvPr/>
        </p:nvSpPr>
        <p:spPr>
          <a:xfrm>
            <a:off x="1770185" y="1430215"/>
            <a:ext cx="636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Specification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2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C48B-58BA-364D-988C-9A56179E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Rail Energy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8DFC1-10DF-DB48-8BC8-67C05D6E76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Electric: </a:t>
            </a:r>
          </a:p>
          <a:p>
            <a:pPr marL="342900" lvl="1" indent="0">
              <a:buNone/>
            </a:pPr>
            <a:r>
              <a:rPr lang="en-US" dirty="0"/>
              <a:t>Energy: 12.5 MWh, </a:t>
            </a:r>
          </a:p>
          <a:p>
            <a:pPr marL="342900" lvl="1" indent="0">
              <a:buNone/>
            </a:pPr>
            <a:r>
              <a:rPr lang="en-US" dirty="0"/>
              <a:t>Charging 56.7 MW, </a:t>
            </a:r>
          </a:p>
          <a:p>
            <a:pPr marL="342900" lvl="1" indent="0">
              <a:buNone/>
            </a:pPr>
            <a:r>
              <a:rPr lang="en-US" dirty="0"/>
              <a:t>Discharging: 44.1MW</a:t>
            </a:r>
          </a:p>
          <a:p>
            <a:pPr marL="342900" lvl="1" indent="0">
              <a:buNone/>
            </a:pPr>
            <a:r>
              <a:rPr lang="en-US" dirty="0"/>
              <a:t>Power factor of load: 0.95</a:t>
            </a:r>
          </a:p>
          <a:p>
            <a:pPr marL="342900" lvl="1" indent="0">
              <a:buNone/>
            </a:pPr>
            <a:r>
              <a:rPr lang="en-US" dirty="0"/>
              <a:t>RTE: 80%</a:t>
            </a:r>
          </a:p>
          <a:p>
            <a:pPr marL="0" indent="0">
              <a:buNone/>
            </a:pPr>
            <a:r>
              <a:rPr lang="en-US" dirty="0"/>
              <a:t>Plant and Train</a:t>
            </a:r>
          </a:p>
          <a:p>
            <a:pPr marL="342900" lvl="1" indent="0">
              <a:buNone/>
            </a:pPr>
            <a:r>
              <a:rPr lang="en-US" dirty="0"/>
              <a:t>Length of track: 5.5mi</a:t>
            </a:r>
          </a:p>
          <a:p>
            <a:pPr marL="342900" lvl="1" indent="0">
              <a:buNone/>
            </a:pPr>
            <a:r>
              <a:rPr lang="en-US" dirty="0"/>
              <a:t>Elevation Differential: 2000 ft </a:t>
            </a:r>
          </a:p>
          <a:p>
            <a:pPr marL="342900" lvl="1" indent="0">
              <a:buNone/>
            </a:pPr>
            <a:r>
              <a:rPr lang="en-US" dirty="0"/>
              <a:t>Max Grade: 8%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F00AD0-CA80-494E-927F-6325A0520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3244921" cy="3993144"/>
          </a:xfrm>
        </p:spPr>
        <p:txBody>
          <a:bodyPr>
            <a:normAutofit fontScale="92500" lnSpcReduction="20000"/>
          </a:bodyPr>
          <a:lstStyle/>
          <a:p>
            <a:pPr marL="342900" lvl="1" indent="0">
              <a:buNone/>
            </a:pPr>
            <a:r>
              <a:rPr lang="en-US" dirty="0"/>
              <a:t>Area: 43 acre</a:t>
            </a:r>
          </a:p>
          <a:p>
            <a:pPr marL="342900" lvl="1" indent="0">
              <a:buNone/>
            </a:pPr>
            <a:r>
              <a:rPr lang="en-US" dirty="0"/>
              <a:t>Total train weight: 9280 tons</a:t>
            </a:r>
          </a:p>
          <a:p>
            <a:pPr marL="342900" lvl="1" indent="0">
              <a:buNone/>
            </a:pPr>
            <a:r>
              <a:rPr lang="en-US" dirty="0"/>
              <a:t>0 to full charge: 10s</a:t>
            </a:r>
          </a:p>
          <a:p>
            <a:pPr marL="342900" lvl="1" indent="0">
              <a:buNone/>
            </a:pPr>
            <a:r>
              <a:rPr lang="en-US" dirty="0"/>
              <a:t>0 to full discharge:15s</a:t>
            </a:r>
          </a:p>
          <a:p>
            <a:pPr marL="342900" lvl="1" indent="0">
              <a:buNone/>
            </a:pPr>
            <a:r>
              <a:rPr lang="en-US" dirty="0"/>
              <a:t>Average</a:t>
            </a:r>
            <a:r>
              <a:rPr lang="zh-CN" altLang="en-US" dirty="0"/>
              <a:t> </a:t>
            </a:r>
            <a:r>
              <a:rPr lang="en-US" altLang="zh-CN" dirty="0"/>
              <a:t>speed: 18mph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Social Economic</a:t>
            </a:r>
          </a:p>
          <a:p>
            <a:pPr marL="342900" lvl="1" indent="0">
              <a:buNone/>
            </a:pPr>
            <a:r>
              <a:rPr lang="en-US" dirty="0"/>
              <a:t>Project cost: 55 mm$</a:t>
            </a:r>
          </a:p>
          <a:p>
            <a:pPr marL="342900" lvl="1" indent="0">
              <a:buNone/>
            </a:pPr>
            <a:r>
              <a:rPr lang="en-US" dirty="0"/>
              <a:t>Construction: 100-125 full time equivalent (FTE) for eight months</a:t>
            </a:r>
          </a:p>
          <a:p>
            <a:pPr marL="342900" lvl="1" indent="0">
              <a:buNone/>
            </a:pPr>
            <a:r>
              <a:rPr lang="en-US" dirty="0"/>
              <a:t>Operation:16 FTE for 30-40 </a:t>
            </a:r>
            <a:r>
              <a:rPr lang="en-US" dirty="0" err="1"/>
              <a:t>yrs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E7363-398E-2C4E-AE57-3A4E6495B500}"/>
              </a:ext>
            </a:extLst>
          </p:cNvPr>
          <p:cNvSpPr txBox="1"/>
          <p:nvPr/>
        </p:nvSpPr>
        <p:spPr>
          <a:xfrm>
            <a:off x="1770185" y="1430215"/>
            <a:ext cx="636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Specification</a:t>
            </a:r>
            <a:r>
              <a:rPr lang="zh-CN" altLang="en-US" dirty="0"/>
              <a:t> </a:t>
            </a:r>
            <a:r>
              <a:rPr lang="en-US" altLang="zh-CN" dirty="0"/>
              <a:t>of the NV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526981-9632-6E4B-829A-73AE7B27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EarthPumpStore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1100F9-0C43-6A4F-9918-EEC7BF3F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35" y="2049878"/>
            <a:ext cx="6173703" cy="2451784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Backed by Prof. </a:t>
            </a:r>
            <a:r>
              <a:rPr lang="en-US" dirty="0" err="1"/>
              <a:t>Saffa</a:t>
            </a:r>
            <a:r>
              <a:rPr lang="en-US" dirty="0"/>
              <a:t> </a:t>
            </a:r>
            <a:r>
              <a:rPr lang="en-US" dirty="0" err="1"/>
              <a:t>Riffat</a:t>
            </a:r>
            <a:r>
              <a:rPr lang="en-US" dirty="0"/>
              <a:t> from University of Nottingham. Got patent in 2019.</a:t>
            </a:r>
          </a:p>
          <a:p>
            <a:pPr marL="0" indent="0">
              <a:buNone/>
            </a:pPr>
            <a:r>
              <a:rPr lang="en-US" dirty="0"/>
              <a:t>Estimated cost ~50$/kWh</a:t>
            </a:r>
          </a:p>
          <a:p>
            <a:pPr marL="0" indent="0">
              <a:buNone/>
            </a:pPr>
            <a:r>
              <a:rPr lang="en-US" dirty="0"/>
              <a:t>Estimated RTE as 90%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4BDCE9-2BF0-1944-8AE2-264FA14EF2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041" y="3962383"/>
            <a:ext cx="7182835" cy="289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74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1">
      <a:dk1>
        <a:srgbClr val="000000"/>
      </a:dk1>
      <a:lt1>
        <a:srgbClr val="FFFFFF"/>
      </a:lt1>
      <a:dk2>
        <a:srgbClr val="2F1D12"/>
      </a:dk2>
      <a:lt2>
        <a:srgbClr val="E7E6E6"/>
      </a:lt2>
      <a:accent1>
        <a:srgbClr val="A9C2E7"/>
      </a:accent1>
      <a:accent2>
        <a:srgbClr val="5F3F2B"/>
      </a:accent2>
      <a:accent3>
        <a:srgbClr val="A5A5A5"/>
      </a:accent3>
      <a:accent4>
        <a:srgbClr val="997B63"/>
      </a:accent4>
      <a:accent5>
        <a:srgbClr val="5B9BD5"/>
      </a:accent5>
      <a:accent6>
        <a:srgbClr val="2F1D12"/>
      </a:accent6>
      <a:hlink>
        <a:srgbClr val="0563C1"/>
      </a:hlink>
      <a:folHlink>
        <a:srgbClr val="954F72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1378</TotalTime>
  <Words>749</Words>
  <Application>Microsoft Macintosh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Shell Dlg 2</vt:lpstr>
      <vt:lpstr>宋体</vt:lpstr>
      <vt:lpstr>Arial</vt:lpstr>
      <vt:lpstr>Cambria Math</vt:lpstr>
      <vt:lpstr>Wingdings</vt:lpstr>
      <vt:lpstr>Wingdings 3</vt:lpstr>
      <vt:lpstr>Madison</vt:lpstr>
      <vt:lpstr>PowerPoint Presentation</vt:lpstr>
      <vt:lpstr>Basic Mechanism</vt:lpstr>
      <vt:lpstr>Public available parameters</vt:lpstr>
      <vt:lpstr>Other info we might need </vt:lpstr>
      <vt:lpstr>Other Gravity Storage Technologies</vt:lpstr>
      <vt:lpstr>Advanced Rail Energy Storage</vt:lpstr>
      <vt:lpstr>Advanced Rail Energy Storage</vt:lpstr>
      <vt:lpstr>Advanced Rail Energy Storage</vt:lpstr>
      <vt:lpstr>EarthPumpStore </vt:lpstr>
      <vt:lpstr>Heindl Energy </vt:lpstr>
      <vt:lpstr>Heindl Energy </vt:lpstr>
      <vt:lpstr>Energy SRS</vt:lpstr>
      <vt:lpstr>Gravitricity</vt:lpstr>
      <vt:lpstr>Sink Float Solutions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 rui</dc:creator>
  <cp:lastModifiedBy>shan rui</cp:lastModifiedBy>
  <cp:revision>24</cp:revision>
  <dcterms:created xsi:type="dcterms:W3CDTF">2020-09-06T13:45:41Z</dcterms:created>
  <dcterms:modified xsi:type="dcterms:W3CDTF">2020-09-07T12:45:55Z</dcterms:modified>
</cp:coreProperties>
</file>