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703" r:id="rId3"/>
    <p:sldId id="705" r:id="rId4"/>
    <p:sldId id="704" r:id="rId5"/>
    <p:sldId id="706" r:id="rId6"/>
    <p:sldId id="680" r:id="rId7"/>
    <p:sldId id="699" r:id="rId8"/>
    <p:sldId id="556" r:id="rId9"/>
    <p:sldId id="593" r:id="rId10"/>
    <p:sldId id="676" r:id="rId11"/>
    <p:sldId id="702" r:id="rId12"/>
    <p:sldId id="641" r:id="rId13"/>
    <p:sldId id="489" r:id="rId14"/>
    <p:sldId id="639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Moch" initials="SM" lastIdx="8" clrIdx="0">
    <p:extLst>
      <p:ext uri="{19B8F6BF-5375-455C-9EA6-DF929625EA0E}">
        <p15:presenceInfo xmlns:p15="http://schemas.microsoft.com/office/powerpoint/2012/main" userId="bc4f4065860fd4eb" providerId="Windows Live"/>
      </p:ext>
    </p:extLst>
  </p:cmAuthor>
  <p:cmAuthor id="2" name="Elvir Mujanovic" initials="EM" lastIdx="2" clrIdx="1">
    <p:extLst>
      <p:ext uri="{19B8F6BF-5375-455C-9EA6-DF929625EA0E}">
        <p15:presenceInfo xmlns:p15="http://schemas.microsoft.com/office/powerpoint/2012/main" userId="Elvir Mujanovic" providerId="None"/>
      </p:ext>
    </p:extLst>
  </p:cmAuthor>
  <p:cmAuthor id="3" name="benjamin.bollinger@maltainc.com" initials="b" lastIdx="6" clrIdx="2">
    <p:extLst>
      <p:ext uri="{19B8F6BF-5375-455C-9EA6-DF929625EA0E}">
        <p15:presenceInfo xmlns:p15="http://schemas.microsoft.com/office/powerpoint/2012/main" userId="ab3a077487ccd0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02" autoAdjust="0"/>
    <p:restoredTop sz="93384" autoAdjust="0"/>
  </p:normalViewPr>
  <p:slideViewPr>
    <p:cSldViewPr snapToGrid="0">
      <p:cViewPr varScale="1">
        <p:scale>
          <a:sx n="151" d="100"/>
          <a:sy n="151" d="100"/>
        </p:scale>
        <p:origin x="7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B4B8269-E174-4328-8424-2FB1DE8F80F0}" type="datetimeFigureOut">
              <a:rPr lang="en-US" smtClean="0"/>
              <a:t>8/25/20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3CB6D89-9732-4085-8010-93D8EDB452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79426-E8B7-46CB-B32A-762CC22C6B8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7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CD25F-E255-034D-820D-001B0056808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41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CD25F-E255-034D-820D-001B0056808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76E4AC5-9EB8-B848-94BA-7C2984139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199734-1528-9843-8DCC-1EE628B1C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94532"/>
            <a:ext cx="7897721" cy="2621868"/>
          </a:xfrm>
        </p:spPr>
        <p:txBody>
          <a:bodyPr lIns="0" tIns="0" rIns="0" bIns="0" anchor="b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7A4B15-ED3A-DE48-A29D-0F0C0EC39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90872"/>
            <a:ext cx="7897721" cy="92399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D29693-3DE7-6947-9611-DB68204DD940}"/>
              </a:ext>
            </a:extLst>
          </p:cNvPr>
          <p:cNvSpPr/>
          <p:nvPr/>
        </p:nvSpPr>
        <p:spPr>
          <a:xfrm>
            <a:off x="914400" y="4343400"/>
            <a:ext cx="1028385" cy="90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563C19-6C22-4290-BD24-3A006CF68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30" y="6351189"/>
            <a:ext cx="2173768" cy="41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8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0AEAF4-8287-724D-B787-EB6867DE4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75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845E37-3168-C44F-A04B-AC249756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5009"/>
            <a:ext cx="10992678" cy="1237533"/>
          </a:xfr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0D2C6-EF9B-614B-A257-B71ABA96C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783080"/>
            <a:ext cx="10992678" cy="44137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57200" indent="-2286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venir" panose="02000503020000020003" pitchFamily="2" charset="0"/>
              </a:defRPr>
            </a:lvl1pPr>
            <a:lvl2pPr>
              <a:lnSpc>
                <a:spcPts val="3000"/>
              </a:lnSpc>
              <a:spcBef>
                <a:spcPts val="600"/>
              </a:spcBef>
              <a:buClrTx/>
              <a:defRPr>
                <a:solidFill>
                  <a:schemeClr val="tx1"/>
                </a:solidFill>
                <a:latin typeface="Avenir" panose="02000503020000020003" pitchFamily="2" charset="0"/>
              </a:defRPr>
            </a:lvl2pPr>
            <a:lvl3pPr>
              <a:buClrTx/>
              <a:defRPr sz="1800">
                <a:solidFill>
                  <a:schemeClr val="tx1"/>
                </a:solidFill>
                <a:latin typeface="Avenir" panose="02000503020000020003" pitchFamily="2" charset="0"/>
              </a:defRPr>
            </a:lvl3pPr>
            <a:lvl4pPr>
              <a:defRPr>
                <a:latin typeface="Avenir" panose="02000503020000020003" pitchFamily="2" charset="0"/>
              </a:defRPr>
            </a:lvl4pPr>
            <a:lvl5pPr>
              <a:defRPr>
                <a:latin typeface="Avenir" panose="020005030200000200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16D46B0-578F-C441-8759-FE344C045AAB}"/>
              </a:ext>
            </a:extLst>
          </p:cNvPr>
          <p:cNvSpPr txBox="1">
            <a:spLocks/>
          </p:cNvSpPr>
          <p:nvPr/>
        </p:nvSpPr>
        <p:spPr>
          <a:xfrm>
            <a:off x="9325495" y="63729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558A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69CB88-5364-244B-B3DA-EB2DC521EF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9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3CE038-5236-DE41-BCCD-0B4645C0A6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09A177-9743-9D45-AB35-190C9C60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377440"/>
            <a:ext cx="10972800" cy="1326911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727BF-DE72-BF46-8298-5DD7FCE35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227" y="3956947"/>
            <a:ext cx="10982738" cy="8900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D352C1-7024-444F-AE6B-DB13D881B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30" y="6351189"/>
            <a:ext cx="2173768" cy="41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8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E7DDA03-BD94-D14B-AF5B-45FAFC4BFE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766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3C5904-08E0-B746-BC12-C26209AD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6673"/>
            <a:ext cx="10972800" cy="1235870"/>
          </a:xfrm>
        </p:spPr>
        <p:txBody>
          <a:bodyPr lIns="0" tIns="0" rIns="0" bIns="0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5829C-71D2-AE44-9293-4F12455C1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" y="1783080"/>
            <a:ext cx="5419366" cy="442870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2DBDD-79DB-2C48-B83A-036C55353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83080"/>
            <a:ext cx="5419366" cy="4428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3BDF4C7-EFAD-0A4B-B7AD-B46C65050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5494" y="63821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58A"/>
                </a:solidFill>
                <a:latin typeface="Avenir" panose="02000503020000020003" pitchFamily="2" charset="0"/>
              </a:defRPr>
            </a:lvl1pPr>
          </a:lstStyle>
          <a:p>
            <a:fld id="{DB69CB88-5364-244B-B3DA-EB2DC521EF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9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C566FCE-32F0-433F-970E-153F850371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12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0AD523-11B3-6847-88C0-CF1C34BE2D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3" y="6356350"/>
            <a:ext cx="2173768" cy="41650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A7A7CC-9EF6-EA4B-B37B-F15E600B3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4320"/>
            <a:ext cx="10972800" cy="123444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09455-D1C7-E942-AA2A-E4C20E4B9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780676"/>
            <a:ext cx="10972800" cy="44372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9E012-66F4-5C4D-9379-B02A462DA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547" y="63777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58A"/>
                </a:solidFill>
                <a:latin typeface="Avenir" panose="02000503020000020003" pitchFamily="2" charset="0"/>
              </a:defRPr>
            </a:lvl1pPr>
          </a:lstStyle>
          <a:p>
            <a:fld id="{DB69CB88-5364-244B-B3DA-EB2DC521EF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9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1"/>
          </a:solidFill>
          <a:latin typeface="Avenir" panose="02000503020000020003" pitchFamily="2" charset="0"/>
          <a:ea typeface="+mj-ea"/>
          <a:cs typeface="+mj-cs"/>
        </a:defRPr>
      </a:lvl1pPr>
    </p:titleStyle>
    <p:bodyStyle>
      <a:lvl1pPr marL="4572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1pPr>
      <a:lvl2pPr marL="914400" indent="-228600" algn="l" defTabSz="914400" rtl="0" eaLnBrk="1" latinLnBrk="0" hangingPunct="1">
        <a:lnSpc>
          <a:spcPts val="3000"/>
        </a:lnSpc>
        <a:spcBef>
          <a:spcPts val="6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2pPr>
      <a:lvl3pPr marL="13716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3pPr>
      <a:lvl4pPr marL="1828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4pPr>
      <a:lvl5pPr marL="2292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&amp;v=aeSzu3S66uY" TargetMode="External"/><Relationship Id="rId2" Type="http://schemas.openxmlformats.org/officeDocument/2006/relationships/hyperlink" Target="https://www.youtube.com/watch?v=6_Dy9Fl8No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B45B4-7766-4F13-BEFD-C11D1914C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604471"/>
            <a:ext cx="7897721" cy="2621868"/>
          </a:xfrm>
        </p:spPr>
        <p:txBody>
          <a:bodyPr/>
          <a:lstStyle/>
          <a:p>
            <a:r>
              <a:rPr lang="en-US" dirty="0"/>
              <a:t>Introduction to Malta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9A4427C-F677-4E3D-B4F7-C3EB03CDE5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9894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ED3C60-673C-4060-BBC1-EBCD2746982B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0242" y="2698044"/>
            <a:ext cx="5760720" cy="3566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54B81B-2378-4C33-92E9-77211CF0135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b="10334"/>
          <a:stretch/>
        </p:blipFill>
        <p:spPr>
          <a:xfrm>
            <a:off x="6121038" y="2707984"/>
            <a:ext cx="5760720" cy="35661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BF698-8E92-4A50-9A4E-A0C120C27DB9}"/>
              </a:ext>
            </a:extLst>
          </p:cNvPr>
          <p:cNvSpPr/>
          <p:nvPr/>
        </p:nvSpPr>
        <p:spPr>
          <a:xfrm>
            <a:off x="9799982" y="3269974"/>
            <a:ext cx="1878496" cy="1699590"/>
          </a:xfrm>
          <a:prstGeom prst="rect">
            <a:avLst/>
          </a:prstGeom>
          <a:solidFill>
            <a:srgbClr val="C00000">
              <a:alpha val="54000"/>
            </a:srgbClr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venir" panose="02000503020000020003"/>
              </a:rPr>
              <a:t>MALTA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E65BFC-3B68-4CCE-8EED-453FDCBAF160}"/>
              </a:ext>
            </a:extLst>
          </p:cNvPr>
          <p:cNvSpPr/>
          <p:nvPr/>
        </p:nvSpPr>
        <p:spPr>
          <a:xfrm>
            <a:off x="4065103" y="3230218"/>
            <a:ext cx="1510943" cy="1311964"/>
          </a:xfrm>
          <a:prstGeom prst="rect">
            <a:avLst/>
          </a:prstGeom>
          <a:solidFill>
            <a:srgbClr val="C00000">
              <a:alpha val="54000"/>
            </a:srgbClr>
          </a:solidFill>
          <a:ln w="34925">
            <a:solidFill>
              <a:srgbClr val="C700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venir" panose="02000503020000020003"/>
              </a:rPr>
              <a:t>MALTA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2EE4B-D2D1-4544-9E5D-E3D8DAA5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5009"/>
            <a:ext cx="10992678" cy="1237533"/>
          </a:xfrm>
        </p:spPr>
        <p:txBody>
          <a:bodyPr/>
          <a:lstStyle/>
          <a:p>
            <a:r>
              <a:rPr lang="en-US" dirty="0">
                <a:latin typeface="Avenir" panose="02000503020000020003"/>
              </a:rPr>
              <a:t>Malta Applications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94C628-C6BF-4A0D-ADFB-BEE370479E94}"/>
              </a:ext>
            </a:extLst>
          </p:cNvPr>
          <p:cNvSpPr txBox="1"/>
          <p:nvPr/>
        </p:nvSpPr>
        <p:spPr>
          <a:xfrm>
            <a:off x="594360" y="1819563"/>
            <a:ext cx="10992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venir" panose="02000503020000020003"/>
              </a:rPr>
              <a:t>Malta seeks to fill the gap between shorter-lived batteries seeking to extend storage duration, and long-duration but inflexible pumped hydro and CAES</a:t>
            </a:r>
          </a:p>
        </p:txBody>
      </p:sp>
    </p:spTree>
    <p:extLst>
      <p:ext uri="{BB962C8B-B14F-4D97-AF65-F5344CB8AC3E}">
        <p14:creationId xmlns:p14="http://schemas.microsoft.com/office/powerpoint/2010/main" val="324613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C6310-C32A-485C-B176-85B23F87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5009"/>
            <a:ext cx="10992678" cy="1237533"/>
          </a:xfrm>
        </p:spPr>
        <p:txBody>
          <a:bodyPr/>
          <a:lstStyle/>
          <a:p>
            <a:r>
              <a:rPr lang="en-US" dirty="0">
                <a:latin typeface="Avenir" panose="02000503020000020003"/>
              </a:rPr>
              <a:t>Use Cases for the Malta System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35BAEA-5C6F-4EC9-8D70-31C04B1F59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38"/>
          <a:stretch/>
        </p:blipFill>
        <p:spPr>
          <a:xfrm>
            <a:off x="7189039" y="2454878"/>
            <a:ext cx="783859" cy="6706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  <p:sp>
        <p:nvSpPr>
          <p:cNvPr id="16" name="TextBox 13">
            <a:extLst>
              <a:ext uri="{FF2B5EF4-FFF2-40B4-BE49-F238E27FC236}">
                <a16:creationId xmlns:a16="http://schemas.microsoft.com/office/drawing/2014/main" id="{FA5E8D0E-0183-429B-AE7F-F627E9258851}"/>
              </a:ext>
            </a:extLst>
          </p:cNvPr>
          <p:cNvSpPr txBox="1"/>
          <p:nvPr/>
        </p:nvSpPr>
        <p:spPr>
          <a:xfrm>
            <a:off x="6099500" y="3168087"/>
            <a:ext cx="2973910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venir" panose="02000503020000020003"/>
              </a:rPr>
              <a:t>T&amp;D Deferral</a:t>
            </a:r>
            <a:endParaRPr lang="en-US" b="1" baseline="30000" dirty="0">
              <a:latin typeface="Avenir" panose="02000503020000020003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E15BD020-3F2A-4826-BFCC-97A5AB5BE59C}"/>
              </a:ext>
            </a:extLst>
          </p:cNvPr>
          <p:cNvSpPr txBox="1"/>
          <p:nvPr/>
        </p:nvSpPr>
        <p:spPr>
          <a:xfrm>
            <a:off x="6308900" y="3591624"/>
            <a:ext cx="2757015" cy="231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Avenir" panose="02000503020000020003"/>
              </a:rPr>
              <a:t>Delays the need to upgrade transmission and distribution system to accommodate load growth or voltage regulation by reducing loading on a specific portion of the system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9B1377F-0B16-40CB-A0DE-52C44DA5EE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098"/>
          <a:stretch/>
        </p:blipFill>
        <p:spPr>
          <a:xfrm>
            <a:off x="4245984" y="2459927"/>
            <a:ext cx="795361" cy="66732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  <p:sp>
        <p:nvSpPr>
          <p:cNvPr id="25" name="TextBox 18">
            <a:extLst>
              <a:ext uri="{FF2B5EF4-FFF2-40B4-BE49-F238E27FC236}">
                <a16:creationId xmlns:a16="http://schemas.microsoft.com/office/drawing/2014/main" id="{DC435AEC-0597-4F3B-BB0F-825DA5E1DB71}"/>
              </a:ext>
            </a:extLst>
          </p:cNvPr>
          <p:cNvSpPr txBox="1"/>
          <p:nvPr/>
        </p:nvSpPr>
        <p:spPr>
          <a:xfrm>
            <a:off x="3170568" y="3168087"/>
            <a:ext cx="2973910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venir" panose="02000503020000020003"/>
              </a:rPr>
              <a:t>Grid-Balancing</a:t>
            </a:r>
            <a:endParaRPr lang="en-US" b="1" baseline="30000" dirty="0">
              <a:latin typeface="Avenir" panose="02000503020000020003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2B8B8604-3ADB-485F-B3B5-0EC607F196E3}"/>
              </a:ext>
            </a:extLst>
          </p:cNvPr>
          <p:cNvSpPr txBox="1"/>
          <p:nvPr/>
        </p:nvSpPr>
        <p:spPr>
          <a:xfrm>
            <a:off x="3386375" y="3604511"/>
            <a:ext cx="2757015" cy="148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venir" panose="02000503020000020003"/>
              </a:rPr>
              <a:t>Allows grid operator to meet resource adequacy requirements and optimize cost of generation system-wide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D91671D-4243-4EC0-8537-37CF9CDF6F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008"/>
          <a:stretch/>
        </p:blipFill>
        <p:spPr>
          <a:xfrm>
            <a:off x="1328262" y="2454878"/>
            <a:ext cx="767114" cy="66732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  <p:sp>
        <p:nvSpPr>
          <p:cNvPr id="28" name="TextBox 21">
            <a:extLst>
              <a:ext uri="{FF2B5EF4-FFF2-40B4-BE49-F238E27FC236}">
                <a16:creationId xmlns:a16="http://schemas.microsoft.com/office/drawing/2014/main" id="{015416E7-9C13-4AF3-B612-71A853C2EA96}"/>
              </a:ext>
            </a:extLst>
          </p:cNvPr>
          <p:cNvSpPr txBox="1"/>
          <p:nvPr/>
        </p:nvSpPr>
        <p:spPr>
          <a:xfrm>
            <a:off x="232315" y="3170036"/>
            <a:ext cx="295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venir" panose="02000503020000020003"/>
              </a:rPr>
              <a:t>Renewables Firming</a:t>
            </a:r>
            <a:endParaRPr lang="en-US" b="1" baseline="30000" dirty="0">
              <a:latin typeface="Avenir" panose="02000503020000020003"/>
            </a:endParaRPr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791625A5-9D38-49BC-8C0E-170A0A4CB66E}"/>
              </a:ext>
            </a:extLst>
          </p:cNvPr>
          <p:cNvSpPr txBox="1"/>
          <p:nvPr/>
        </p:nvSpPr>
        <p:spPr>
          <a:xfrm>
            <a:off x="446755" y="3604511"/>
            <a:ext cx="2744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venir" panose="02000503020000020003"/>
              </a:rPr>
              <a:t>Creates dispatchable renewable product by pairing Malta system with renewable asset to firm / shift generation</a:t>
            </a: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id="{69E51A2C-450D-4DF5-8359-F20D4DA5DEF7}"/>
              </a:ext>
            </a:extLst>
          </p:cNvPr>
          <p:cNvSpPr txBox="1"/>
          <p:nvPr/>
        </p:nvSpPr>
        <p:spPr>
          <a:xfrm>
            <a:off x="8985776" y="3143206"/>
            <a:ext cx="297391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Avenir" panose="02000503020000020003"/>
              </a:rPr>
              <a:t>Waste to District Heat</a:t>
            </a: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1E078BE8-83E1-4695-A0E8-D1BB108067D0}"/>
              </a:ext>
            </a:extLst>
          </p:cNvPr>
          <p:cNvSpPr txBox="1"/>
          <p:nvPr/>
        </p:nvSpPr>
        <p:spPr>
          <a:xfrm>
            <a:off x="9195176" y="3566743"/>
            <a:ext cx="2757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Avenir" panose="02000503020000020003"/>
              </a:rPr>
              <a:t>Provides district heating or other industrial heat loads for new and aging applications, many in decarbonizing urban areas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19248AE-5BD1-40DC-8875-940E97BFE9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32" t="26939" r="74685" b="45035"/>
          <a:stretch/>
        </p:blipFill>
        <p:spPr>
          <a:xfrm>
            <a:off x="10013999" y="2426885"/>
            <a:ext cx="753844" cy="7298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313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0A813-8CC5-5347-AAF7-B1ADD1F36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Advantages of the Malta System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8ABE18-DC9A-BF47-9AFC-B326183E8DB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93725" y="1656080"/>
          <a:ext cx="10993437" cy="4842969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95683">
                  <a:extLst>
                    <a:ext uri="{9D8B030D-6E8A-4147-A177-3AD203B41FA5}">
                      <a16:colId xmlns:a16="http://schemas.microsoft.com/office/drawing/2014/main" val="2092271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29630679"/>
                    </a:ext>
                  </a:extLst>
                </a:gridCol>
                <a:gridCol w="9189474">
                  <a:extLst>
                    <a:ext uri="{9D8B030D-6E8A-4147-A177-3AD203B41FA5}">
                      <a16:colId xmlns:a16="http://schemas.microsoft.com/office/drawing/2014/main" val="1843226083"/>
                    </a:ext>
                  </a:extLst>
                </a:gridCol>
              </a:tblGrid>
              <a:tr h="75633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Book" panose="02000503020000020003" pitchFamily="2" charset="0"/>
                        </a:rPr>
                        <a:t>Long 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venir Book" panose="02000503020000020003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Avenir Book" panose="02000503020000020003" pitchFamily="2" charset="0"/>
                        </a:rPr>
                        <a:t>8+ hours of storage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Avenir Book" panose="02000503020000020003" pitchFamily="2" charset="0"/>
                        </a:rPr>
                        <a:t>Most utilities are noting that 4-hour storage is insufficient for full capacity value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Avenir Book" panose="02000503020000020003" pitchFamily="2" charset="0"/>
                        </a:rPr>
                        <a:t>Low marginal cost to increase the duration of storage by adding larger storage tanks</a:t>
                      </a:r>
                      <a:endParaRPr lang="en-US" sz="1500" b="1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416927"/>
                  </a:ext>
                </a:extLst>
              </a:tr>
              <a:tr h="120803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venir Book" panose="02000503020000020003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venir Book" panose="02000503020000020003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006973"/>
                  </a:ext>
                </a:extLst>
              </a:tr>
              <a:tr h="9769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Book" panose="02000503020000020003" pitchFamily="2" charset="0"/>
                        </a:rPr>
                        <a:t>Low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venir Book" panose="02000503020000020003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Avenir Book" panose="02000503020000020003" pitchFamily="2" charset="0"/>
                        </a:rPr>
                        <a:t>First system installation is cost-competitive with mature Li-ion battery technologies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Avenir Book" panose="02000503020000020003" pitchFamily="2" charset="0"/>
                        </a:rPr>
                        <a:t>Significant cost declines as the systems are built at scale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>
                          <a:latin typeface="Avenir Book" panose="02000503020000020003" pitchFamily="2" charset="0"/>
                        </a:rPr>
                        <a:t>Expected ~30-year operating life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>
                          <a:latin typeface="Avenir Book" panose="02000503020000020003" pitchFamily="2" charset="0"/>
                        </a:rPr>
                        <a:t>No degradation in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541181"/>
                  </a:ext>
                </a:extLst>
              </a:tr>
              <a:tr h="120803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venir Book" panose="02000503020000020003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venir Book" panose="02000503020000020003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322809"/>
                  </a:ext>
                </a:extLst>
              </a:tr>
              <a:tr h="14181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Book" panose="02000503020000020003" pitchFamily="2" charset="0"/>
                        </a:rPr>
                        <a:t>Reliable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venir Book" panose="02000503020000020003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Avenir Book" panose="02000503020000020003" pitchFamily="2" charset="0"/>
                        </a:rPr>
                        <a:t>Well-understood technology – operates in a very similar way to existing natural gas infrastructure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Avenir Book" panose="02000503020000020003" pitchFamily="2" charset="0"/>
                        </a:rPr>
                        <a:t>Customers are familiar with the technology, grid integration, O&amp;M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Avenir Book" panose="02000503020000020003" pitchFamily="2" charset="0"/>
                        </a:rPr>
                        <a:t>Focus on implementation through existing manufacturing ecosystem, not new R&amp;D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Avenir Book" panose="02000503020000020003" pitchFamily="2" charset="0"/>
                        </a:rPr>
                        <a:t>Well-understood materials – manufactured based on readily available raw materials and commodity products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>
                          <a:latin typeface="Avenir Book" panose="02000503020000020003" pitchFamily="2" charset="0"/>
                        </a:rPr>
                        <a:t>Does not rely on any rare earth materials or critical minerals in limited supply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Avenir Book" panose="02000503020000020003" pitchFamily="2" charset="0"/>
                        </a:rPr>
                        <a:t>Easy to replace worn-out parts and enforce warranties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842347"/>
                  </a:ext>
                </a:extLst>
              </a:tr>
              <a:tr h="120803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atin typeface="Avenir Book" panose="02000503020000020003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venir Book" panose="02000503020000020003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venir Book" panose="02000503020000020003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423907"/>
                  </a:ext>
                </a:extLst>
              </a:tr>
              <a:tr h="9769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Book" panose="02000503020000020003" pitchFamily="2" charset="0"/>
                        </a:rPr>
                        <a:t>Versatile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Avenir Book" panose="02000503020000020003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err="1">
                          <a:latin typeface="Avenir Book" panose="02000503020000020003" pitchFamily="2" charset="0"/>
                        </a:rPr>
                        <a:t>Siteable</a:t>
                      </a:r>
                      <a:r>
                        <a:rPr lang="en-US" sz="1500" dirty="0">
                          <a:latin typeface="Avenir Book" panose="02000503020000020003" pitchFamily="2" charset="0"/>
                        </a:rPr>
                        <a:t> anywhere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Avenir Book" panose="02000503020000020003" pitchFamily="2" charset="0"/>
                        </a:rPr>
                        <a:t>Can be charged with electricity from any source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Avenir Book" panose="02000503020000020003" pitchFamily="2" charset="0"/>
                        </a:rPr>
                        <a:t>Wide range of traditional grid attributes – rotating machinery provides traditional grid attributes, such as inertia, that are valued by grid operators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4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87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5D684-A355-4E30-A837-6198DE6D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Reduction and Product Scale </a:t>
            </a:r>
          </a:p>
        </p:txBody>
      </p:sp>
      <p:sp>
        <p:nvSpPr>
          <p:cNvPr id="4" name="Shape 260">
            <a:extLst>
              <a:ext uri="{FF2B5EF4-FFF2-40B4-BE49-F238E27FC236}">
                <a16:creationId xmlns:a16="http://schemas.microsoft.com/office/drawing/2014/main" id="{2F63329D-1204-47B0-8DA1-302D77F8E898}"/>
              </a:ext>
            </a:extLst>
          </p:cNvPr>
          <p:cNvSpPr/>
          <p:nvPr/>
        </p:nvSpPr>
        <p:spPr>
          <a:xfrm>
            <a:off x="10101240" y="2230444"/>
            <a:ext cx="1153945" cy="2510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pPr algn="ctr"/>
            <a:r>
              <a:rPr lang="en">
                <a:latin typeface="Avenir" panose="02000503020000020003"/>
              </a:rPr>
              <a:t>2022</a:t>
            </a:r>
            <a:endParaRPr>
              <a:latin typeface="Avenir" panose="02000503020000020003"/>
            </a:endParaRP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86F5DD73-B981-42C0-B679-5650C116E76B}"/>
              </a:ext>
            </a:extLst>
          </p:cNvPr>
          <p:cNvSpPr/>
          <p:nvPr/>
        </p:nvSpPr>
        <p:spPr>
          <a:xfrm>
            <a:off x="331053" y="2440621"/>
            <a:ext cx="3884124" cy="251010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Key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venir Book" panose="02000503020000020003" pitchFamily="2" charset="0"/>
              </a:rPr>
              <a:t>Reduces major technical risks in first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10 MW plant demonstrates feasibility of 100 MW large-scale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venir Book" panose="02000503020000020003" pitchFamily="2" charset="0"/>
              </a:rPr>
              <a:t>The pre-production prototype plant doubles as a first product line</a:t>
            </a:r>
          </a:p>
        </p:txBody>
      </p:sp>
      <p:sp>
        <p:nvSpPr>
          <p:cNvPr id="7" name="Shape 257">
            <a:extLst>
              <a:ext uri="{FF2B5EF4-FFF2-40B4-BE49-F238E27FC236}">
                <a16:creationId xmlns:a16="http://schemas.microsoft.com/office/drawing/2014/main" id="{8E738E93-F643-4039-96A6-5F6D04BAD815}"/>
              </a:ext>
            </a:extLst>
          </p:cNvPr>
          <p:cNvSpPr/>
          <p:nvPr/>
        </p:nvSpPr>
        <p:spPr>
          <a:xfrm>
            <a:off x="4837056" y="2230444"/>
            <a:ext cx="1153945" cy="2510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pPr algn="ctr"/>
            <a:r>
              <a:rPr lang="en">
                <a:latin typeface="Avenir" panose="02000503020000020003"/>
              </a:rPr>
              <a:t>2018</a:t>
            </a:r>
            <a:endParaRPr>
              <a:latin typeface="Avenir" panose="02000503020000020003"/>
            </a:endParaRPr>
          </a:p>
        </p:txBody>
      </p:sp>
      <p:sp>
        <p:nvSpPr>
          <p:cNvPr id="8" name="Shape 258">
            <a:extLst>
              <a:ext uri="{FF2B5EF4-FFF2-40B4-BE49-F238E27FC236}">
                <a16:creationId xmlns:a16="http://schemas.microsoft.com/office/drawing/2014/main" id="{838FD01A-B903-4873-8567-6A7ED4B4061D}"/>
              </a:ext>
            </a:extLst>
          </p:cNvPr>
          <p:cNvSpPr/>
          <p:nvPr/>
        </p:nvSpPr>
        <p:spPr>
          <a:xfrm>
            <a:off x="6144744" y="2239709"/>
            <a:ext cx="1153945" cy="2510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pPr algn="ctr"/>
            <a:endParaRPr>
              <a:latin typeface="Avenir" panose="02000503020000020003"/>
            </a:endParaRPr>
          </a:p>
          <a:p>
            <a:pPr algn="ctr"/>
            <a:r>
              <a:rPr lang="en">
                <a:latin typeface="Avenir" panose="02000503020000020003"/>
              </a:rPr>
              <a:t>2019</a:t>
            </a:r>
            <a:endParaRPr>
              <a:latin typeface="Avenir" panose="02000503020000020003"/>
            </a:endParaRPr>
          </a:p>
        </p:txBody>
      </p:sp>
      <p:sp>
        <p:nvSpPr>
          <p:cNvPr id="9" name="Shape 259">
            <a:extLst>
              <a:ext uri="{FF2B5EF4-FFF2-40B4-BE49-F238E27FC236}">
                <a16:creationId xmlns:a16="http://schemas.microsoft.com/office/drawing/2014/main" id="{BA94FE31-5DED-488D-95E2-E1E275B3DB39}"/>
              </a:ext>
            </a:extLst>
          </p:cNvPr>
          <p:cNvSpPr/>
          <p:nvPr/>
        </p:nvSpPr>
        <p:spPr>
          <a:xfrm>
            <a:off x="7450010" y="2239709"/>
            <a:ext cx="1153945" cy="2510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pPr algn="ctr"/>
            <a:endParaRPr>
              <a:latin typeface="Avenir" panose="02000503020000020003"/>
            </a:endParaRPr>
          </a:p>
          <a:p>
            <a:pPr algn="ctr"/>
            <a:r>
              <a:rPr lang="en">
                <a:latin typeface="Avenir" panose="02000503020000020003"/>
              </a:rPr>
              <a:t>2020</a:t>
            </a:r>
            <a:endParaRPr>
              <a:latin typeface="Avenir" panose="02000503020000020003"/>
            </a:endParaRPr>
          </a:p>
        </p:txBody>
      </p:sp>
      <p:sp>
        <p:nvSpPr>
          <p:cNvPr id="10" name="Shape 260">
            <a:extLst>
              <a:ext uri="{FF2B5EF4-FFF2-40B4-BE49-F238E27FC236}">
                <a16:creationId xmlns:a16="http://schemas.microsoft.com/office/drawing/2014/main" id="{EBE8ACD9-256D-435C-8B67-826AD18AB8A8}"/>
              </a:ext>
            </a:extLst>
          </p:cNvPr>
          <p:cNvSpPr/>
          <p:nvPr/>
        </p:nvSpPr>
        <p:spPr>
          <a:xfrm>
            <a:off x="8795974" y="2230444"/>
            <a:ext cx="1153945" cy="2510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endParaRPr>
              <a:latin typeface="Avenir" panose="02000503020000020003"/>
            </a:endParaRPr>
          </a:p>
          <a:p>
            <a:pPr algn="ctr"/>
            <a:r>
              <a:rPr lang="en">
                <a:latin typeface="Avenir" panose="02000503020000020003"/>
              </a:rPr>
              <a:t>2021</a:t>
            </a:r>
            <a:endParaRPr>
              <a:latin typeface="Avenir" panose="02000503020000020003"/>
            </a:endParaRPr>
          </a:p>
        </p:txBody>
      </p:sp>
      <p:sp>
        <p:nvSpPr>
          <p:cNvPr id="11" name="Shape 261">
            <a:extLst>
              <a:ext uri="{FF2B5EF4-FFF2-40B4-BE49-F238E27FC236}">
                <a16:creationId xmlns:a16="http://schemas.microsoft.com/office/drawing/2014/main" id="{131AECD9-BF8F-4413-9EC7-CD505DFAF7A7}"/>
              </a:ext>
            </a:extLst>
          </p:cNvPr>
          <p:cNvSpPr/>
          <p:nvPr/>
        </p:nvSpPr>
        <p:spPr>
          <a:xfrm>
            <a:off x="5351372" y="2332569"/>
            <a:ext cx="2733640" cy="3810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100" b="1" dirty="0">
                <a:solidFill>
                  <a:schemeClr val="bg1"/>
                </a:solidFill>
                <a:latin typeface="Avenir" panose="02000503020000020003"/>
                <a:ea typeface="Open Sans"/>
                <a:cs typeface="Open Sans"/>
                <a:sym typeface="Open Sans"/>
              </a:rPr>
              <a:t>Detail Design and Testing</a:t>
            </a:r>
          </a:p>
          <a:p>
            <a:pPr algn="ctr"/>
            <a:r>
              <a:rPr lang="en" sz="1100" b="1" dirty="0">
                <a:solidFill>
                  <a:schemeClr val="bg1"/>
                </a:solidFill>
                <a:latin typeface="Avenir" panose="02000503020000020003"/>
                <a:ea typeface="Open Sans"/>
                <a:cs typeface="Open Sans"/>
                <a:sym typeface="Open Sans"/>
              </a:rPr>
              <a:t>Series A</a:t>
            </a:r>
            <a:endParaRPr sz="1100" b="1" dirty="0">
              <a:solidFill>
                <a:schemeClr val="bg1"/>
              </a:solidFill>
              <a:latin typeface="Avenir" panose="02000503020000020003"/>
              <a:ea typeface="Open Sans"/>
              <a:cs typeface="Open Sans"/>
              <a:sym typeface="Open Sans"/>
            </a:endParaRPr>
          </a:p>
        </p:txBody>
      </p:sp>
      <p:sp>
        <p:nvSpPr>
          <p:cNvPr id="13" name="Shape 264">
            <a:extLst>
              <a:ext uri="{FF2B5EF4-FFF2-40B4-BE49-F238E27FC236}">
                <a16:creationId xmlns:a16="http://schemas.microsoft.com/office/drawing/2014/main" id="{B2C75287-6444-4118-BB3E-BF415FEDAA3A}"/>
              </a:ext>
            </a:extLst>
          </p:cNvPr>
          <p:cNvSpPr txBox="1"/>
          <p:nvPr/>
        </p:nvSpPr>
        <p:spPr>
          <a:xfrm>
            <a:off x="4819890" y="5458446"/>
            <a:ext cx="1347300" cy="56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 err="1">
                <a:solidFill>
                  <a:schemeClr val="accent1"/>
                </a:solidFill>
                <a:latin typeface="Avenir" panose="02000503020000020003"/>
              </a:rPr>
              <a:t>NewCo</a:t>
            </a:r>
            <a:r>
              <a:rPr lang="en" b="1" dirty="0">
                <a:solidFill>
                  <a:schemeClr val="accent1"/>
                </a:solidFill>
                <a:latin typeface="Avenir" panose="02000503020000020003"/>
              </a:rPr>
              <a:t> Formation</a:t>
            </a:r>
            <a:endParaRPr b="1" dirty="0">
              <a:solidFill>
                <a:schemeClr val="accent1"/>
              </a:solidFill>
              <a:latin typeface="Avenir" panose="02000503020000020003"/>
            </a:endParaRPr>
          </a:p>
        </p:txBody>
      </p:sp>
      <p:sp>
        <p:nvSpPr>
          <p:cNvPr id="14" name="Shape 265">
            <a:extLst>
              <a:ext uri="{FF2B5EF4-FFF2-40B4-BE49-F238E27FC236}">
                <a16:creationId xmlns:a16="http://schemas.microsoft.com/office/drawing/2014/main" id="{83E2F9F6-37A1-4CB6-8C1A-F6696A1415CA}"/>
              </a:ext>
            </a:extLst>
          </p:cNvPr>
          <p:cNvSpPr/>
          <p:nvPr/>
        </p:nvSpPr>
        <p:spPr>
          <a:xfrm>
            <a:off x="7467777" y="2809239"/>
            <a:ext cx="3356060" cy="3810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100" b="1" dirty="0">
                <a:solidFill>
                  <a:schemeClr val="bg1"/>
                </a:solidFill>
                <a:latin typeface="Avenir" panose="02000503020000020003"/>
                <a:ea typeface="Open Sans"/>
                <a:cs typeface="Open Sans"/>
                <a:sym typeface="Open Sans"/>
              </a:rPr>
              <a:t>10 </a:t>
            </a:r>
            <a:r>
              <a:rPr lang="en" sz="1100" b="1" dirty="0">
                <a:solidFill>
                  <a:schemeClr val="bg1"/>
                </a:solidFill>
                <a:latin typeface="Avenir" panose="02000503020000020003"/>
                <a:sym typeface="Open Sans"/>
              </a:rPr>
              <a:t>MW </a:t>
            </a:r>
            <a:r>
              <a:rPr lang="en-US" sz="1100" b="1" dirty="0">
                <a:solidFill>
                  <a:schemeClr val="bg1"/>
                </a:solidFill>
                <a:latin typeface="Avenir" panose="02000503020000020003"/>
                <a:sym typeface="Open Sans"/>
              </a:rPr>
              <a:t>P</a:t>
            </a:r>
            <a:r>
              <a:rPr lang="en-US" sz="1100" b="1" dirty="0">
                <a:solidFill>
                  <a:schemeClr val="bg1"/>
                </a:solidFill>
                <a:latin typeface="Avenir" panose="02000503020000020003"/>
              </a:rPr>
              <a:t>rototype</a:t>
            </a:r>
            <a:r>
              <a:rPr lang="en" sz="1100" b="1" dirty="0">
                <a:solidFill>
                  <a:schemeClr val="bg1"/>
                </a:solidFill>
                <a:latin typeface="Avenir" panose="02000503020000020003"/>
                <a:sym typeface="Open Sans"/>
              </a:rPr>
              <a:t> Plant Build and Test</a:t>
            </a:r>
            <a:endParaRPr sz="1100" b="1" dirty="0">
              <a:solidFill>
                <a:schemeClr val="bg1"/>
              </a:solidFill>
              <a:latin typeface="Avenir" panose="02000503020000020003"/>
              <a:sym typeface="Open Sans"/>
            </a:endParaRPr>
          </a:p>
          <a:p>
            <a:pPr algn="ctr"/>
            <a:r>
              <a:rPr lang="en" sz="1100" b="1" dirty="0">
                <a:solidFill>
                  <a:schemeClr val="bg1"/>
                </a:solidFill>
                <a:latin typeface="Avenir" panose="02000503020000020003"/>
                <a:ea typeface="Open Sans"/>
                <a:cs typeface="Open Sans"/>
                <a:sym typeface="Open Sans"/>
              </a:rPr>
              <a:t>Series B</a:t>
            </a:r>
            <a:endParaRPr sz="1100" b="1" dirty="0">
              <a:solidFill>
                <a:schemeClr val="bg1"/>
              </a:solidFill>
              <a:latin typeface="Avenir" panose="02000503020000020003"/>
              <a:ea typeface="Open Sans"/>
              <a:cs typeface="Open Sans"/>
              <a:sym typeface="Open Sans"/>
            </a:endParaRPr>
          </a:p>
        </p:txBody>
      </p:sp>
      <p:sp>
        <p:nvSpPr>
          <p:cNvPr id="16" name="Shape 267">
            <a:extLst>
              <a:ext uri="{FF2B5EF4-FFF2-40B4-BE49-F238E27FC236}">
                <a16:creationId xmlns:a16="http://schemas.microsoft.com/office/drawing/2014/main" id="{520FF503-0472-4B7F-8905-AD1B2F4F2E55}"/>
              </a:ext>
            </a:extLst>
          </p:cNvPr>
          <p:cNvSpPr/>
          <p:nvPr/>
        </p:nvSpPr>
        <p:spPr>
          <a:xfrm>
            <a:off x="10344804" y="3304259"/>
            <a:ext cx="1657260" cy="3810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100" b="1" dirty="0">
                <a:solidFill>
                  <a:schemeClr val="bg1"/>
                </a:solidFill>
                <a:latin typeface="Avenir" panose="02000503020000020003"/>
                <a:ea typeface="Open Sans"/>
                <a:cs typeface="Open Sans"/>
                <a:sym typeface="Open Sans"/>
              </a:rPr>
              <a:t>Commercialize</a:t>
            </a:r>
            <a:endParaRPr sz="1100" b="1" dirty="0">
              <a:solidFill>
                <a:schemeClr val="bg1"/>
              </a:solidFill>
              <a:latin typeface="Avenir" panose="02000503020000020003"/>
              <a:ea typeface="Open Sans"/>
              <a:cs typeface="Open Sans"/>
              <a:sym typeface="Open Sans"/>
            </a:endParaRPr>
          </a:p>
        </p:txBody>
      </p:sp>
      <p:pic>
        <p:nvPicPr>
          <p:cNvPr id="20" name="Shape 276">
            <a:extLst>
              <a:ext uri="{FF2B5EF4-FFF2-40B4-BE49-F238E27FC236}">
                <a16:creationId xmlns:a16="http://schemas.microsoft.com/office/drawing/2014/main" id="{FEAE1FAC-E181-4D2E-88D2-E5CDCB491483}"/>
              </a:ext>
            </a:extLst>
          </p:cNvPr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15904" y="2828821"/>
            <a:ext cx="1089476" cy="9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77">
            <a:extLst>
              <a:ext uri="{FF2B5EF4-FFF2-40B4-BE49-F238E27FC236}">
                <a16:creationId xmlns:a16="http://schemas.microsoft.com/office/drawing/2014/main" id="{793B929C-7F69-4E8D-9F6A-F5F3FC810025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880" y="2885919"/>
            <a:ext cx="1001400" cy="87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78">
            <a:extLst>
              <a:ext uri="{FF2B5EF4-FFF2-40B4-BE49-F238E27FC236}">
                <a16:creationId xmlns:a16="http://schemas.microsoft.com/office/drawing/2014/main" id="{35857DDE-EE52-493C-BCC0-7F3D2A2F6B81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3838" y="3764619"/>
            <a:ext cx="1001375" cy="822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hape 268">
            <a:extLst>
              <a:ext uri="{FF2B5EF4-FFF2-40B4-BE49-F238E27FC236}">
                <a16:creationId xmlns:a16="http://schemas.microsoft.com/office/drawing/2014/main" id="{B6EEC23A-D429-41A5-BA8E-CE5ABDD96151}"/>
              </a:ext>
            </a:extLst>
          </p:cNvPr>
          <p:cNvCxnSpPr/>
          <p:nvPr/>
        </p:nvCxnSpPr>
        <p:spPr>
          <a:xfrm flipV="1">
            <a:off x="5493540" y="4963456"/>
            <a:ext cx="8708" cy="420225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5" name="Shape 265">
            <a:extLst>
              <a:ext uri="{FF2B5EF4-FFF2-40B4-BE49-F238E27FC236}">
                <a16:creationId xmlns:a16="http://schemas.microsoft.com/office/drawing/2014/main" id="{B12894B8-F32D-4A1E-A141-D9BC489B99EA}"/>
              </a:ext>
            </a:extLst>
          </p:cNvPr>
          <p:cNvSpPr/>
          <p:nvPr/>
        </p:nvSpPr>
        <p:spPr>
          <a:xfrm>
            <a:off x="7699689" y="5207880"/>
            <a:ext cx="3940736" cy="615744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dirty="0"/>
              <a:t>Can we accelerate 100MW system development?</a:t>
            </a:r>
          </a:p>
        </p:txBody>
      </p:sp>
      <p:pic>
        <p:nvPicPr>
          <p:cNvPr id="26" name="Imagen 5">
            <a:extLst>
              <a:ext uri="{FF2B5EF4-FFF2-40B4-BE49-F238E27FC236}">
                <a16:creationId xmlns:a16="http://schemas.microsoft.com/office/drawing/2014/main" id="{CCFF924D-E44C-4937-9368-317700748F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"/>
          <a:stretch/>
        </p:blipFill>
        <p:spPr>
          <a:xfrm>
            <a:off x="7783427" y="3261850"/>
            <a:ext cx="2055813" cy="1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84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BB9F-B1BD-DA49-9C6F-63F56FC5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Deployment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6F550-8FB6-7049-A612-264660ADC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750806"/>
            <a:ext cx="10992678" cy="44137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2019: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Currently negotiating a hosting agreement for a 10 MW pre-production prototype with two shortlisted partners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In-depth discussions with at least 24 potential partners through the pre-production prototype process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Those potential partners are being converted into early adopters of initial commercial units</a:t>
            </a:r>
          </a:p>
          <a:p>
            <a:pPr>
              <a:lnSpc>
                <a:spcPct val="110000"/>
              </a:lnSpc>
            </a:pPr>
            <a:r>
              <a:rPr lang="en-US" dirty="0"/>
              <a:t>2022 - 2024: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 pre-production prototype will allow Malta to perfect technology, develop larger system installation and validate the use cases and revenue streams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2022: Following construction of the pre-production prototype, advance sales of commercial units</a:t>
            </a:r>
          </a:p>
          <a:p>
            <a:pPr>
              <a:lnSpc>
                <a:spcPct val="110000"/>
              </a:lnSpc>
            </a:pPr>
            <a:r>
              <a:rPr lang="en-US" dirty="0"/>
              <a:t>2024 – 2028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Sale of 10 MW and 100 MW Malta projects to customers worldwide</a:t>
            </a:r>
          </a:p>
        </p:txBody>
      </p:sp>
    </p:spTree>
    <p:extLst>
      <p:ext uri="{BB962C8B-B14F-4D97-AF65-F5344CB8AC3E}">
        <p14:creationId xmlns:p14="http://schemas.microsoft.com/office/powerpoint/2010/main" val="397688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5FAA-4092-7741-939A-64CB1344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of Malta’s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E1A5-2A5B-9A43-AA77-F5B7BB6D9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Robert Laughlin – Nobel laureate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2D5EC-335F-7246-A279-37DC86CB7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71" y="2237590"/>
            <a:ext cx="6730046" cy="4080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011D25-E172-C24C-8BD8-4EAF784D1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817" y="1740496"/>
            <a:ext cx="3742754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8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5FAA-4092-7741-939A-64CB1344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Malta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E1A5-2A5B-9A43-AA77-F5B7BB6D9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concept: Robert Laughlin – Nobel laureate</a:t>
            </a:r>
          </a:p>
          <a:p>
            <a:r>
              <a:rPr lang="en-US" dirty="0"/>
              <a:t>Incubated at Google X, Alphabet’s Moonshot Factory</a:t>
            </a:r>
          </a:p>
          <a:p>
            <a:r>
              <a:rPr lang="en-US" dirty="0"/>
              <a:t>Based on demonstrated potential, Malta was created as separate company</a:t>
            </a:r>
          </a:p>
          <a:p>
            <a:r>
              <a:rPr lang="en-US" dirty="0"/>
              <a:t>Breakthrough Energy is lead investor</a:t>
            </a:r>
          </a:p>
          <a:p>
            <a:r>
              <a:rPr lang="en-US" dirty="0"/>
              <a:t>We are scheduled to talk with:</a:t>
            </a:r>
          </a:p>
          <a:p>
            <a:pPr lvl="1"/>
            <a:r>
              <a:rPr lang="en-US" dirty="0"/>
              <a:t>Ty </a:t>
            </a:r>
            <a:r>
              <a:rPr lang="en-US" dirty="0" err="1"/>
              <a:t>Jagerson</a:t>
            </a:r>
            <a:r>
              <a:rPr lang="en-US" dirty="0"/>
              <a:t> – VP Commercialization </a:t>
            </a:r>
          </a:p>
          <a:p>
            <a:pPr lvl="1"/>
            <a:r>
              <a:rPr lang="en-US" dirty="0"/>
              <a:t>Jonathan </a:t>
            </a:r>
            <a:r>
              <a:rPr lang="en-US" dirty="0" err="1"/>
              <a:t>Milley</a:t>
            </a:r>
            <a:r>
              <a:rPr lang="en-US" dirty="0"/>
              <a:t> – Energy Strategy Resources (may be a consultant – not listed on Malta’s website currently)</a:t>
            </a:r>
          </a:p>
        </p:txBody>
      </p:sp>
    </p:spTree>
    <p:extLst>
      <p:ext uri="{BB962C8B-B14F-4D97-AF65-F5344CB8AC3E}">
        <p14:creationId xmlns:p14="http://schemas.microsoft.com/office/powerpoint/2010/main" val="268617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5FAA-4092-7741-939A-64CB1344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E1A5-2A5B-9A43-AA77-F5B7BB6D9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2-minute overview: </a:t>
            </a:r>
            <a:r>
              <a:rPr lang="en-US" dirty="0">
                <a:hlinkClick r:id="rId2"/>
              </a:rPr>
              <a:t>https://www.youtube.com/watch?v=6_Dy9Fl8Nog</a:t>
            </a:r>
            <a:endParaRPr lang="en-US" dirty="0"/>
          </a:p>
          <a:p>
            <a:r>
              <a:rPr lang="en-US" dirty="0"/>
              <a:t>Hourlong overview: </a:t>
            </a:r>
            <a:r>
              <a:rPr lang="en-US" dirty="0">
                <a:hlinkClick r:id="rId3"/>
              </a:rPr>
              <a:t>https://www.youtube.com/watch?t&amp;v=aeSzu3S66uY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2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5FAA-4092-7741-939A-64CB1344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Malta specifications (from </a:t>
            </a:r>
            <a:r>
              <a:rPr lang="en-US"/>
              <a:t>CESA presentation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E1A5-2A5B-9A43-AA77-F5B7BB6D9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783080"/>
            <a:ext cx="10992678" cy="45639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4-24 hours; initial design is for 10 hours</a:t>
            </a:r>
          </a:p>
          <a:p>
            <a:r>
              <a:rPr lang="en-US" dirty="0"/>
              <a:t>100+ MW (utility scale)</a:t>
            </a:r>
          </a:p>
          <a:p>
            <a:r>
              <a:rPr lang="en-US" dirty="0"/>
              <a:t>Molten salt is used for high temperature storage</a:t>
            </a:r>
          </a:p>
          <a:p>
            <a:r>
              <a:rPr lang="en-US" dirty="0"/>
              <a:t>Technology leverages existing thermal technology (turbines)</a:t>
            </a:r>
          </a:p>
          <a:p>
            <a:r>
              <a:rPr lang="en-US" dirty="0"/>
              <a:t>Safe, reliable, scalable, low cost</a:t>
            </a:r>
          </a:p>
          <a:p>
            <a:r>
              <a:rPr lang="en-US" dirty="0"/>
              <a:t>Custom charge/discharge</a:t>
            </a:r>
          </a:p>
          <a:p>
            <a:r>
              <a:rPr lang="en-US" dirty="0"/>
              <a:t>Applications: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/>
              <a:t>Renewables firming (24/7 renewable energy; coincident renewable energy)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/>
              <a:t>Grid-balancing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/>
              <a:t>Transmission deferral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dirty="0"/>
              <a:t>Waste heat</a:t>
            </a:r>
          </a:p>
        </p:txBody>
      </p:sp>
    </p:spTree>
    <p:extLst>
      <p:ext uri="{BB962C8B-B14F-4D97-AF65-F5344CB8AC3E}">
        <p14:creationId xmlns:p14="http://schemas.microsoft.com/office/powerpoint/2010/main" val="143687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Hexagon 38">
            <a:extLst>
              <a:ext uri="{FF2B5EF4-FFF2-40B4-BE49-F238E27FC236}">
                <a16:creationId xmlns:a16="http://schemas.microsoft.com/office/drawing/2014/main" id="{4C2287F4-01FF-FE49-92ED-B9FB2BC16FF1}"/>
              </a:ext>
            </a:extLst>
          </p:cNvPr>
          <p:cNvSpPr/>
          <p:nvPr/>
        </p:nvSpPr>
        <p:spPr>
          <a:xfrm>
            <a:off x="5437411" y="1186164"/>
            <a:ext cx="2493685" cy="2167313"/>
          </a:xfrm>
          <a:prstGeom prst="hexagon">
            <a:avLst/>
          </a:prstGeom>
          <a:gradFill flip="none" rotWithShape="1">
            <a:gsLst>
              <a:gs pos="0">
                <a:srgbClr val="FBCF11"/>
              </a:gs>
              <a:gs pos="100000">
                <a:srgbClr val="C70017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710A16B9-CC44-4F44-9357-B53E2BD67928}"/>
              </a:ext>
            </a:extLst>
          </p:cNvPr>
          <p:cNvSpPr/>
          <p:nvPr/>
        </p:nvSpPr>
        <p:spPr>
          <a:xfrm>
            <a:off x="5444360" y="3491353"/>
            <a:ext cx="2493685" cy="2167313"/>
          </a:xfrm>
          <a:prstGeom prst="hexagon">
            <a:avLst/>
          </a:prstGeom>
          <a:gradFill flip="none" rotWithShape="1">
            <a:gsLst>
              <a:gs pos="0">
                <a:srgbClr val="FBCF11"/>
              </a:gs>
              <a:gs pos="100000">
                <a:srgbClr val="C70017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083DA086-C8BD-874F-9EF4-B9D92DC9FC2E}"/>
              </a:ext>
            </a:extLst>
          </p:cNvPr>
          <p:cNvSpPr/>
          <p:nvPr/>
        </p:nvSpPr>
        <p:spPr>
          <a:xfrm>
            <a:off x="7528161" y="50780"/>
            <a:ext cx="2493685" cy="2167313"/>
          </a:xfrm>
          <a:prstGeom prst="hexagon">
            <a:avLst/>
          </a:prstGeom>
          <a:gradFill flip="none" rotWithShape="1">
            <a:gsLst>
              <a:gs pos="0">
                <a:srgbClr val="FBCF11"/>
              </a:gs>
              <a:gs pos="100000">
                <a:srgbClr val="C70017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0C3C87E2-7810-8944-B22C-02F94D44190A}"/>
              </a:ext>
            </a:extLst>
          </p:cNvPr>
          <p:cNvSpPr/>
          <p:nvPr/>
        </p:nvSpPr>
        <p:spPr>
          <a:xfrm>
            <a:off x="7528037" y="2323849"/>
            <a:ext cx="2493685" cy="2167313"/>
          </a:xfrm>
          <a:prstGeom prst="hexagon">
            <a:avLst/>
          </a:prstGeom>
          <a:gradFill>
            <a:gsLst>
              <a:gs pos="100000">
                <a:srgbClr val="FBCF11"/>
              </a:gs>
              <a:gs pos="100000">
                <a:srgbClr val="C70017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03B240B9-2485-BA47-99D3-EE9223CD7073}"/>
              </a:ext>
            </a:extLst>
          </p:cNvPr>
          <p:cNvSpPr/>
          <p:nvPr/>
        </p:nvSpPr>
        <p:spPr>
          <a:xfrm>
            <a:off x="7548697" y="4622483"/>
            <a:ext cx="2493685" cy="2167313"/>
          </a:xfrm>
          <a:prstGeom prst="hexagon">
            <a:avLst/>
          </a:prstGeom>
          <a:gradFill>
            <a:gsLst>
              <a:gs pos="0">
                <a:srgbClr val="FBCF11"/>
              </a:gs>
              <a:gs pos="100000">
                <a:srgbClr val="C70017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47013150-0341-D94B-A393-848A792BCAD7}"/>
              </a:ext>
            </a:extLst>
          </p:cNvPr>
          <p:cNvSpPr/>
          <p:nvPr/>
        </p:nvSpPr>
        <p:spPr>
          <a:xfrm>
            <a:off x="9608239" y="1181080"/>
            <a:ext cx="2493685" cy="2167313"/>
          </a:xfrm>
          <a:prstGeom prst="hexagon">
            <a:avLst/>
          </a:prstGeom>
          <a:gradFill flip="none" rotWithShape="1">
            <a:gsLst>
              <a:gs pos="0">
                <a:srgbClr val="FBCF11"/>
              </a:gs>
              <a:gs pos="100000">
                <a:srgbClr val="C70017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0C90E7E9-D09C-9A41-BC44-AA46AB05DC25}"/>
              </a:ext>
            </a:extLst>
          </p:cNvPr>
          <p:cNvSpPr/>
          <p:nvPr/>
        </p:nvSpPr>
        <p:spPr>
          <a:xfrm>
            <a:off x="9603370" y="3468605"/>
            <a:ext cx="2493685" cy="2167313"/>
          </a:xfrm>
          <a:prstGeom prst="hexagon">
            <a:avLst/>
          </a:prstGeom>
          <a:gradFill flip="none" rotWithShape="1">
            <a:gsLst>
              <a:gs pos="0">
                <a:srgbClr val="FBCF11"/>
              </a:gs>
              <a:gs pos="100000">
                <a:srgbClr val="C70017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C7ABFC4-6021-4367-B834-68589FC9B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4320"/>
            <a:ext cx="10972800" cy="1234440"/>
          </a:xfrm>
        </p:spPr>
        <p:txBody>
          <a:bodyPr/>
          <a:lstStyle/>
          <a:p>
            <a:r>
              <a:rPr lang="en-US" dirty="0"/>
              <a:t>Malta: A World-Class Syndicate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C9BFDE-4080-401E-9806-ECA94AEA82D5}"/>
              </a:ext>
            </a:extLst>
          </p:cNvPr>
          <p:cNvSpPr txBox="1">
            <a:spLocks/>
          </p:cNvSpPr>
          <p:nvPr/>
        </p:nvSpPr>
        <p:spPr>
          <a:xfrm>
            <a:off x="594359" y="1571427"/>
            <a:ext cx="4493809" cy="4400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venir" panose="02000503020000020003"/>
              </a:rPr>
              <a:t>Series A investors provided more than capital</a:t>
            </a:r>
          </a:p>
          <a:p>
            <a:r>
              <a:rPr lang="en-US" sz="2400" dirty="0">
                <a:latin typeface="Avenir" panose="02000503020000020003"/>
              </a:rPr>
              <a:t>Malta has formed strategic partnerships to develop key technology components and speed up time to market</a:t>
            </a:r>
          </a:p>
          <a:p>
            <a:pPr lvl="1"/>
            <a:r>
              <a:rPr lang="en-US" sz="2000" dirty="0">
                <a:latin typeface="Avenir" panose="02000503020000020003"/>
              </a:rPr>
              <a:t>Google and CNE provide customer input into product development</a:t>
            </a:r>
          </a:p>
          <a:p>
            <a:pPr lvl="1"/>
            <a:r>
              <a:rPr lang="en-US" sz="2000" dirty="0">
                <a:latin typeface="Avenir" panose="02000503020000020003"/>
              </a:rPr>
              <a:t>BEV provides sector expertise and deep connections in the VC world</a:t>
            </a:r>
            <a:endParaRPr lang="en-US" sz="2000" dirty="0">
              <a:latin typeface="Avenir Book" panose="02000503020000020003" pitchFamily="2" charset="0"/>
            </a:endParaRPr>
          </a:p>
          <a:p>
            <a:pPr lvl="1"/>
            <a:r>
              <a:rPr lang="en-US" sz="2000" dirty="0">
                <a:latin typeface="Avenir" panose="02000503020000020003"/>
              </a:rPr>
              <a:t>Alfa Laval and Turbomachinery OEM are developing key subsystems</a:t>
            </a:r>
          </a:p>
        </p:txBody>
      </p:sp>
      <p:pic>
        <p:nvPicPr>
          <p:cNvPr id="13" name="Picture 2" descr="Image result for breakthrough energy ventures">
            <a:extLst>
              <a:ext uri="{FF2B5EF4-FFF2-40B4-BE49-F238E27FC236}">
                <a16:creationId xmlns:a16="http://schemas.microsoft.com/office/drawing/2014/main" id="{805E430A-7163-4454-AC92-219A58FEC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6939" y="1927093"/>
            <a:ext cx="2054771" cy="57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C56929-E0C3-4E86-8A1C-2BDEAFB9BAA5}"/>
              </a:ext>
            </a:extLst>
          </p:cNvPr>
          <p:cNvSpPr txBox="1"/>
          <p:nvPr/>
        </p:nvSpPr>
        <p:spPr>
          <a:xfrm>
            <a:off x="10165090" y="268967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Lead investor</a:t>
            </a:r>
          </a:p>
        </p:txBody>
      </p:sp>
      <p:pic>
        <p:nvPicPr>
          <p:cNvPr id="16" name="Picture 4" descr="Image result for concord new energy">
            <a:extLst>
              <a:ext uri="{FF2B5EF4-FFF2-40B4-BE49-F238E27FC236}">
                <a16:creationId xmlns:a16="http://schemas.microsoft.com/office/drawing/2014/main" id="{F72E0DF2-2C19-4FD4-9172-3CDF6C6CC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13838" y="4083862"/>
            <a:ext cx="1715920" cy="55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7900B2-2556-44FD-BEBC-232331384B19}"/>
              </a:ext>
            </a:extLst>
          </p:cNvPr>
          <p:cNvSpPr txBox="1"/>
          <p:nvPr/>
        </p:nvSpPr>
        <p:spPr>
          <a:xfrm>
            <a:off x="9757551" y="4695547"/>
            <a:ext cx="2228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Independent power</a:t>
            </a:r>
          </a:p>
          <a:p>
            <a:pPr algn="ctr"/>
            <a:r>
              <a:rPr lang="en-US" dirty="0">
                <a:latin typeface="Avenir Book" panose="02000503020000020003" pitchFamily="2" charset="0"/>
              </a:rPr>
              <a:t>producer / </a:t>
            </a:r>
          </a:p>
          <a:p>
            <a:pPr algn="ctr"/>
            <a:r>
              <a:rPr lang="en-US" dirty="0">
                <a:latin typeface="Avenir Book" panose="02000503020000020003" pitchFamily="2" charset="0"/>
              </a:rPr>
              <a:t>end user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59BE77-ED5F-40BA-8CC1-AFBFC5119728}"/>
              </a:ext>
            </a:extLst>
          </p:cNvPr>
          <p:cNvSpPr txBox="1"/>
          <p:nvPr/>
        </p:nvSpPr>
        <p:spPr>
          <a:xfrm>
            <a:off x="7886517" y="5650181"/>
            <a:ext cx="1835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Turbomachinery</a:t>
            </a:r>
          </a:p>
          <a:p>
            <a:pPr algn="ctr"/>
            <a:r>
              <a:rPr lang="en-US" dirty="0">
                <a:latin typeface="Avenir Book" panose="02000503020000020003" pitchFamily="2" charset="0"/>
              </a:rPr>
              <a:t>OEM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5E2EAA-0126-4C33-9398-B537DDCFEC36}"/>
              </a:ext>
            </a:extLst>
          </p:cNvPr>
          <p:cNvSpPr txBox="1"/>
          <p:nvPr/>
        </p:nvSpPr>
        <p:spPr>
          <a:xfrm>
            <a:off x="7767194" y="3681146"/>
            <a:ext cx="204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Solutions Provider</a:t>
            </a:r>
          </a:p>
        </p:txBody>
      </p:sp>
      <p:pic>
        <p:nvPicPr>
          <p:cNvPr id="22" name="Shape 868">
            <a:extLst>
              <a:ext uri="{FF2B5EF4-FFF2-40B4-BE49-F238E27FC236}">
                <a16:creationId xmlns:a16="http://schemas.microsoft.com/office/drawing/2014/main" id="{9BD2F42F-17A1-4333-A9DE-507DE415F3F2}"/>
              </a:ext>
            </a:extLst>
          </p:cNvPr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047" y="1789750"/>
            <a:ext cx="1803857" cy="72197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BEE6DBB-6A78-496D-BFB0-04728D8004EE}"/>
              </a:ext>
            </a:extLst>
          </p:cNvPr>
          <p:cNvSpPr txBox="1"/>
          <p:nvPr/>
        </p:nvSpPr>
        <p:spPr>
          <a:xfrm>
            <a:off x="6076272" y="2707146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Incubator/</a:t>
            </a:r>
          </a:p>
          <a:p>
            <a:pPr algn="ctr"/>
            <a:r>
              <a:rPr lang="en-US" dirty="0">
                <a:latin typeface="Avenir Book" panose="02000503020000020003" pitchFamily="2" charset="0"/>
              </a:rPr>
              <a:t>end user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DAD64D-F282-4E78-8228-A18DD2D1BFE1}"/>
              </a:ext>
            </a:extLst>
          </p:cNvPr>
          <p:cNvSpPr txBox="1"/>
          <p:nvPr/>
        </p:nvSpPr>
        <p:spPr>
          <a:xfrm>
            <a:off x="5725802" y="4765142"/>
            <a:ext cx="19832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Utility / end user / </a:t>
            </a:r>
          </a:p>
          <a:p>
            <a:pPr algn="ctr"/>
            <a:r>
              <a:rPr lang="en-US" dirty="0"/>
              <a:t>Pre-production </a:t>
            </a:r>
          </a:p>
          <a:p>
            <a:pPr algn="ctr"/>
            <a:r>
              <a:rPr lang="en-US" dirty="0"/>
              <a:t>prototype</a:t>
            </a:r>
            <a:r>
              <a:rPr lang="en-US" dirty="0">
                <a:latin typeface="Avenir Book" panose="02000503020000020003" pitchFamily="2" charset="0"/>
              </a:rPr>
              <a:t> host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78719E-5A5B-4FB8-B1A0-F8F2FB53B8E2}"/>
              </a:ext>
            </a:extLst>
          </p:cNvPr>
          <p:cNvSpPr txBox="1"/>
          <p:nvPr/>
        </p:nvSpPr>
        <p:spPr>
          <a:xfrm>
            <a:off x="7866001" y="1423813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Heat Exchanger</a:t>
            </a:r>
          </a:p>
          <a:p>
            <a:pPr algn="ctr"/>
            <a:r>
              <a:rPr lang="en-US" dirty="0">
                <a:latin typeface="Avenir Book" panose="02000503020000020003" pitchFamily="2" charset="0"/>
              </a:rPr>
              <a:t>OEM</a:t>
            </a:r>
          </a:p>
        </p:txBody>
      </p:sp>
      <p:pic>
        <p:nvPicPr>
          <p:cNvPr id="28" name="Shape 981">
            <a:extLst>
              <a:ext uri="{FF2B5EF4-FFF2-40B4-BE49-F238E27FC236}">
                <a16:creationId xmlns:a16="http://schemas.microsoft.com/office/drawing/2014/main" id="{ACC976EE-A48F-4BB9-B0D4-A01F01C9361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5268" y="739502"/>
            <a:ext cx="182880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FBA07B-FBBF-4968-9BE4-EDD4EA47FC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521" y="3127639"/>
            <a:ext cx="2173768" cy="416506"/>
          </a:xfrm>
          <a:prstGeom prst="rect">
            <a:avLst/>
          </a:prstGeom>
        </p:spPr>
      </p:pic>
      <p:pic>
        <p:nvPicPr>
          <p:cNvPr id="30" name="Picture 2" descr="Image result for light bulb">
            <a:extLst>
              <a:ext uri="{FF2B5EF4-FFF2-40B4-BE49-F238E27FC236}">
                <a16:creationId xmlns:a16="http://schemas.microsoft.com/office/drawing/2014/main" id="{AF94060A-FF81-49B2-9FED-FBF8CA88E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355" y="3681146"/>
            <a:ext cx="752134" cy="107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BCE114-AD1C-448A-96DE-76D21097883C}"/>
              </a:ext>
            </a:extLst>
          </p:cNvPr>
          <p:cNvSpPr txBox="1"/>
          <p:nvPr/>
        </p:nvSpPr>
        <p:spPr>
          <a:xfrm>
            <a:off x="8072526" y="5025261"/>
            <a:ext cx="15308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 DISCLOSED</a:t>
            </a:r>
          </a:p>
        </p:txBody>
      </p:sp>
    </p:spTree>
    <p:extLst>
      <p:ext uri="{BB962C8B-B14F-4D97-AF65-F5344CB8AC3E}">
        <p14:creationId xmlns:p14="http://schemas.microsoft.com/office/powerpoint/2010/main" val="136513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5DF5-A957-4EAA-863B-C462B708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6673"/>
            <a:ext cx="10972800" cy="123587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Malta: Grid-Scale Energy Storage Solution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D8E25B2-473F-4A1B-8C56-C26914B32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5494" y="6382139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B69CB88-5364-244B-B3DA-EB2DC521EF30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08B5D-506A-42D9-B22B-73527C6E36B2}"/>
              </a:ext>
            </a:extLst>
          </p:cNvPr>
          <p:cNvSpPr txBox="1"/>
          <p:nvPr/>
        </p:nvSpPr>
        <p:spPr>
          <a:xfrm>
            <a:off x="202931" y="1850103"/>
            <a:ext cx="1384025" cy="40934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In charge mode, the system operates as a </a:t>
            </a:r>
            <a:r>
              <a:rPr lang="en-US" sz="2000" b="1" dirty="0"/>
              <a:t>heat pump</a:t>
            </a:r>
            <a:r>
              <a:rPr lang="en-US" sz="2000" dirty="0"/>
              <a:t>, storing electricity as heat in molten salt and cold in chilled liquid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255E94-C286-483B-9983-65EE56A942AE}"/>
              </a:ext>
            </a:extLst>
          </p:cNvPr>
          <p:cNvSpPr txBox="1"/>
          <p:nvPr/>
        </p:nvSpPr>
        <p:spPr>
          <a:xfrm>
            <a:off x="10555357" y="1850103"/>
            <a:ext cx="1420900" cy="40934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In discharge mode, system operates as a </a:t>
            </a:r>
            <a:r>
              <a:rPr lang="en-US" sz="2000" b="1" dirty="0"/>
              <a:t>heat engine</a:t>
            </a:r>
            <a:r>
              <a:rPr lang="en-US" sz="2000" dirty="0"/>
              <a:t>, using the stored energy to produce electricity</a:t>
            </a:r>
          </a:p>
          <a:p>
            <a:r>
              <a:rPr lang="en-US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93C01-64FB-4970-B3C8-09BEC3245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268" y="1612404"/>
            <a:ext cx="8431297" cy="456602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2C62E96-7A38-4412-A22F-8B7E80A2159B}"/>
              </a:ext>
            </a:extLst>
          </p:cNvPr>
          <p:cNvSpPr/>
          <p:nvPr/>
        </p:nvSpPr>
        <p:spPr>
          <a:xfrm>
            <a:off x="1599065" y="3175213"/>
            <a:ext cx="343198" cy="367748"/>
          </a:xfrm>
          <a:prstGeom prst="rightArrow">
            <a:avLst/>
          </a:prstGeom>
          <a:gradFill>
            <a:gsLst>
              <a:gs pos="0">
                <a:srgbClr val="FBCF11"/>
              </a:gs>
              <a:gs pos="100000">
                <a:srgbClr val="C70017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552DFBA8-BC3A-4EED-8DEF-6B3E2AB723C9}"/>
              </a:ext>
            </a:extLst>
          </p:cNvPr>
          <p:cNvSpPr/>
          <p:nvPr/>
        </p:nvSpPr>
        <p:spPr>
          <a:xfrm>
            <a:off x="10186063" y="3244943"/>
            <a:ext cx="339866" cy="365125"/>
          </a:xfrm>
          <a:prstGeom prst="leftArrow">
            <a:avLst/>
          </a:prstGeom>
          <a:gradFill>
            <a:gsLst>
              <a:gs pos="0">
                <a:srgbClr val="FBCF11"/>
              </a:gs>
              <a:gs pos="100000">
                <a:srgbClr val="C70017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5FB11-02C2-2D43-849D-A029E66D05C7}"/>
              </a:ext>
            </a:extLst>
          </p:cNvPr>
          <p:cNvSpPr txBox="1"/>
          <p:nvPr/>
        </p:nvSpPr>
        <p:spPr>
          <a:xfrm>
            <a:off x="2895600" y="6477000"/>
            <a:ext cx="17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Uses heat pump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85215-1904-934F-9BC3-158D7C09CD95}"/>
              </a:ext>
            </a:extLst>
          </p:cNvPr>
          <p:cNvSpPr txBox="1"/>
          <p:nvPr/>
        </p:nvSpPr>
        <p:spPr>
          <a:xfrm>
            <a:off x="6657548" y="6477000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Uses turbine – like conventional fossil</a:t>
            </a:r>
          </a:p>
        </p:txBody>
      </p:sp>
    </p:spTree>
    <p:extLst>
      <p:ext uri="{BB962C8B-B14F-4D97-AF65-F5344CB8AC3E}">
        <p14:creationId xmlns:p14="http://schemas.microsoft.com/office/powerpoint/2010/main" val="119320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5E5A1-5C2E-4AF0-B7C9-DDB9867B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5009"/>
            <a:ext cx="10992678" cy="1237533"/>
          </a:xfrm>
        </p:spPr>
        <p:txBody>
          <a:bodyPr/>
          <a:lstStyle/>
          <a:p>
            <a:r>
              <a:rPr lang="en-US" dirty="0"/>
              <a:t>Preliminary Plant layout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C83898-5FE4-4D01-A83F-7AF2014756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"/>
          <a:stretch/>
        </p:blipFill>
        <p:spPr>
          <a:xfrm>
            <a:off x="3198893" y="1533237"/>
            <a:ext cx="7748108" cy="481424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07C944D-E4B4-434D-A4A9-946328F70BDC}"/>
              </a:ext>
            </a:extLst>
          </p:cNvPr>
          <p:cNvSpPr txBox="1"/>
          <p:nvPr/>
        </p:nvSpPr>
        <p:spPr>
          <a:xfrm>
            <a:off x="317123" y="3496851"/>
            <a:ext cx="2366442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400" dirty="0"/>
              <a:t>Charge Power Train</a:t>
            </a:r>
          </a:p>
          <a:p>
            <a:pPr marL="228600" indent="-228600">
              <a:buAutoNum type="arabicPeriod"/>
            </a:pPr>
            <a:r>
              <a:rPr lang="en-US" sz="1400" dirty="0"/>
              <a:t>Generation Power Train</a:t>
            </a:r>
          </a:p>
          <a:p>
            <a:pPr marL="228600" indent="-228600">
              <a:buAutoNum type="arabicPeriod"/>
            </a:pPr>
            <a:r>
              <a:rPr lang="en-US" sz="1400" dirty="0"/>
              <a:t>Salts-Air HX Station</a:t>
            </a:r>
          </a:p>
          <a:p>
            <a:pPr marL="228600" indent="-228600">
              <a:buAutoNum type="arabicPeriod"/>
            </a:pPr>
            <a:r>
              <a:rPr lang="en-US" sz="1400" dirty="0"/>
              <a:t>Maltini-Air HX Station</a:t>
            </a:r>
          </a:p>
          <a:p>
            <a:pPr marL="228600" indent="-228600">
              <a:buAutoNum type="arabicPeriod"/>
            </a:pPr>
            <a:r>
              <a:rPr lang="en-US" sz="1400" dirty="0"/>
              <a:t>Recuperator HX Station</a:t>
            </a:r>
          </a:p>
          <a:p>
            <a:pPr marL="228600" indent="-228600">
              <a:buAutoNum type="arabicPeriod"/>
            </a:pPr>
            <a:r>
              <a:rPr lang="en-US" sz="1400" dirty="0"/>
              <a:t>Air Coolers</a:t>
            </a:r>
          </a:p>
          <a:p>
            <a:pPr marL="228600" indent="-228600">
              <a:buAutoNum type="arabicPeriod"/>
            </a:pPr>
            <a:r>
              <a:rPr lang="en-US" sz="1400" dirty="0"/>
              <a:t>Hot Salt Tank</a:t>
            </a:r>
          </a:p>
          <a:p>
            <a:pPr marL="228600" indent="-228600">
              <a:buAutoNum type="arabicPeriod"/>
            </a:pPr>
            <a:r>
              <a:rPr lang="en-US" sz="1400" dirty="0"/>
              <a:t>Warm Salt Tank</a:t>
            </a:r>
          </a:p>
          <a:p>
            <a:pPr marL="228600" indent="-228600">
              <a:buAutoNum type="arabicPeriod"/>
            </a:pPr>
            <a:r>
              <a:rPr lang="en-US" sz="1400" dirty="0"/>
              <a:t>Warm Maltini Tank</a:t>
            </a:r>
          </a:p>
          <a:p>
            <a:pPr marL="228600" indent="-228600">
              <a:buAutoNum type="arabicPeriod"/>
            </a:pPr>
            <a:r>
              <a:rPr lang="en-US" sz="1400" dirty="0"/>
              <a:t>Cold Maltini Tank</a:t>
            </a:r>
          </a:p>
          <a:p>
            <a:pPr marL="228600" indent="-228600">
              <a:buAutoNum type="arabicPeriod"/>
            </a:pPr>
            <a:r>
              <a:rPr lang="en-US" sz="1400" dirty="0"/>
              <a:t>Control Room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C54202B-8341-43D8-A958-6D33360553C8}"/>
              </a:ext>
            </a:extLst>
          </p:cNvPr>
          <p:cNvSpPr/>
          <p:nvPr/>
        </p:nvSpPr>
        <p:spPr>
          <a:xfrm>
            <a:off x="5774271" y="2913881"/>
            <a:ext cx="337351" cy="3284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A14872-E0E5-4731-9728-B5F7FD706F43}"/>
              </a:ext>
            </a:extLst>
          </p:cNvPr>
          <p:cNvSpPr/>
          <p:nvPr/>
        </p:nvSpPr>
        <p:spPr>
          <a:xfrm>
            <a:off x="7072947" y="3775708"/>
            <a:ext cx="337351" cy="3284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0F7A6A0-9B45-4B29-ACB6-CCD8B09A4596}"/>
              </a:ext>
            </a:extLst>
          </p:cNvPr>
          <p:cNvSpPr/>
          <p:nvPr/>
        </p:nvSpPr>
        <p:spPr>
          <a:xfrm>
            <a:off x="6071442" y="3894416"/>
            <a:ext cx="337351" cy="3284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7B59536-A662-4A75-85BB-C6CE6F40BA8F}"/>
              </a:ext>
            </a:extLst>
          </p:cNvPr>
          <p:cNvSpPr/>
          <p:nvPr/>
        </p:nvSpPr>
        <p:spPr>
          <a:xfrm>
            <a:off x="8198759" y="2497204"/>
            <a:ext cx="337351" cy="3284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132ADDB-B631-4546-9BF9-6D3A777C84B9}"/>
              </a:ext>
            </a:extLst>
          </p:cNvPr>
          <p:cNvSpPr/>
          <p:nvPr/>
        </p:nvSpPr>
        <p:spPr>
          <a:xfrm>
            <a:off x="8367435" y="4513468"/>
            <a:ext cx="337351" cy="3284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4123788B-14A0-4283-9062-6C36E33F6B68}"/>
              </a:ext>
            </a:extLst>
          </p:cNvPr>
          <p:cNvSpPr/>
          <p:nvPr/>
        </p:nvSpPr>
        <p:spPr>
          <a:xfrm>
            <a:off x="9300062" y="3242355"/>
            <a:ext cx="337351" cy="3284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571BF02-595C-4EDC-9695-2E8ECF7F51D6}"/>
              </a:ext>
            </a:extLst>
          </p:cNvPr>
          <p:cNvSpPr/>
          <p:nvPr/>
        </p:nvSpPr>
        <p:spPr>
          <a:xfrm>
            <a:off x="4054820" y="2355997"/>
            <a:ext cx="337351" cy="3284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3DD44C27-3D7A-47F0-A5DE-C4831E53B3C5}"/>
              </a:ext>
            </a:extLst>
          </p:cNvPr>
          <p:cNvSpPr/>
          <p:nvPr/>
        </p:nvSpPr>
        <p:spPr>
          <a:xfrm>
            <a:off x="4570983" y="2027523"/>
            <a:ext cx="337351" cy="3284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56614A2-9E73-4584-83E2-9E05D581DFF1}"/>
              </a:ext>
            </a:extLst>
          </p:cNvPr>
          <p:cNvSpPr/>
          <p:nvPr/>
        </p:nvSpPr>
        <p:spPr>
          <a:xfrm>
            <a:off x="5111028" y="1747095"/>
            <a:ext cx="337351" cy="3284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EECC7FFA-D646-4188-98DC-7C7D7C17F186}"/>
              </a:ext>
            </a:extLst>
          </p:cNvPr>
          <p:cNvSpPr/>
          <p:nvPr/>
        </p:nvSpPr>
        <p:spPr>
          <a:xfrm>
            <a:off x="5582860" y="1453070"/>
            <a:ext cx="461640" cy="3284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F9A2B05A-9FF9-46FC-9391-00BE953EB503}"/>
              </a:ext>
            </a:extLst>
          </p:cNvPr>
          <p:cNvSpPr/>
          <p:nvPr/>
        </p:nvSpPr>
        <p:spPr>
          <a:xfrm>
            <a:off x="8126456" y="5283964"/>
            <a:ext cx="489751" cy="3284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A7B7A7-9A48-4025-BA6D-73034AF0A5E2}"/>
              </a:ext>
            </a:extLst>
          </p:cNvPr>
          <p:cNvSpPr txBox="1"/>
          <p:nvPr/>
        </p:nvSpPr>
        <p:spPr>
          <a:xfrm>
            <a:off x="4054820" y="4821580"/>
            <a:ext cx="94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120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0CA50D-6396-464C-B1E8-748B494AF7C5}"/>
              </a:ext>
            </a:extLst>
          </p:cNvPr>
          <p:cNvSpPr txBox="1"/>
          <p:nvPr/>
        </p:nvSpPr>
        <p:spPr>
          <a:xfrm>
            <a:off x="9309322" y="5589732"/>
            <a:ext cx="94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 M</a:t>
            </a:r>
          </a:p>
        </p:txBody>
      </p:sp>
    </p:spTree>
    <p:extLst>
      <p:ext uri="{BB962C8B-B14F-4D97-AF65-F5344CB8AC3E}">
        <p14:creationId xmlns:p14="http://schemas.microsoft.com/office/powerpoint/2010/main" val="165820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849DD-408F-46CA-96EE-D1FB6F63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&amp; 100 MW System Specifications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609FF68-48F0-4B84-96E5-4387461B4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05198"/>
              </p:ext>
            </p:extLst>
          </p:nvPr>
        </p:nvGraphicFramePr>
        <p:xfrm>
          <a:off x="835025" y="1690688"/>
          <a:ext cx="4662488" cy="438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Worksheet" r:id="rId3" imgW="4457774" imgH="4191173" progId="Excel.Sheet.12">
                  <p:embed/>
                </p:oleObj>
              </mc:Choice>
              <mc:Fallback>
                <p:oleObj name="Worksheet" r:id="rId3" imgW="4457774" imgH="4191173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609FF68-48F0-4B84-96E5-4387461B4E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5025" y="1690688"/>
                        <a:ext cx="4662488" cy="438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96129F9-261E-4165-A2E5-5EE6157D87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790330"/>
              </p:ext>
            </p:extLst>
          </p:nvPr>
        </p:nvGraphicFramePr>
        <p:xfrm>
          <a:off x="6731000" y="1703388"/>
          <a:ext cx="4662488" cy="438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Worksheet" r:id="rId5" imgW="4457774" imgH="4191173" progId="Excel.Sheet.12">
                  <p:embed/>
                </p:oleObj>
              </mc:Choice>
              <mc:Fallback>
                <p:oleObj name="Worksheet" r:id="rId5" imgW="4457774" imgH="4191173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609FF68-48F0-4B84-96E5-4387461B4E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31000" y="1703388"/>
                        <a:ext cx="4662488" cy="438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ABB2C22-D4CE-8B48-87DF-EDD286732002}"/>
              </a:ext>
            </a:extLst>
          </p:cNvPr>
          <p:cNvSpPr txBox="1"/>
          <p:nvPr/>
        </p:nvSpPr>
        <p:spPr>
          <a:xfrm>
            <a:off x="2548467" y="6239933"/>
            <a:ext cx="204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Demonstration only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41E13-2BDD-704F-86C5-797489FB91B1}"/>
              </a:ext>
            </a:extLst>
          </p:cNvPr>
          <p:cNvSpPr txBox="1"/>
          <p:nvPr/>
        </p:nvSpPr>
        <p:spPr>
          <a:xfrm>
            <a:off x="8111067" y="6239933"/>
            <a:ext cx="2096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Commercial product</a:t>
            </a:r>
          </a:p>
        </p:txBody>
      </p:sp>
    </p:spTree>
    <p:extLst>
      <p:ext uri="{BB962C8B-B14F-4D97-AF65-F5344CB8AC3E}">
        <p14:creationId xmlns:p14="http://schemas.microsoft.com/office/powerpoint/2010/main" val="668483941"/>
      </p:ext>
    </p:extLst>
  </p:cSld>
  <p:clrMapOvr>
    <a:masterClrMapping/>
  </p:clrMapOvr>
</p:sld>
</file>

<file path=ppt/theme/theme1.xml><?xml version="1.0" encoding="utf-8"?>
<a:theme xmlns:a="http://schemas.openxmlformats.org/drawingml/2006/main" name="Malta Template">
  <a:themeElements>
    <a:clrScheme name="Malta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00558A"/>
      </a:accent1>
      <a:accent2>
        <a:srgbClr val="D72132"/>
      </a:accent2>
      <a:accent3>
        <a:srgbClr val="DE5D14"/>
      </a:accent3>
      <a:accent4>
        <a:srgbClr val="FFDA1E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FBCF11"/>
            </a:gs>
            <a:gs pos="100000">
              <a:srgbClr val="C70017"/>
            </a:gs>
          </a:gsLst>
          <a:lin ang="5400000" scaled="1"/>
        </a:gra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lta Template" id="{46CF23F8-27FE-474C-8C9B-840A02FDDF07}" vid="{2F0AC412-965D-4F61-88A8-B56855FEA1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9908</TotalTime>
  <Words>860</Words>
  <Application>Microsoft Macintosh PowerPoint</Application>
  <PresentationFormat>Widescreen</PresentationFormat>
  <Paragraphs>197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</vt:lpstr>
      <vt:lpstr>Avenir Book</vt:lpstr>
      <vt:lpstr>Calibri</vt:lpstr>
      <vt:lpstr>Malta Template</vt:lpstr>
      <vt:lpstr>Worksheet</vt:lpstr>
      <vt:lpstr>Introduction to Malta</vt:lpstr>
      <vt:lpstr>Origin of Malta’s ideas</vt:lpstr>
      <vt:lpstr>Malta history</vt:lpstr>
      <vt:lpstr>Recent news</vt:lpstr>
      <vt:lpstr>Malta specifications (from CESA presentation)</vt:lpstr>
      <vt:lpstr>Malta: A World-Class Syndicate</vt:lpstr>
      <vt:lpstr>Malta: Grid-Scale Energy Storage Solution</vt:lpstr>
      <vt:lpstr>Preliminary Plant layout</vt:lpstr>
      <vt:lpstr>10 &amp; 100 MW System Specifications</vt:lpstr>
      <vt:lpstr>Malta Applications</vt:lpstr>
      <vt:lpstr>Use Cases for the Malta System</vt:lpstr>
      <vt:lpstr>Product Advantages of the Malta System</vt:lpstr>
      <vt:lpstr>Risk Reduction and Product Scale </vt:lpstr>
      <vt:lpstr>Long-Term Deployment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Little</dc:creator>
  <cp:lastModifiedBy>Sarah Kurtz</cp:lastModifiedBy>
  <cp:revision>226</cp:revision>
  <cp:lastPrinted>2019-09-05T14:30:48Z</cp:lastPrinted>
  <dcterms:created xsi:type="dcterms:W3CDTF">2019-01-07T20:12:43Z</dcterms:created>
  <dcterms:modified xsi:type="dcterms:W3CDTF">2020-08-25T19:28:09Z</dcterms:modified>
</cp:coreProperties>
</file>