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5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26D7E-BC5E-0A46-A904-D46E9F6FE3D8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7EBB-6A11-594B-B102-BB6637E27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939B-0F08-7841-A55D-7EFF988E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905F8-2DE4-B744-A495-CD5DC4813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4AEE8-5088-D34C-BA63-92B6A195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05255-A460-8242-B9EF-32ACC59B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48CBC-6605-7843-92CE-45BAC329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8EF2-8B2A-714C-B401-05BACF63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E805A-AD5F-9143-8838-D27E17B6B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921B-4975-5540-983B-25203F1E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4AB28-D9CA-B547-821B-786E529F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CE080-34BA-F445-8132-1C2F5391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3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39C53-5390-FA40-ACBA-28F131921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B85F3-5487-1C4B-A745-F30814D02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76890-6B09-594A-B254-135FA8C0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FD38-9469-0147-A620-A46E9A7A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FEDB-6BE9-6045-B638-9B24F25D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C63D-3A65-854F-A7FB-F7D72F8A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069D-5C13-1B4D-9683-0F40FA440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C574-DA23-E244-8334-3B8F085F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38E2D-F619-284D-ADE6-A40A420A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BF9B-D023-E540-8E79-E697C7F2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2F5-EFD2-C84A-B463-FA349C1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1B02C-FD3F-CB4D-B63B-2F9A4BC3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E9AC-15FC-804D-8649-1B84F7CC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0938-FD7D-8649-BA28-0B043D96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B354-126A-D440-9813-5DD8891B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2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FA6-0D9C-EF4A-845E-C8FFBEB8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35859-FD1C-5A49-8C6A-5A9ECB00C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346CD-8C39-6741-B0D8-67D16B87D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B0AB4-C7BA-6649-8439-203ECD14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0C132-6030-E049-8F65-FD433049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51C9B-4C4E-A84B-9C4B-23943F85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4B4C-CEA7-2E4E-A3E7-D494043F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35E2-F138-8144-A7A5-221FD0972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26692-056D-404C-8E86-A92B2E948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AF62A-5A02-4742-83D7-438CB2F4D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717E1-49B1-B046-BBB2-3F89ABEAF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E10DF-1CD3-424D-8D48-D2D924B8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13D32-6154-C042-B0E9-F2A01597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CFC66-FB3B-3045-9BB3-0D3A9901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4282-CDF8-994C-B92E-E3E4CA40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F1183-483D-F747-B10A-C9CF1402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F8DDA-C0DF-2D41-A0CB-9181CD09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4EB9-90AE-0940-8456-D2EF6948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E72E4-24E4-5645-85EE-233F65E4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D06B5-055A-1741-B018-12D361FC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A9A31-D885-6041-9051-DD82301A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1C19-7F25-1A45-979B-39110FA9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07144-BBCC-8C46-BFAA-A01E76BD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A2E22-E5B6-E84C-B90B-8401ED5C8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4C547-C0E5-A24F-B652-A7341A47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57828-D155-D843-AA7B-64FCF187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E82C-E3C6-2D40-8639-8DAED4D8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D55-8AA1-A948-946A-138B75A2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B3C0E-B3AE-F145-BDAB-603DDCD61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2FC81-737C-244B-BEE8-2BCB31DA8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D4B89-7BA1-4646-9F9E-00E72552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C3705-BFE5-5744-9EA6-973003DE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F60F9-8B12-EC4C-8CD1-BECAEC4F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139C3-660D-8E43-9E1F-FBE12007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B2E7E-073C-A940-85E4-E82FDC0C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DD69-A0B7-334B-B8C4-BC2719358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BF5F-3135-F148-8F9E-40331A222DFB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989E5-2D14-8D49-80DD-5CD725D09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57E0B-FD46-CD46-BECF-B358C8E79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7BB6A-B693-BA49-8A1B-F3594E02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Flory@theallianceriskgroup.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2CC7-B5C6-754F-8FC0-8F14CFF51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8192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Wholesale Power Market Efficiency, Reliability and Transparency – </a:t>
            </a:r>
            <a:b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origins of CAISO and future directions </a:t>
            </a:r>
            <a:b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to LDES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A3EAA-FE70-F747-BDE0-EE8A5F76A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0084"/>
            <a:ext cx="9144000" cy="1655762"/>
          </a:xfrm>
        </p:spPr>
        <p:txBody>
          <a:bodyPr/>
          <a:lstStyle/>
          <a:p>
            <a:r>
              <a:rPr lang="en-US" dirty="0"/>
              <a:t>January 13, 2023</a:t>
            </a:r>
          </a:p>
          <a:p>
            <a:r>
              <a:rPr lang="en-US" dirty="0"/>
              <a:t>John Flory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DAB898-B7C4-724D-A359-65400D9D3D45}"/>
              </a:ext>
            </a:extLst>
          </p:cNvPr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5" name="Picture 4" descr="AllianceOnly.eps">
              <a:extLst>
                <a:ext uri="{FF2B5EF4-FFF2-40B4-BE49-F238E27FC236}">
                  <a16:creationId xmlns:a16="http://schemas.microsoft.com/office/drawing/2014/main" id="{B08CF8B8-C686-A947-AE80-D6304D4A0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2A8880-0C78-B540-A521-1482E26CD59D}"/>
                </a:ext>
              </a:extLst>
            </p:cNvPr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33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466" y="1128029"/>
            <a:ext cx="7147272" cy="87228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53" y="2113746"/>
            <a:ext cx="6522150" cy="271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0D0D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700" b="1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2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EE330-FB7F-9148-8C36-05EF0C08F465}"/>
              </a:ext>
            </a:extLst>
          </p:cNvPr>
          <p:cNvSpPr txBox="1"/>
          <p:nvPr/>
        </p:nvSpPr>
        <p:spPr>
          <a:xfrm>
            <a:off x="744729" y="2281759"/>
            <a:ext cx="5046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Relevant Flory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Background Economic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System Ops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CAISO Formation/ 2000-2001 Meltdown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Implications for LDES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E.g., Reliability/Resilience vs GHG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9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92" y="1164760"/>
            <a:ext cx="7147272" cy="87228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Flory Indicative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53" y="2113746"/>
            <a:ext cx="6522150" cy="271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0D0D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700" b="1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3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EE330-FB7F-9148-8C36-05EF0C08F465}"/>
              </a:ext>
            </a:extLst>
          </p:cNvPr>
          <p:cNvSpPr txBox="1"/>
          <p:nvPr/>
        </p:nvSpPr>
        <p:spPr>
          <a:xfrm>
            <a:off x="715465" y="2723272"/>
            <a:ext cx="4920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B.S. Math,  M.S.  Ecology (Ecosystem Resilience)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Calif Energy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Real-Time Pricing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Utility Rate Design &amp; Analysis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Customer Response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CAISO-</a:t>
            </a:r>
            <a:r>
              <a:rPr lang="en-US" dirty="0" err="1"/>
              <a:t>CalPX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American Energy Credit &amp; Clearing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Integrating Physical &amp; Financial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FERC/CFTC/CCRO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A7B36-51A6-F5B0-C695-BE4805BB89EB}"/>
              </a:ext>
            </a:extLst>
          </p:cNvPr>
          <p:cNvSpPr txBox="1"/>
          <p:nvPr/>
        </p:nvSpPr>
        <p:spPr>
          <a:xfrm>
            <a:off x="6545989" y="2809847"/>
            <a:ext cx="4152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Alliance Risk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Resilience – Tail Risk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  for Retailers in TX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Optimal ”DER dispatch” – storage, EV, PV  (vs GHG &amp; cost)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Resilience WG for CEBA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Clean Hydrogen Hub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TransAtlantic</a:t>
            </a:r>
            <a:r>
              <a:rPr lang="en-US" dirty="0"/>
              <a:t> TSO/ISO on 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0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253" y="975150"/>
            <a:ext cx="7768836" cy="12547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Background Economic Policy – Deregulation Push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53" y="2113746"/>
            <a:ext cx="6522150" cy="271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0D0D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700" b="1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4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pic>
        <p:nvPicPr>
          <p:cNvPr id="1026" name="Picture 2" descr="Black Western Electric Rotary Dial Telephone/ Classic Vintage - Etsy">
            <a:extLst>
              <a:ext uri="{FF2B5EF4-FFF2-40B4-BE49-F238E27FC236}">
                <a16:creationId xmlns:a16="http://schemas.microsoft.com/office/drawing/2014/main" id="{374698E0-E4C0-3E9B-2378-3A4938AA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1" y="2636748"/>
            <a:ext cx="2458464" cy="195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west Airlines Review - Amenities, Fees, Seats, Service [2022]">
            <a:extLst>
              <a:ext uri="{FF2B5EF4-FFF2-40B4-BE49-F238E27FC236}">
                <a16:creationId xmlns:a16="http://schemas.microsoft.com/office/drawing/2014/main" id="{3FB91636-CB9D-7508-3A81-1863AC00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419" y="2623347"/>
            <a:ext cx="3476700" cy="19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D2882-49DB-725C-AF51-76EE0B5A24E9}"/>
              </a:ext>
            </a:extLst>
          </p:cNvPr>
          <p:cNvSpPr txBox="1"/>
          <p:nvPr/>
        </p:nvSpPr>
        <p:spPr>
          <a:xfrm>
            <a:off x="3975894" y="5182764"/>
            <a:ext cx="2490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PURPA</a:t>
            </a:r>
          </a:p>
        </p:txBody>
      </p:sp>
      <p:pic>
        <p:nvPicPr>
          <p:cNvPr id="8" name="Picture 2" descr="255,152 Transmission Tower Images, Stock Photos &amp; Vectors ...">
            <a:extLst>
              <a:ext uri="{FF2B5EF4-FFF2-40B4-BE49-F238E27FC236}">
                <a16:creationId xmlns:a16="http://schemas.microsoft.com/office/drawing/2014/main" id="{06372E48-F94F-5EF0-8941-C2EAE7FF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72777"/>
            <a:ext cx="1815881" cy="13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9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682" y="957258"/>
            <a:ext cx="7768836" cy="12547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Power Systems 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53" y="2113746"/>
            <a:ext cx="6522150" cy="271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0D0D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700" b="1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5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pic>
        <p:nvPicPr>
          <p:cNvPr id="2052" name="Picture 4" descr="103 Lambda Symbol Illustrations &amp; Clip Art - iStock">
            <a:extLst>
              <a:ext uri="{FF2B5EF4-FFF2-40B4-BE49-F238E27FC236}">
                <a16:creationId xmlns:a16="http://schemas.microsoft.com/office/drawing/2014/main" id="{609721C6-0082-F8DB-9767-FB5AE157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14" y="2638097"/>
            <a:ext cx="1696106" cy="16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sty Schweickart - Wikipedia">
            <a:extLst>
              <a:ext uri="{FF2B5EF4-FFF2-40B4-BE49-F238E27FC236}">
                <a16:creationId xmlns:a16="http://schemas.microsoft.com/office/drawing/2014/main" id="{71F1F292-0776-DAF4-30AA-87321ACF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76" y="2476609"/>
            <a:ext cx="2105048" cy="26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4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253" y="966509"/>
            <a:ext cx="7768836" cy="12547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CAISO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53" y="2113746"/>
            <a:ext cx="6522150" cy="271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0D0D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700" b="1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6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pic>
        <p:nvPicPr>
          <p:cNvPr id="3074" name="Picture 2" descr="California PUC (@californiapuc) / Twitter">
            <a:extLst>
              <a:ext uri="{FF2B5EF4-FFF2-40B4-BE49-F238E27FC236}">
                <a16:creationId xmlns:a16="http://schemas.microsoft.com/office/drawing/2014/main" id="{019D43A0-2D86-41F6-B724-3C1E5AB3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58" y="216447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5E837-B6B0-313C-6ECE-3938A514E2A0}"/>
              </a:ext>
            </a:extLst>
          </p:cNvPr>
          <p:cNvSpPr txBox="1"/>
          <p:nvPr/>
        </p:nvSpPr>
        <p:spPr>
          <a:xfrm>
            <a:off x="1524000" y="475367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Stakeholder Processes</a:t>
            </a:r>
          </a:p>
          <a:p>
            <a:r>
              <a:rPr lang="en-US" dirty="0"/>
              <a:t> - Yellow Book</a:t>
            </a:r>
          </a:p>
          <a:p>
            <a:r>
              <a:rPr lang="en-US" dirty="0"/>
              <a:t> - Blue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197B3-6720-485D-C71F-ECA014511F39}"/>
              </a:ext>
            </a:extLst>
          </p:cNvPr>
          <p:cNvSpPr txBox="1"/>
          <p:nvPr/>
        </p:nvSpPr>
        <p:spPr>
          <a:xfrm>
            <a:off x="6589986" y="2435712"/>
            <a:ext cx="39373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PoolCo</a:t>
            </a:r>
            <a:r>
              <a:rPr lang="en-US" b="1" dirty="0"/>
              <a:t>   Vs   Bilateral  Debate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Result</a:t>
            </a:r>
          </a:p>
          <a:p>
            <a:endParaRPr lang="en-US" dirty="0"/>
          </a:p>
          <a:p>
            <a:r>
              <a:rPr lang="en-US" dirty="0" err="1"/>
              <a:t>CalPX</a:t>
            </a:r>
            <a:r>
              <a:rPr lang="en-US" dirty="0"/>
              <a:t> (Day Ahead for IOU Transparency)</a:t>
            </a:r>
          </a:p>
          <a:p>
            <a:r>
              <a:rPr lang="en-US" dirty="0"/>
              <a:t>	+</a:t>
            </a:r>
          </a:p>
          <a:p>
            <a:r>
              <a:rPr lang="en-US" dirty="0"/>
              <a:t>CAISO (Congestion &amp; RT)</a:t>
            </a:r>
          </a:p>
        </p:txBody>
      </p:sp>
    </p:spTree>
    <p:extLst>
      <p:ext uri="{BB962C8B-B14F-4D97-AF65-F5344CB8AC3E}">
        <p14:creationId xmlns:p14="http://schemas.microsoft.com/office/powerpoint/2010/main" val="354856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253" y="966349"/>
            <a:ext cx="7768836" cy="12547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2000-2001 California Power Market Meltdown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53" y="2113746"/>
            <a:ext cx="6522150" cy="271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0D0D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700" b="1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23910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7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38262-EA04-FE1B-4528-FDC6BD51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81" y="2164471"/>
            <a:ext cx="6282559" cy="3999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20CA7-F6BA-E419-13E3-FC48EDF89D2D}"/>
              </a:ext>
            </a:extLst>
          </p:cNvPr>
          <p:cNvSpPr txBox="1"/>
          <p:nvPr/>
        </p:nvSpPr>
        <p:spPr>
          <a:xfrm>
            <a:off x="9248875" y="2435712"/>
            <a:ext cx="2231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Supply</a:t>
            </a:r>
          </a:p>
          <a:p>
            <a:endParaRPr lang="en-US" dirty="0"/>
          </a:p>
          <a:p>
            <a:r>
              <a:rPr lang="en-US" dirty="0"/>
              <a:t>No Forward Contracts</a:t>
            </a:r>
          </a:p>
          <a:p>
            <a:endParaRPr lang="en-US" dirty="0"/>
          </a:p>
          <a:p>
            <a:r>
              <a:rPr lang="en-US" dirty="0"/>
              <a:t>Market Structure</a:t>
            </a:r>
          </a:p>
        </p:txBody>
      </p:sp>
    </p:spTree>
    <p:extLst>
      <p:ext uri="{BB962C8B-B14F-4D97-AF65-F5344CB8AC3E}">
        <p14:creationId xmlns:p14="http://schemas.microsoft.com/office/powerpoint/2010/main" val="221112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253" y="954519"/>
            <a:ext cx="7768836" cy="12547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North American Energy Credit &amp; Clearing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940" y="2082215"/>
            <a:ext cx="6522150" cy="3120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0D0D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0D0D0D"/>
                </a:solidFill>
              </a:rPr>
              <a:t>Physical Reliability    &lt;----&gt;    Financial Reliability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rgbClr val="0D0D0D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0D0D0D"/>
                </a:solidFill>
              </a:rPr>
              <a:t>Physical Power Reserves or Cash Reserves as Back-Stop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rgbClr val="0D0D0D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0D0D0D"/>
                </a:solidFill>
              </a:rPr>
              <a:t>Market Price Volatility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0D0D0D"/>
                </a:solidFill>
              </a:rPr>
              <a:t>	Power has “long fat price distribution tails”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0D0D0D"/>
                </a:solidFill>
              </a:rPr>
              <a:t>	Power Trading  -- Opportunity vs Risk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rgbClr val="0D0D0D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0D0D0D"/>
                </a:solidFill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rgbClr val="0D0D0D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rgbClr val="0D0D0D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rgbClr val="0D0D0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8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3B26DC6-2C00-231B-86B5-3DCE32CF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93" y="2419296"/>
            <a:ext cx="4177862" cy="20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30504-93E4-D360-7ED2-756E527CA9FB}"/>
              </a:ext>
            </a:extLst>
          </p:cNvPr>
          <p:cNvSpPr txBox="1"/>
          <p:nvPr/>
        </p:nvSpPr>
        <p:spPr>
          <a:xfrm>
            <a:off x="1924562" y="5202621"/>
            <a:ext cx="28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 is a type of Reserve</a:t>
            </a:r>
          </a:p>
        </p:txBody>
      </p:sp>
    </p:spTree>
    <p:extLst>
      <p:ext uri="{BB962C8B-B14F-4D97-AF65-F5344CB8AC3E}">
        <p14:creationId xmlns:p14="http://schemas.microsoft.com/office/powerpoint/2010/main" val="225036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0" y="1180991"/>
            <a:ext cx="9144000" cy="766358"/>
          </a:xfrm>
          <a:prstGeom prst="rect">
            <a:avLst/>
          </a:prstGeom>
          <a:solidFill>
            <a:srgbClr val="0D0D0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253" y="977915"/>
            <a:ext cx="7768836" cy="12547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600" b="1" spc="150" dirty="0">
                <a:ln w="11430"/>
                <a:solidFill>
                  <a:srgbClr val="E7BF5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850" y="2297831"/>
            <a:ext cx="6522150" cy="2242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4345" y="6310898"/>
            <a:ext cx="4567822" cy="5471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alpha val="95000"/>
                  </a:srgbClr>
                </a:solidFill>
              </a:rPr>
              <a:t>(c) 2023 The Alliance Risk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253" y="405068"/>
            <a:ext cx="1690506" cy="971680"/>
            <a:chOff x="317514" y="266875"/>
            <a:chExt cx="2682861" cy="1780519"/>
          </a:xfrm>
        </p:grpSpPr>
        <p:pic>
          <p:nvPicPr>
            <p:cNvPr id="11" name="Picture 10" descr="AllianceOnly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14" y="266875"/>
              <a:ext cx="2639226" cy="178051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5775" y="1222375"/>
              <a:ext cx="2514600" cy="0"/>
            </a:xfrm>
            <a:prstGeom prst="line">
              <a:avLst/>
            </a:prstGeom>
            <a:ln w="41275" cmpd="sng">
              <a:solidFill>
                <a:srgbClr val="E7D003"/>
              </a:solidFill>
            </a:ln>
            <a:effectLst/>
            <a:scene3d>
              <a:camera prst="orthographicFront"/>
              <a:lightRig rig="soft" dir="t">
                <a:rot lat="0" lon="0" rev="2340000"/>
              </a:lightRig>
            </a:scene3d>
            <a:sp3d prstMaterial="metal">
              <a:bevelT prst="relaxedIns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090775" y="6581002"/>
            <a:ext cx="27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13E8DC0-72BA-EF4C-81E8-F7C3735935FA}" type="slidenum">
              <a:rPr lang="en-US" sz="1200">
                <a:solidFill>
                  <a:srgbClr val="4C5D80"/>
                </a:solidFill>
                <a:latin typeface="Avenir Next Regular"/>
                <a:cs typeface="Avenir Next Regular"/>
              </a:rPr>
              <a:pPr algn="ctr"/>
              <a:t>9</a:t>
            </a:fld>
            <a:endParaRPr lang="en-US" sz="1200" dirty="0">
              <a:solidFill>
                <a:srgbClr val="4C5D80"/>
              </a:solidFill>
              <a:latin typeface="Avenir Next Regular"/>
              <a:cs typeface="Avenir Next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4CB6B-634B-9ECD-5882-B78EC9495929}"/>
              </a:ext>
            </a:extLst>
          </p:cNvPr>
          <p:cNvSpPr txBox="1"/>
          <p:nvPr/>
        </p:nvSpPr>
        <p:spPr>
          <a:xfrm>
            <a:off x="1006345" y="259800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LDES: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Reliability/Resilience vs Decarbonization?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E9ECA-DD5F-73B1-35A0-30178B761297}"/>
              </a:ext>
            </a:extLst>
          </p:cNvPr>
          <p:cNvSpPr txBox="1"/>
          <p:nvPr/>
        </p:nvSpPr>
        <p:spPr>
          <a:xfrm>
            <a:off x="3699641" y="52075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John.Flory@theallianceriskgroup.com</a:t>
            </a:r>
            <a:endParaRPr lang="en-US" dirty="0"/>
          </a:p>
          <a:p>
            <a:r>
              <a:rPr lang="en-US" dirty="0"/>
              <a:t>+1-530-304-8441</a:t>
            </a:r>
          </a:p>
        </p:txBody>
      </p:sp>
    </p:spTree>
    <p:extLst>
      <p:ext uri="{BB962C8B-B14F-4D97-AF65-F5344CB8AC3E}">
        <p14:creationId xmlns:p14="http://schemas.microsoft.com/office/powerpoint/2010/main" val="90094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355</Words>
  <Application>Microsoft Macintosh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Regular</vt:lpstr>
      <vt:lpstr>Calibri</vt:lpstr>
      <vt:lpstr>Calibri Light</vt:lpstr>
      <vt:lpstr>Office Theme</vt:lpstr>
      <vt:lpstr>Enhancing Wholesale Power Market Efficiency, Reliability and Transparency –  the origins of CAISO and future directions  relevant to LDES</vt:lpstr>
      <vt:lpstr>Overview</vt:lpstr>
      <vt:lpstr>Flory Indicative Background </vt:lpstr>
      <vt:lpstr>Background Economic Policy – Deregulation Push</vt:lpstr>
      <vt:lpstr>Power Systems Ops</vt:lpstr>
      <vt:lpstr>CAISO Formation</vt:lpstr>
      <vt:lpstr>2000-2001 California Power Market Meltdown</vt:lpstr>
      <vt:lpstr>North American Energy Credit &amp; Clearing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Step towards Predictive Maintenance: Impact of (Over) Loading on Transformer Losses, Outages and Life + Climate Risk Analysis for T&amp;D Resiliency Planning</dc:title>
  <dc:creator>John Flory</dc:creator>
  <cp:lastModifiedBy>John Flory</cp:lastModifiedBy>
  <cp:revision>7</cp:revision>
  <dcterms:created xsi:type="dcterms:W3CDTF">2022-03-14T16:11:24Z</dcterms:created>
  <dcterms:modified xsi:type="dcterms:W3CDTF">2023-01-13T16:09:22Z</dcterms:modified>
</cp:coreProperties>
</file>