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0"/>
  </p:notesMasterIdLst>
  <p:sldIdLst>
    <p:sldId id="256" r:id="rId4"/>
    <p:sldId id="376" r:id="rId5"/>
    <p:sldId id="689" r:id="rId6"/>
    <p:sldId id="324" r:id="rId7"/>
    <p:sldId id="576" r:id="rId8"/>
    <p:sldId id="378" r:id="rId9"/>
    <p:sldId id="680" r:id="rId10"/>
    <p:sldId id="666" r:id="rId11"/>
    <p:sldId id="665" r:id="rId12"/>
    <p:sldId id="684" r:id="rId13"/>
    <p:sldId id="686" r:id="rId14"/>
    <p:sldId id="664" r:id="rId15"/>
    <p:sldId id="349" r:id="rId16"/>
    <p:sldId id="685" r:id="rId17"/>
    <p:sldId id="683" r:id="rId18"/>
    <p:sldId id="687" r:id="rId19"/>
    <p:sldId id="688" r:id="rId20"/>
    <p:sldId id="667" r:id="rId21"/>
    <p:sldId id="617" r:id="rId22"/>
    <p:sldId id="618" r:id="rId23"/>
    <p:sldId id="668" r:id="rId24"/>
    <p:sldId id="669" r:id="rId25"/>
    <p:sldId id="622" r:id="rId26"/>
    <p:sldId id="671" r:id="rId27"/>
    <p:sldId id="670" r:id="rId28"/>
    <p:sldId id="672" r:id="rId29"/>
    <p:sldId id="663" r:id="rId30"/>
    <p:sldId id="681" r:id="rId31"/>
    <p:sldId id="662" r:id="rId32"/>
    <p:sldId id="674" r:id="rId33"/>
    <p:sldId id="673" r:id="rId34"/>
    <p:sldId id="675" r:id="rId35"/>
    <p:sldId id="676" r:id="rId36"/>
    <p:sldId id="677" r:id="rId37"/>
    <p:sldId id="682" r:id="rId38"/>
    <p:sldId id="67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FF4E"/>
    <a:srgbClr val="2B2BFF"/>
    <a:srgbClr val="FC2E32"/>
    <a:srgbClr val="5B5B5B"/>
    <a:srgbClr val="2B79CF"/>
    <a:srgbClr val="0F94FB"/>
    <a:srgbClr val="7C9A3E"/>
    <a:srgbClr val="82A6CC"/>
    <a:srgbClr val="808080"/>
    <a:srgbClr val="DA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3"/>
    <p:restoredTop sz="94860"/>
  </p:normalViewPr>
  <p:slideViewPr>
    <p:cSldViewPr snapToGrid="0" snapToObjects="1">
      <p:cViewPr varScale="1">
        <p:scale>
          <a:sx n="108" d="100"/>
          <a:sy n="108" d="100"/>
        </p:scale>
        <p:origin x="216" y="93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'Default Dataset (14)'!$B$1</c:f>
              <c:strCache>
                <c:ptCount val="1"/>
                <c:pt idx="0">
                  <c:v>Technical Life (Year)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'Default Dataset (14)'!$A$2:$A$11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'Default Dataset (14)'!$B$2:$B$11</c:f>
              <c:numCache>
                <c:formatCode>General</c:formatCode>
                <c:ptCount val="10"/>
                <c:pt idx="0">
                  <c:v>11.038961038961</c:v>
                </c:pt>
                <c:pt idx="1">
                  <c:v>11.818181818181801</c:v>
                </c:pt>
                <c:pt idx="2">
                  <c:v>12.9870129870129</c:v>
                </c:pt>
                <c:pt idx="3">
                  <c:v>14.285714285714199</c:v>
                </c:pt>
                <c:pt idx="4">
                  <c:v>15.909090909090899</c:v>
                </c:pt>
                <c:pt idx="5">
                  <c:v>17.792207792207702</c:v>
                </c:pt>
                <c:pt idx="6">
                  <c:v>19.805194805194802</c:v>
                </c:pt>
                <c:pt idx="7">
                  <c:v>21.818181818181799</c:v>
                </c:pt>
                <c:pt idx="8">
                  <c:v>24.285714285714199</c:v>
                </c:pt>
                <c:pt idx="9">
                  <c:v>27.012987012987001</c:v>
                </c:pt>
              </c:numCache>
            </c:numRef>
          </c:yVal>
          <c:smooth val="1"/>
          <c:extLst>
            <c:ext xmlns:c16="http://schemas.microsoft.com/office/drawing/2014/chart" uri="{C3380CC4-5D6E-409C-BE32-E72D297353CC}">
              <c16:uniqueId val="{00000000-6862-D148-A210-7D2D5504F3F5}"/>
            </c:ext>
          </c:extLst>
        </c:ser>
        <c:ser>
          <c:idx val="1"/>
          <c:order val="1"/>
          <c:tx>
            <c:strRef>
              <c:f>'Default Dataset (14)'!$C$1</c:f>
              <c:strCache>
                <c:ptCount val="1"/>
                <c:pt idx="0">
                  <c:v>Uniform Assumption</c:v>
                </c:pt>
              </c:strCache>
            </c:strRef>
          </c:tx>
          <c:spPr>
            <a:ln w="19050" cap="rnd">
              <a:solidFill>
                <a:schemeClr val="accent2"/>
              </a:solidFill>
              <a:prstDash val="dash"/>
              <a:round/>
            </a:ln>
            <a:effectLst/>
          </c:spPr>
          <c:marker>
            <c:symbol val="none"/>
          </c:marker>
          <c:xVal>
            <c:numRef>
              <c:f>'Default Dataset (14)'!$A$2:$A$11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'Default Dataset (14)'!$C$2:$C$11</c:f>
              <c:numCache>
                <c:formatCode>General</c:formatCode>
                <c:ptCount val="10"/>
                <c:pt idx="0">
                  <c:v>15</c:v>
                </c:pt>
                <c:pt idx="1">
                  <c:v>15</c:v>
                </c:pt>
                <c:pt idx="2">
                  <c:v>15</c:v>
                </c:pt>
                <c:pt idx="3">
                  <c:v>15</c:v>
                </c:pt>
                <c:pt idx="4">
                  <c:v>15</c:v>
                </c:pt>
                <c:pt idx="5">
                  <c:v>15</c:v>
                </c:pt>
                <c:pt idx="6">
                  <c:v>15</c:v>
                </c:pt>
                <c:pt idx="7">
                  <c:v>15</c:v>
                </c:pt>
                <c:pt idx="8">
                  <c:v>15</c:v>
                </c:pt>
                <c:pt idx="9">
                  <c:v>15</c:v>
                </c:pt>
              </c:numCache>
            </c:numRef>
          </c:yVal>
          <c:smooth val="1"/>
          <c:extLst>
            <c:ext xmlns:c16="http://schemas.microsoft.com/office/drawing/2014/chart" uri="{C3380CC4-5D6E-409C-BE32-E72D297353CC}">
              <c16:uniqueId val="{00000001-6862-D148-A210-7D2D5504F3F5}"/>
            </c:ext>
          </c:extLst>
        </c:ser>
        <c:dLbls>
          <c:showLegendKey val="0"/>
          <c:showVal val="0"/>
          <c:showCatName val="0"/>
          <c:showSerName val="0"/>
          <c:showPercent val="0"/>
          <c:showBubbleSize val="0"/>
        </c:dLbls>
        <c:axId val="1086648992"/>
        <c:axId val="1086645664"/>
      </c:scatterChart>
      <c:valAx>
        <c:axId val="1086648992"/>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Discharge Duration (Hr)</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645664"/>
        <c:crosses val="autoZero"/>
        <c:crossBetween val="midCat"/>
      </c:valAx>
      <c:valAx>
        <c:axId val="1086645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Technical Life (Yr)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648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F181C-5C10-0D4C-A5F3-4F3517878731}" type="datetimeFigureOut">
              <a:rPr lang="en-US" smtClean="0"/>
              <a:t>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925B2-BD39-8D48-B4AA-879C363936B2}" type="slidenum">
              <a:rPr lang="en-US" smtClean="0"/>
              <a:t>‹#›</a:t>
            </a:fld>
            <a:endParaRPr lang="en-US"/>
          </a:p>
        </p:txBody>
      </p:sp>
    </p:spTree>
    <p:extLst>
      <p:ext uri="{BB962C8B-B14F-4D97-AF65-F5344CB8AC3E}">
        <p14:creationId xmlns:p14="http://schemas.microsoft.com/office/powerpoint/2010/main" val="6756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2</a:t>
            </a:fld>
            <a:endParaRPr lang="en-US"/>
          </a:p>
        </p:txBody>
      </p:sp>
    </p:spTree>
    <p:extLst>
      <p:ext uri="{BB962C8B-B14F-4D97-AF65-F5344CB8AC3E}">
        <p14:creationId xmlns:p14="http://schemas.microsoft.com/office/powerpoint/2010/main" val="4655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925B2-BD39-8D48-B4AA-879C363936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29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8</a:t>
            </a:fld>
            <a:endParaRPr lang="en-US"/>
          </a:p>
        </p:txBody>
      </p:sp>
    </p:spTree>
    <p:extLst>
      <p:ext uri="{BB962C8B-B14F-4D97-AF65-F5344CB8AC3E}">
        <p14:creationId xmlns:p14="http://schemas.microsoft.com/office/powerpoint/2010/main" val="11564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22</a:t>
            </a:fld>
            <a:endParaRPr lang="en-US"/>
          </a:p>
        </p:txBody>
      </p:sp>
    </p:spTree>
    <p:extLst>
      <p:ext uri="{BB962C8B-B14F-4D97-AF65-F5344CB8AC3E}">
        <p14:creationId xmlns:p14="http://schemas.microsoft.com/office/powerpoint/2010/main" val="294197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537C-88DD-4795-A62C-2D8E05A970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537C-88DD-4795-A62C-2D8E05A970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92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31</a:t>
            </a:fld>
            <a:endParaRPr lang="en-US"/>
          </a:p>
        </p:txBody>
      </p:sp>
    </p:spTree>
    <p:extLst>
      <p:ext uri="{BB962C8B-B14F-4D97-AF65-F5344CB8AC3E}">
        <p14:creationId xmlns:p14="http://schemas.microsoft.com/office/powerpoint/2010/main" val="224069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32</a:t>
            </a:fld>
            <a:endParaRPr lang="en-US"/>
          </a:p>
        </p:txBody>
      </p:sp>
    </p:spTree>
    <p:extLst>
      <p:ext uri="{BB962C8B-B14F-4D97-AF65-F5344CB8AC3E}">
        <p14:creationId xmlns:p14="http://schemas.microsoft.com/office/powerpoint/2010/main" val="154862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35</a:t>
            </a:fld>
            <a:endParaRPr lang="en-US"/>
          </a:p>
        </p:txBody>
      </p:sp>
    </p:spTree>
    <p:extLst>
      <p:ext uri="{BB962C8B-B14F-4D97-AF65-F5344CB8AC3E}">
        <p14:creationId xmlns:p14="http://schemas.microsoft.com/office/powerpoint/2010/main" val="395003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1617-6E70-D740-891C-980B7DFFA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50C9D7-33FB-0B49-ADD3-633E40D9CF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AF6A55-8565-F447-8C2D-E8FF869832B8}"/>
              </a:ext>
            </a:extLst>
          </p:cNvPr>
          <p:cNvSpPr>
            <a:spLocks noGrp="1"/>
          </p:cNvSpPr>
          <p:nvPr>
            <p:ph type="dt" sz="half" idx="10"/>
          </p:nvPr>
        </p:nvSpPr>
        <p:spPr/>
        <p:txBody>
          <a:bodyPr/>
          <a:lstStyle/>
          <a:p>
            <a:fld id="{3B8A54F8-B0FD-E244-9D2F-B7FD18F8EB07}" type="datetime1">
              <a:rPr lang="en-US" smtClean="0"/>
              <a:t>1/16/22</a:t>
            </a:fld>
            <a:endParaRPr lang="en-US"/>
          </a:p>
        </p:txBody>
      </p:sp>
      <p:sp>
        <p:nvSpPr>
          <p:cNvPr id="5" name="Footer Placeholder 4">
            <a:extLst>
              <a:ext uri="{FF2B5EF4-FFF2-40B4-BE49-F238E27FC236}">
                <a16:creationId xmlns:a16="http://schemas.microsoft.com/office/drawing/2014/main" id="{ADC74B66-985D-9F4F-81DC-1FDFCB9FF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AEACC-8ED1-9348-8D32-5D16FEF9C2CD}"/>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234711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B22C-3BD7-5D4C-8005-B5DBA6BBF4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63A746-4489-B542-B643-13F2B555C0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B4FC0-5793-934E-AA1A-ED60AFA5FC5E}"/>
              </a:ext>
            </a:extLst>
          </p:cNvPr>
          <p:cNvSpPr>
            <a:spLocks noGrp="1"/>
          </p:cNvSpPr>
          <p:nvPr>
            <p:ph type="dt" sz="half" idx="10"/>
          </p:nvPr>
        </p:nvSpPr>
        <p:spPr/>
        <p:txBody>
          <a:bodyPr/>
          <a:lstStyle/>
          <a:p>
            <a:fld id="{98C43D0C-D9B1-7247-BBCD-2670633C0485}" type="datetime1">
              <a:rPr lang="en-US" smtClean="0"/>
              <a:t>1/16/22</a:t>
            </a:fld>
            <a:endParaRPr lang="en-US"/>
          </a:p>
        </p:txBody>
      </p:sp>
      <p:sp>
        <p:nvSpPr>
          <p:cNvPr id="5" name="Footer Placeholder 4">
            <a:extLst>
              <a:ext uri="{FF2B5EF4-FFF2-40B4-BE49-F238E27FC236}">
                <a16:creationId xmlns:a16="http://schemas.microsoft.com/office/drawing/2014/main" id="{FF9A751A-1349-AC40-8931-814AAE99B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AE2C6-543C-9D45-AEEB-7F313E8D081E}"/>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13069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9EE81-9D73-8746-8CAB-00ED017CC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943EE-CBCB-2B4B-98A1-683754A4C3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75238-728E-D642-BD6B-90E833F1F2FB}"/>
              </a:ext>
            </a:extLst>
          </p:cNvPr>
          <p:cNvSpPr>
            <a:spLocks noGrp="1"/>
          </p:cNvSpPr>
          <p:nvPr>
            <p:ph type="dt" sz="half" idx="10"/>
          </p:nvPr>
        </p:nvSpPr>
        <p:spPr/>
        <p:txBody>
          <a:bodyPr/>
          <a:lstStyle/>
          <a:p>
            <a:fld id="{F9AAE749-E6FB-B14C-87EF-6905BDF4F5D1}" type="datetime1">
              <a:rPr lang="en-US" smtClean="0"/>
              <a:t>1/16/22</a:t>
            </a:fld>
            <a:endParaRPr lang="en-US"/>
          </a:p>
        </p:txBody>
      </p:sp>
      <p:sp>
        <p:nvSpPr>
          <p:cNvPr id="5" name="Footer Placeholder 4">
            <a:extLst>
              <a:ext uri="{FF2B5EF4-FFF2-40B4-BE49-F238E27FC236}">
                <a16:creationId xmlns:a16="http://schemas.microsoft.com/office/drawing/2014/main" id="{DDF23DBC-1164-9146-9E9B-D14BAF660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06198-56A8-A046-8B28-9DDBE94E43B0}"/>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210889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8D96-FA19-4B9A-B255-70CA7A53D61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8F895-B61A-4C94-9AFD-9677024C6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8AE6E-A6A7-4318-846C-58945BA61ACA}"/>
              </a:ext>
            </a:extLst>
          </p:cNvPr>
          <p:cNvSpPr>
            <a:spLocks noGrp="1"/>
          </p:cNvSpPr>
          <p:nvPr>
            <p:ph type="dt" sz="half" idx="10"/>
          </p:nvPr>
        </p:nvSpPr>
        <p:spPr/>
        <p:txBody>
          <a:bodyPr/>
          <a:lstStyle/>
          <a:p>
            <a:fld id="{B5E08615-7BA6-AF4A-BA96-7FFDC80C8869}" type="datetime1">
              <a:rPr lang="en-US" smtClean="0"/>
              <a:t>1/16/22</a:t>
            </a:fld>
            <a:endParaRPr lang="en-US"/>
          </a:p>
        </p:txBody>
      </p:sp>
      <p:sp>
        <p:nvSpPr>
          <p:cNvPr id="5" name="Footer Placeholder 4">
            <a:extLst>
              <a:ext uri="{FF2B5EF4-FFF2-40B4-BE49-F238E27FC236}">
                <a16:creationId xmlns:a16="http://schemas.microsoft.com/office/drawing/2014/main" id="{B42CF5A7-890F-47D6-8BD5-01519F3A3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DECF-FF52-4A61-A216-D03EB9EEBCD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33852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88147-E1DD-4BA6-9A3B-9BA9EDA4A4C6}"/>
              </a:ext>
            </a:extLst>
          </p:cNvPr>
          <p:cNvSpPr>
            <a:spLocks noGrp="1"/>
          </p:cNvSpPr>
          <p:nvPr>
            <p:ph idx="1"/>
          </p:nvPr>
        </p:nvSpPr>
        <p:spPr>
          <a:xfrm>
            <a:off x="498763" y="1450975"/>
            <a:ext cx="11211791" cy="472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83B5C-2F54-4D80-A84B-42CC882CE457}"/>
              </a:ext>
            </a:extLst>
          </p:cNvPr>
          <p:cNvSpPr>
            <a:spLocks noGrp="1"/>
          </p:cNvSpPr>
          <p:nvPr>
            <p:ph type="dt" sz="half" idx="10"/>
          </p:nvPr>
        </p:nvSpPr>
        <p:spPr>
          <a:xfrm>
            <a:off x="838200" y="6492875"/>
            <a:ext cx="2743200" cy="365125"/>
          </a:xfrm>
        </p:spPr>
        <p:txBody>
          <a:bodyPr/>
          <a:lstStyle/>
          <a:p>
            <a:fld id="{76F3A15A-C7A5-9D43-B9CE-129B5F478848}" type="datetime1">
              <a:rPr lang="en-US" smtClean="0"/>
              <a:t>1/16/22</a:t>
            </a:fld>
            <a:endParaRPr lang="en-US"/>
          </a:p>
        </p:txBody>
      </p:sp>
      <p:sp>
        <p:nvSpPr>
          <p:cNvPr id="5" name="Footer Placeholder 4">
            <a:extLst>
              <a:ext uri="{FF2B5EF4-FFF2-40B4-BE49-F238E27FC236}">
                <a16:creationId xmlns:a16="http://schemas.microsoft.com/office/drawing/2014/main" id="{5B3249BF-9BBE-4646-91E0-9D77B676C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45A4E-2BD5-41C8-8B64-48ABD748CCAA}"/>
              </a:ext>
            </a:extLst>
          </p:cNvPr>
          <p:cNvSpPr>
            <a:spLocks noGrp="1"/>
          </p:cNvSpPr>
          <p:nvPr>
            <p:ph type="sldNum" sz="quarter" idx="12"/>
          </p:nvPr>
        </p:nvSpPr>
        <p:spPr>
          <a:xfrm>
            <a:off x="8610600" y="6492875"/>
            <a:ext cx="2743200" cy="365125"/>
          </a:xfrm>
        </p:spPr>
        <p:txBody>
          <a:bodyPr/>
          <a:lstStyle/>
          <a:p>
            <a:fld id="{8AC98B50-D640-4ECE-A6A6-8E7234A714AF}" type="slidenum">
              <a:rPr lang="en-US" smtClean="0"/>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C17B2474-0547-8E43-AF5E-F15D28D051FD}"/>
              </a:ext>
            </a:extLst>
          </p:cNvPr>
          <p:cNvPicPr>
            <a:picLocks noChangeAspect="1"/>
          </p:cNvPicPr>
          <p:nvPr userDrawn="1"/>
        </p:nvPicPr>
        <p:blipFill>
          <a:blip r:embed="rId2"/>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8792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39D4-16B7-4DD8-A223-7EE7A0FE12B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E4D1B2-1D94-4E2F-A3E1-5EED9CD39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350D63-5344-4084-972A-5987663AB9A5}"/>
              </a:ext>
            </a:extLst>
          </p:cNvPr>
          <p:cNvSpPr>
            <a:spLocks noGrp="1"/>
          </p:cNvSpPr>
          <p:nvPr>
            <p:ph type="dt" sz="half" idx="10"/>
          </p:nvPr>
        </p:nvSpPr>
        <p:spPr/>
        <p:txBody>
          <a:bodyPr/>
          <a:lstStyle/>
          <a:p>
            <a:fld id="{D26C4858-D8D3-B84E-968C-9753EB76B501}" type="datetime1">
              <a:rPr lang="en-US" smtClean="0"/>
              <a:t>1/16/22</a:t>
            </a:fld>
            <a:endParaRPr lang="en-US"/>
          </a:p>
        </p:txBody>
      </p:sp>
      <p:sp>
        <p:nvSpPr>
          <p:cNvPr id="5" name="Footer Placeholder 4">
            <a:extLst>
              <a:ext uri="{FF2B5EF4-FFF2-40B4-BE49-F238E27FC236}">
                <a16:creationId xmlns:a16="http://schemas.microsoft.com/office/drawing/2014/main" id="{6AF7F4D1-DABA-48D6-BA34-1E1CDEBF3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0E385-88F3-4E1E-8A24-0A70F3AFB854}"/>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173699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A6D8A-BA8C-45E6-9A3C-7392C5F62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30F86A-7EED-4B95-9992-3BBA5DB4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86474-9CD0-4638-92C6-E07B0D9A5EF8}"/>
              </a:ext>
            </a:extLst>
          </p:cNvPr>
          <p:cNvSpPr>
            <a:spLocks noGrp="1"/>
          </p:cNvSpPr>
          <p:nvPr>
            <p:ph type="dt" sz="half" idx="10"/>
          </p:nvPr>
        </p:nvSpPr>
        <p:spPr/>
        <p:txBody>
          <a:bodyPr/>
          <a:lstStyle/>
          <a:p>
            <a:fld id="{7EE78D80-258B-1443-9688-22C4BD736C29}" type="datetime1">
              <a:rPr lang="en-US" smtClean="0"/>
              <a:t>1/16/22</a:t>
            </a:fld>
            <a:endParaRPr lang="en-US"/>
          </a:p>
        </p:txBody>
      </p:sp>
      <p:sp>
        <p:nvSpPr>
          <p:cNvPr id="6" name="Footer Placeholder 5">
            <a:extLst>
              <a:ext uri="{FF2B5EF4-FFF2-40B4-BE49-F238E27FC236}">
                <a16:creationId xmlns:a16="http://schemas.microsoft.com/office/drawing/2014/main" id="{71B24A39-5597-459A-80A6-6251A1095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2DB47-F342-4F24-AE44-6B266375AF75}"/>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97923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8B55-D8F7-4BF9-BD9B-FAB630C4C1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92090E4-4D5A-4CE7-8D5E-2D9174E0F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1DB30-6DFE-428F-82B4-7CC1AFCC8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46DEC-F162-42D3-B7A5-DCA564308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C8DDA-BEAA-4E00-8ED9-8A683701B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9D11EB-4018-43D9-A8D9-189BADD34E05}"/>
              </a:ext>
            </a:extLst>
          </p:cNvPr>
          <p:cNvSpPr>
            <a:spLocks noGrp="1"/>
          </p:cNvSpPr>
          <p:nvPr>
            <p:ph type="dt" sz="half" idx="10"/>
          </p:nvPr>
        </p:nvSpPr>
        <p:spPr/>
        <p:txBody>
          <a:bodyPr/>
          <a:lstStyle/>
          <a:p>
            <a:fld id="{A371D422-B96A-8141-BA46-71D00749C7A3}" type="datetime1">
              <a:rPr lang="en-US" smtClean="0"/>
              <a:t>1/16/22</a:t>
            </a:fld>
            <a:endParaRPr lang="en-US"/>
          </a:p>
        </p:txBody>
      </p:sp>
      <p:sp>
        <p:nvSpPr>
          <p:cNvPr id="8" name="Footer Placeholder 7">
            <a:extLst>
              <a:ext uri="{FF2B5EF4-FFF2-40B4-BE49-F238E27FC236}">
                <a16:creationId xmlns:a16="http://schemas.microsoft.com/office/drawing/2014/main" id="{8C26DF4B-F59B-4D2A-BE85-DC43AFF6C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A6FD9-F2B2-4B27-B6A9-126E8CAE96F8}"/>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53043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6749-0D8B-4B38-A066-F23BB06671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C9034B9-F72F-4493-9B60-F6CCB5D74C64}"/>
              </a:ext>
            </a:extLst>
          </p:cNvPr>
          <p:cNvSpPr>
            <a:spLocks noGrp="1"/>
          </p:cNvSpPr>
          <p:nvPr>
            <p:ph type="dt" sz="half" idx="10"/>
          </p:nvPr>
        </p:nvSpPr>
        <p:spPr/>
        <p:txBody>
          <a:bodyPr/>
          <a:lstStyle/>
          <a:p>
            <a:fld id="{99C6893C-6EFF-C140-8D4C-B2E696567F4F}" type="datetime1">
              <a:rPr lang="en-US" smtClean="0"/>
              <a:t>1/16/22</a:t>
            </a:fld>
            <a:endParaRPr lang="en-US"/>
          </a:p>
        </p:txBody>
      </p:sp>
      <p:sp>
        <p:nvSpPr>
          <p:cNvPr id="4" name="Footer Placeholder 3">
            <a:extLst>
              <a:ext uri="{FF2B5EF4-FFF2-40B4-BE49-F238E27FC236}">
                <a16:creationId xmlns:a16="http://schemas.microsoft.com/office/drawing/2014/main" id="{FE745ADE-3C4C-41C9-B48A-87DED23453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533A9A-F087-40E4-8693-0C8DC68F7081}"/>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228209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DCA2C-ECFD-48F4-9D7E-665DEB3C672C}"/>
              </a:ext>
            </a:extLst>
          </p:cNvPr>
          <p:cNvSpPr>
            <a:spLocks noGrp="1"/>
          </p:cNvSpPr>
          <p:nvPr>
            <p:ph type="dt" sz="half" idx="10"/>
          </p:nvPr>
        </p:nvSpPr>
        <p:spPr/>
        <p:txBody>
          <a:bodyPr/>
          <a:lstStyle/>
          <a:p>
            <a:fld id="{E9836C26-CA02-FE43-8EE5-FFFCE632D91E}" type="datetime1">
              <a:rPr lang="en-US" smtClean="0"/>
              <a:t>1/16/22</a:t>
            </a:fld>
            <a:endParaRPr lang="en-US"/>
          </a:p>
        </p:txBody>
      </p:sp>
      <p:sp>
        <p:nvSpPr>
          <p:cNvPr id="3" name="Footer Placeholder 2">
            <a:extLst>
              <a:ext uri="{FF2B5EF4-FFF2-40B4-BE49-F238E27FC236}">
                <a16:creationId xmlns:a16="http://schemas.microsoft.com/office/drawing/2014/main" id="{31323A37-189D-45E2-BC00-A09EE1AFF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20179-6B4F-44C1-933C-021FB07D1DA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31820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5491-AECF-4DE1-90F3-BBBCDA1276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A8E04-2C45-46BB-BAAD-021C4F83F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EDFFD-1E17-4E2F-BC0A-BE2BB2177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CD66-0315-4E89-81AA-67C616B5E37E}"/>
              </a:ext>
            </a:extLst>
          </p:cNvPr>
          <p:cNvSpPr>
            <a:spLocks noGrp="1"/>
          </p:cNvSpPr>
          <p:nvPr>
            <p:ph type="dt" sz="half" idx="10"/>
          </p:nvPr>
        </p:nvSpPr>
        <p:spPr/>
        <p:txBody>
          <a:bodyPr/>
          <a:lstStyle/>
          <a:p>
            <a:fld id="{2F9340AE-DEEA-6247-A4A1-3CB123BE42C7}" type="datetime1">
              <a:rPr lang="en-US" smtClean="0"/>
              <a:t>1/16/22</a:t>
            </a:fld>
            <a:endParaRPr lang="en-US"/>
          </a:p>
        </p:txBody>
      </p:sp>
      <p:sp>
        <p:nvSpPr>
          <p:cNvPr id="6" name="Footer Placeholder 5">
            <a:extLst>
              <a:ext uri="{FF2B5EF4-FFF2-40B4-BE49-F238E27FC236}">
                <a16:creationId xmlns:a16="http://schemas.microsoft.com/office/drawing/2014/main" id="{62A453C1-E4B5-4574-95EC-4D95D0B9F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BE2A9-7FD1-4F60-A5EC-D09EA222B89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81578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EB601-AACD-8541-AA39-505C0541C6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01606-5B0B-EA42-8E6E-163D0FF3EFBF}"/>
              </a:ext>
            </a:extLst>
          </p:cNvPr>
          <p:cNvSpPr>
            <a:spLocks noGrp="1"/>
          </p:cNvSpPr>
          <p:nvPr>
            <p:ph type="dt" sz="half" idx="10"/>
          </p:nvPr>
        </p:nvSpPr>
        <p:spPr/>
        <p:txBody>
          <a:bodyPr/>
          <a:lstStyle/>
          <a:p>
            <a:fld id="{5F0610E8-50C4-404D-8695-2515E58D82CF}" type="datetime1">
              <a:rPr lang="en-US" smtClean="0"/>
              <a:t>1/16/22</a:t>
            </a:fld>
            <a:endParaRPr lang="en-US"/>
          </a:p>
        </p:txBody>
      </p:sp>
      <p:sp>
        <p:nvSpPr>
          <p:cNvPr id="5" name="Footer Placeholder 4">
            <a:extLst>
              <a:ext uri="{FF2B5EF4-FFF2-40B4-BE49-F238E27FC236}">
                <a16:creationId xmlns:a16="http://schemas.microsoft.com/office/drawing/2014/main" id="{E92EC4B4-AF31-584C-8D37-C0705F401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EC43C-FC74-204A-9FA1-E5E01732A87F}"/>
              </a:ext>
            </a:extLst>
          </p:cNvPr>
          <p:cNvSpPr>
            <a:spLocks noGrp="1"/>
          </p:cNvSpPr>
          <p:nvPr>
            <p:ph type="sldNum" sz="quarter" idx="12"/>
          </p:nvPr>
        </p:nvSpPr>
        <p:spPr>
          <a:xfrm>
            <a:off x="10108095" y="6485558"/>
            <a:ext cx="1245704" cy="365125"/>
          </a:xfrm>
        </p:spPr>
        <p:txBody>
          <a:bodyPr/>
          <a:lstStyle>
            <a:lvl1pPr>
              <a:defRPr sz="2000"/>
            </a:lvl1pPr>
          </a:lstStyle>
          <a:p>
            <a:fld id="{FB9FAF73-8741-5348-B831-AABD08D4FE0E}" type="slidenum">
              <a:rPr lang="en-US" smtClean="0"/>
              <a:pPr/>
              <a:t>‹#›</a:t>
            </a:fld>
            <a:endParaRPr lang="en-US" dirty="0"/>
          </a:p>
        </p:txBody>
      </p:sp>
      <p:pic>
        <p:nvPicPr>
          <p:cNvPr id="7" name="Picture 6">
            <a:extLst>
              <a:ext uri="{FF2B5EF4-FFF2-40B4-BE49-F238E27FC236}">
                <a16:creationId xmlns:a16="http://schemas.microsoft.com/office/drawing/2014/main" id="{D60460E8-2C34-7248-B858-A4D23D254C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494571"/>
          </a:xfrm>
          <a:prstGeom prst="rect">
            <a:avLst/>
          </a:prstGeom>
        </p:spPr>
      </p:pic>
      <p:pic>
        <p:nvPicPr>
          <p:cNvPr id="9" name="Picture 8">
            <a:extLst>
              <a:ext uri="{FF2B5EF4-FFF2-40B4-BE49-F238E27FC236}">
                <a16:creationId xmlns:a16="http://schemas.microsoft.com/office/drawing/2014/main" id="{96A39DC9-E9BE-9C44-8E47-50D54BB6A0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10" name="Title 3">
            <a:extLst>
              <a:ext uri="{FF2B5EF4-FFF2-40B4-BE49-F238E27FC236}">
                <a16:creationId xmlns:a16="http://schemas.microsoft.com/office/drawing/2014/main" id="{4DE4A381-808D-BD4F-82D3-910115D65D10}"/>
              </a:ext>
            </a:extLst>
          </p:cNvPr>
          <p:cNvSpPr>
            <a:spLocks noGrp="1"/>
          </p:cNvSpPr>
          <p:nvPr>
            <p:ph type="title" idx="4294967295"/>
          </p:nvPr>
        </p:nvSpPr>
        <p:spPr>
          <a:xfrm>
            <a:off x="997226" y="27312"/>
            <a:ext cx="10515600" cy="1067193"/>
          </a:xfrm>
        </p:spPr>
        <p:txBody>
          <a:bodyPr/>
          <a:lstStyle/>
          <a:p>
            <a:endParaRPr lang="en-US" dirty="0">
              <a:solidFill>
                <a:schemeClr val="bg1"/>
              </a:solidFill>
            </a:endParaRPr>
          </a:p>
        </p:txBody>
      </p:sp>
    </p:spTree>
    <p:extLst>
      <p:ext uri="{BB962C8B-B14F-4D97-AF65-F5344CB8AC3E}">
        <p14:creationId xmlns:p14="http://schemas.microsoft.com/office/powerpoint/2010/main" val="17267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9992-A425-46C4-A40B-FA9105C2FD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1C66F4-6FFA-4782-9554-0FB8B46A7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83678-2B00-45A4-B068-590F380AA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C69CC-0FFA-4973-8062-C4C8D663CEA0}"/>
              </a:ext>
            </a:extLst>
          </p:cNvPr>
          <p:cNvSpPr>
            <a:spLocks noGrp="1"/>
          </p:cNvSpPr>
          <p:nvPr>
            <p:ph type="dt" sz="half" idx="10"/>
          </p:nvPr>
        </p:nvSpPr>
        <p:spPr/>
        <p:txBody>
          <a:bodyPr/>
          <a:lstStyle/>
          <a:p>
            <a:fld id="{62AC417D-5CCA-D846-A342-29C5142A4A91}" type="datetime1">
              <a:rPr lang="en-US" smtClean="0"/>
              <a:t>1/16/22</a:t>
            </a:fld>
            <a:endParaRPr lang="en-US"/>
          </a:p>
        </p:txBody>
      </p:sp>
      <p:sp>
        <p:nvSpPr>
          <p:cNvPr id="6" name="Footer Placeholder 5">
            <a:extLst>
              <a:ext uri="{FF2B5EF4-FFF2-40B4-BE49-F238E27FC236}">
                <a16:creationId xmlns:a16="http://schemas.microsoft.com/office/drawing/2014/main" id="{BEE77325-316B-4496-ADDE-ACF8FE119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68BC4-1997-46C8-80D3-39F2E31C6133}"/>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930860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7EEF-2B2B-4F5C-86A1-D835FA9E99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98705B-782D-4256-B8D7-F9575D81D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8DCEE-246C-4DC6-8472-50E2F68B902F}"/>
              </a:ext>
            </a:extLst>
          </p:cNvPr>
          <p:cNvSpPr>
            <a:spLocks noGrp="1"/>
          </p:cNvSpPr>
          <p:nvPr>
            <p:ph type="dt" sz="half" idx="10"/>
          </p:nvPr>
        </p:nvSpPr>
        <p:spPr/>
        <p:txBody>
          <a:bodyPr/>
          <a:lstStyle/>
          <a:p>
            <a:fld id="{1C5C494E-3A9B-244D-910E-6A9C5C5E3C57}" type="datetime1">
              <a:rPr lang="en-US" smtClean="0"/>
              <a:t>1/16/22</a:t>
            </a:fld>
            <a:endParaRPr lang="en-US"/>
          </a:p>
        </p:txBody>
      </p:sp>
      <p:sp>
        <p:nvSpPr>
          <p:cNvPr id="5" name="Footer Placeholder 4">
            <a:extLst>
              <a:ext uri="{FF2B5EF4-FFF2-40B4-BE49-F238E27FC236}">
                <a16:creationId xmlns:a16="http://schemas.microsoft.com/office/drawing/2014/main" id="{ECCCE389-8976-4C2D-9E5C-89EFC1892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1E007-A14A-4714-AC03-67B4191FAD5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92010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84D5C-B853-4473-A8C5-B26074951A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6F73C2-1830-411B-9DD2-CFD6BE3C4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DC4CD-27F5-41A2-95D1-09C2D7F8F39D}"/>
              </a:ext>
            </a:extLst>
          </p:cNvPr>
          <p:cNvSpPr>
            <a:spLocks noGrp="1"/>
          </p:cNvSpPr>
          <p:nvPr>
            <p:ph type="dt" sz="half" idx="10"/>
          </p:nvPr>
        </p:nvSpPr>
        <p:spPr/>
        <p:txBody>
          <a:bodyPr/>
          <a:lstStyle/>
          <a:p>
            <a:fld id="{3C903D49-D0E1-A64F-9655-C47F3A36F317}" type="datetime1">
              <a:rPr lang="en-US" smtClean="0"/>
              <a:t>1/16/22</a:t>
            </a:fld>
            <a:endParaRPr lang="en-US"/>
          </a:p>
        </p:txBody>
      </p:sp>
      <p:sp>
        <p:nvSpPr>
          <p:cNvPr id="5" name="Footer Placeholder 4">
            <a:extLst>
              <a:ext uri="{FF2B5EF4-FFF2-40B4-BE49-F238E27FC236}">
                <a16:creationId xmlns:a16="http://schemas.microsoft.com/office/drawing/2014/main" id="{27D28368-80D4-41EB-807A-0ED9A25E4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A3C8A-32CC-4A35-B390-1396B8C52B32}"/>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52434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1BE8A3-30C5-844F-88F4-86055FD89A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0CF910E-6B99-9543-AA78-4D292897A8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870975"/>
            <a:ext cx="12192000" cy="2525999"/>
          </a:xfrm>
          <a:prstGeom prst="rect">
            <a:avLst/>
          </a:prstGeom>
        </p:spPr>
      </p:pic>
      <p:sp>
        <p:nvSpPr>
          <p:cNvPr id="2" name="Title 1">
            <a:extLst>
              <a:ext uri="{FF2B5EF4-FFF2-40B4-BE49-F238E27FC236}">
                <a16:creationId xmlns:a16="http://schemas.microsoft.com/office/drawing/2014/main" id="{27157174-E112-6F48-9071-78C999955EFA}"/>
              </a:ext>
            </a:extLst>
          </p:cNvPr>
          <p:cNvSpPr>
            <a:spLocks noGrp="1"/>
          </p:cNvSpPr>
          <p:nvPr>
            <p:ph type="ctrTitle"/>
          </p:nvPr>
        </p:nvSpPr>
        <p:spPr>
          <a:xfrm>
            <a:off x="1613452" y="246286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54AC4C1-FB66-164A-8E99-4764931283BC}"/>
              </a:ext>
            </a:extLst>
          </p:cNvPr>
          <p:cNvSpPr>
            <a:spLocks noGrp="1"/>
          </p:cNvSpPr>
          <p:nvPr>
            <p:ph type="subTitle" idx="1"/>
          </p:nvPr>
        </p:nvSpPr>
        <p:spPr>
          <a:xfrm>
            <a:off x="1414670" y="4978301"/>
            <a:ext cx="9144000" cy="105354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FDBA53D-865C-BC4F-BA81-FEB853781EE3}"/>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5" name="Footer Placeholder 4">
            <a:extLst>
              <a:ext uri="{FF2B5EF4-FFF2-40B4-BE49-F238E27FC236}">
                <a16:creationId xmlns:a16="http://schemas.microsoft.com/office/drawing/2014/main" id="{B5BF7D1E-5BC5-0046-8F11-02D3ED0E2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1A628-BB3E-844E-9EFD-FBD9C714A20E}"/>
              </a:ext>
            </a:extLst>
          </p:cNvPr>
          <p:cNvSpPr>
            <a:spLocks noGrp="1"/>
          </p:cNvSpPr>
          <p:nvPr>
            <p:ph type="sldNum" sz="quarter" idx="12"/>
          </p:nvPr>
        </p:nvSpPr>
        <p:spPr/>
        <p:txBody>
          <a:body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7513B360-32C7-DF40-95C7-AC20C01EBD24}"/>
              </a:ext>
            </a:extLst>
          </p:cNvPr>
          <p:cNvPicPr>
            <a:picLocks noChangeAspect="1"/>
          </p:cNvPicPr>
          <p:nvPr userDrawn="1"/>
        </p:nvPicPr>
        <p:blipFill>
          <a:blip r:embed="rId4"/>
          <a:stretch>
            <a:fillRect/>
          </a:stretch>
        </p:blipFill>
        <p:spPr>
          <a:xfrm>
            <a:off x="6012253" y="2910466"/>
            <a:ext cx="1106863" cy="1052427"/>
          </a:xfrm>
          <a:prstGeom prst="rect">
            <a:avLst/>
          </a:prstGeom>
        </p:spPr>
      </p:pic>
    </p:spTree>
    <p:extLst>
      <p:ext uri="{BB962C8B-B14F-4D97-AF65-F5344CB8AC3E}">
        <p14:creationId xmlns:p14="http://schemas.microsoft.com/office/powerpoint/2010/main" val="2146661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060A-1248-D442-8FB3-514506B63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36C84-8C49-2449-A9BF-C7A4EAF14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EDC97-EBC4-FF46-94A7-B1CA58C4BFCE}"/>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5" name="Footer Placeholder 4">
            <a:extLst>
              <a:ext uri="{FF2B5EF4-FFF2-40B4-BE49-F238E27FC236}">
                <a16:creationId xmlns:a16="http://schemas.microsoft.com/office/drawing/2014/main" id="{33473096-1C60-8740-A003-6B98D02B0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707E9-A8B3-6242-8C2C-EE6CCC2BF8FB}"/>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641117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F013-EA0A-4544-8F7A-3E378994C7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8445C-160D-1547-BD4E-ACB69FC3D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31936-1950-3D4B-8468-7314966DAE93}"/>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5" name="Footer Placeholder 4">
            <a:extLst>
              <a:ext uri="{FF2B5EF4-FFF2-40B4-BE49-F238E27FC236}">
                <a16:creationId xmlns:a16="http://schemas.microsoft.com/office/drawing/2014/main" id="{49EB40EC-0C5A-474C-A63E-9C82D9659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7A21B-7363-D345-9797-89FAE425EC04}"/>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700196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9337-4C79-F540-A82A-4941D6E98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C3DB6-69D5-E24A-A03F-1BBDFE8FB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A479A5-1241-1D49-92A0-8DB3DC114A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8FE2A4-DFF5-E242-98F9-E37478ED005F}"/>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6" name="Footer Placeholder 5">
            <a:extLst>
              <a:ext uri="{FF2B5EF4-FFF2-40B4-BE49-F238E27FC236}">
                <a16:creationId xmlns:a16="http://schemas.microsoft.com/office/drawing/2014/main" id="{5875494A-1B4E-BE4A-A938-C072994A2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A83EE-10C8-4E40-BC49-7809F256C78D}"/>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763217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ABB6-7D7E-C647-8673-497BC6B7A193}"/>
              </a:ext>
            </a:extLst>
          </p:cNvPr>
          <p:cNvSpPr>
            <a:spLocks noGrp="1"/>
          </p:cNvSpPr>
          <p:nvPr>
            <p:ph type="title"/>
          </p:nvPr>
        </p:nvSpPr>
        <p:spPr>
          <a:xfrm>
            <a:off x="1142999" y="-83344"/>
            <a:ext cx="1023399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D4B5E5-648C-904B-A2D2-83A3AD899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F53D4-138A-4D41-871F-5DA1A31CF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A1F2E-3966-4849-A536-3968D64B2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393A1-FBFA-1447-95A8-EB18C1A83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199106-A8E5-4B43-8171-A79B5F87BF7B}"/>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8" name="Footer Placeholder 7">
            <a:extLst>
              <a:ext uri="{FF2B5EF4-FFF2-40B4-BE49-F238E27FC236}">
                <a16:creationId xmlns:a16="http://schemas.microsoft.com/office/drawing/2014/main" id="{0760F3C8-EB9B-6A41-BAFA-9EB1D0D7E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7A843-206C-6640-AD3C-91DF9BED1AD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818029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CDA0-3530-8647-80C2-2DB164355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B04FF-934E-F74B-8454-766575A569EB}"/>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4" name="Footer Placeholder 3">
            <a:extLst>
              <a:ext uri="{FF2B5EF4-FFF2-40B4-BE49-F238E27FC236}">
                <a16:creationId xmlns:a16="http://schemas.microsoft.com/office/drawing/2014/main" id="{A88A8193-E43E-F346-8F17-690B4D4E1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7196A5-C920-DB48-99A9-20DB2EB85289}"/>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247309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C416D-FAA3-7642-9BDD-C558CF4F5D6D}"/>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3" name="Footer Placeholder 2">
            <a:extLst>
              <a:ext uri="{FF2B5EF4-FFF2-40B4-BE49-F238E27FC236}">
                <a16:creationId xmlns:a16="http://schemas.microsoft.com/office/drawing/2014/main" id="{D62394B5-0294-654F-9152-CA9B896EA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2C80A-FB20-7C44-9879-2804EEFA7B3E}"/>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37410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46DB-2C6F-1C43-9D6B-D8EA147A82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F1F265-210D-6D42-BE98-90516972A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68369C-5602-B04A-9749-D1B278709AE9}"/>
              </a:ext>
            </a:extLst>
          </p:cNvPr>
          <p:cNvSpPr>
            <a:spLocks noGrp="1"/>
          </p:cNvSpPr>
          <p:nvPr>
            <p:ph type="dt" sz="half" idx="10"/>
          </p:nvPr>
        </p:nvSpPr>
        <p:spPr/>
        <p:txBody>
          <a:bodyPr/>
          <a:lstStyle/>
          <a:p>
            <a:fld id="{0C8EAAC3-6306-574A-8965-18CE5CC3EA10}" type="datetime1">
              <a:rPr lang="en-US" smtClean="0"/>
              <a:t>1/16/22</a:t>
            </a:fld>
            <a:endParaRPr lang="en-US"/>
          </a:p>
        </p:txBody>
      </p:sp>
      <p:sp>
        <p:nvSpPr>
          <p:cNvPr id="5" name="Footer Placeholder 4">
            <a:extLst>
              <a:ext uri="{FF2B5EF4-FFF2-40B4-BE49-F238E27FC236}">
                <a16:creationId xmlns:a16="http://schemas.microsoft.com/office/drawing/2014/main" id="{33C1C763-A9EE-C544-8E46-B1E34AE8E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7C887-E44B-1F41-88A0-C98C7C14194A}"/>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72027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5916-EDDB-8A49-9BA6-B5E9C8336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DAAC8-86B9-EB4E-9083-6EDD427E3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22A2C-CE63-2D44-A788-CA8270A04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EF8A3-CF9D-7845-931E-7422ABA790E8}"/>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6" name="Footer Placeholder 5">
            <a:extLst>
              <a:ext uri="{FF2B5EF4-FFF2-40B4-BE49-F238E27FC236}">
                <a16:creationId xmlns:a16="http://schemas.microsoft.com/office/drawing/2014/main" id="{4304DDDC-3224-0248-AFC0-2B07C5AA1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24488-F06F-3A49-A347-2A08D38E7E4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427552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EF30-F0CF-864F-816D-DCACCDA02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4284D4-CC0C-054F-B03A-1D08BE898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10991-37E0-9349-BCB8-49856747A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E803E-D6DB-1F46-8A05-E276040FBAE4}"/>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6" name="Footer Placeholder 5">
            <a:extLst>
              <a:ext uri="{FF2B5EF4-FFF2-40B4-BE49-F238E27FC236}">
                <a16:creationId xmlns:a16="http://schemas.microsoft.com/office/drawing/2014/main" id="{691C331E-1D78-6843-8927-FC50711A5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EDF47-DF8B-BF42-9A6F-EB43732A1827}"/>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3783322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E2E8-D18C-2545-B4ED-69E08BA007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E9D04-7FB1-5D42-8583-B0C679F76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7AA5F-9308-7641-B26C-C3EF47FB2AAF}"/>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5" name="Footer Placeholder 4">
            <a:extLst>
              <a:ext uri="{FF2B5EF4-FFF2-40B4-BE49-F238E27FC236}">
                <a16:creationId xmlns:a16="http://schemas.microsoft.com/office/drawing/2014/main" id="{FDF487A8-3CF6-9B49-9F74-0CD6D3E3D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8A363-1642-9142-9408-A7751F670D82}"/>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776085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7DAE5-7075-9147-AD2A-8BEB7A825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613733-8F0C-9A4D-A4A8-5148CC5549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52E2E-2659-1B46-B413-77D36E1711E9}"/>
              </a:ext>
            </a:extLst>
          </p:cNvPr>
          <p:cNvSpPr>
            <a:spLocks noGrp="1"/>
          </p:cNvSpPr>
          <p:nvPr>
            <p:ph type="dt" sz="half" idx="10"/>
          </p:nvPr>
        </p:nvSpPr>
        <p:spPr/>
        <p:txBody>
          <a:bodyPr/>
          <a:lstStyle/>
          <a:p>
            <a:fld id="{68BD4F06-0F5A-9945-A5D7-9AEBA431B406}" type="datetimeFigureOut">
              <a:rPr lang="en-US" smtClean="0"/>
              <a:t>1/16/22</a:t>
            </a:fld>
            <a:endParaRPr lang="en-US"/>
          </a:p>
        </p:txBody>
      </p:sp>
      <p:sp>
        <p:nvSpPr>
          <p:cNvPr id="5" name="Footer Placeholder 4">
            <a:extLst>
              <a:ext uri="{FF2B5EF4-FFF2-40B4-BE49-F238E27FC236}">
                <a16:creationId xmlns:a16="http://schemas.microsoft.com/office/drawing/2014/main" id="{E81FE8E8-3EAD-B649-9ACF-00D82763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68FAF-22E1-0F40-BBE6-20CD1D7CDB46}"/>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997749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xfrm>
            <a:off x="5791200" y="6684963"/>
            <a:ext cx="609600" cy="152400"/>
          </a:xfrm>
          <a:prstGeom prst="rect">
            <a:avLst/>
          </a:prstGeom>
        </p:spPr>
        <p:txBody>
          <a:bodyPr/>
          <a:lstStyle>
            <a:lvl1pPr>
              <a:defRPr/>
            </a:lvl1pPr>
          </a:lstStyle>
          <a:p>
            <a:pPr fontAlgn="base">
              <a:spcBef>
                <a:spcPct val="0"/>
              </a:spcBef>
              <a:spcAft>
                <a:spcPct val="0"/>
              </a:spcAft>
              <a:defRPr/>
            </a:pPr>
            <a:fld id="{2095F920-1042-914C-A3FE-E6415FDD3521}" type="slidenum">
              <a:rPr lang="en-US" smtClean="0">
                <a:solidFill>
                  <a:srgbClr val="0959A5"/>
                </a:solidFill>
                <a:latin typeface="Arial" charset="0"/>
                <a:ea typeface="ＭＳ Ｐゴシック" charset="0"/>
                <a:cs typeface="ＭＳ Ｐゴシック" charset="0"/>
              </a:rPr>
              <a:pPr fontAlgn="base">
                <a:spcBef>
                  <a:spcPct val="0"/>
                </a:spcBef>
                <a:spcAft>
                  <a:spcPct val="0"/>
                </a:spcAft>
                <a:defRPr/>
              </a:pPr>
              <a:t>‹#›</a:t>
            </a:fld>
            <a:endParaRPr lang="en-US" dirty="0">
              <a:solidFill>
                <a:srgbClr val="0959A5"/>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662126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46E0-2EC4-E945-BA17-C3E750FE0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54661-E5F6-CE4D-BD23-A1A4E71ABD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66D418-74C9-1341-8DE9-3437940261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083EC-FAE5-3745-B6A9-4811DE258F19}"/>
              </a:ext>
            </a:extLst>
          </p:cNvPr>
          <p:cNvSpPr>
            <a:spLocks noGrp="1"/>
          </p:cNvSpPr>
          <p:nvPr>
            <p:ph type="dt" sz="half" idx="10"/>
          </p:nvPr>
        </p:nvSpPr>
        <p:spPr/>
        <p:txBody>
          <a:bodyPr/>
          <a:lstStyle/>
          <a:p>
            <a:fld id="{2AEF6E5C-ECAF-B147-9DE7-24DD83431C7F}" type="datetime1">
              <a:rPr lang="en-US" smtClean="0"/>
              <a:t>1/16/22</a:t>
            </a:fld>
            <a:endParaRPr lang="en-US"/>
          </a:p>
        </p:txBody>
      </p:sp>
      <p:sp>
        <p:nvSpPr>
          <p:cNvPr id="6" name="Footer Placeholder 5">
            <a:extLst>
              <a:ext uri="{FF2B5EF4-FFF2-40B4-BE49-F238E27FC236}">
                <a16:creationId xmlns:a16="http://schemas.microsoft.com/office/drawing/2014/main" id="{3177E576-7C9A-0244-82E5-9C124113D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4A67A-F42A-324E-86F9-C001B0086361}"/>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24927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E579-D2E6-2141-9BFC-6E05367DD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BBA8-4599-6947-B7B5-3C6F95C84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495B23-3110-1C4E-A8D9-03ADB13B22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29459-B32D-B24E-8EEE-E2DE946ED5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04A58A-E880-974C-AB49-3ACAE13E83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63E40-6833-5549-8B1A-F1EB9F7268D4}"/>
              </a:ext>
            </a:extLst>
          </p:cNvPr>
          <p:cNvSpPr>
            <a:spLocks noGrp="1"/>
          </p:cNvSpPr>
          <p:nvPr>
            <p:ph type="dt" sz="half" idx="10"/>
          </p:nvPr>
        </p:nvSpPr>
        <p:spPr/>
        <p:txBody>
          <a:bodyPr/>
          <a:lstStyle/>
          <a:p>
            <a:fld id="{A5F005F6-8C84-5F47-B703-E9D6DB3120C4}" type="datetime1">
              <a:rPr lang="en-US" smtClean="0"/>
              <a:t>1/16/22</a:t>
            </a:fld>
            <a:endParaRPr lang="en-US"/>
          </a:p>
        </p:txBody>
      </p:sp>
      <p:sp>
        <p:nvSpPr>
          <p:cNvPr id="8" name="Footer Placeholder 7">
            <a:extLst>
              <a:ext uri="{FF2B5EF4-FFF2-40B4-BE49-F238E27FC236}">
                <a16:creationId xmlns:a16="http://schemas.microsoft.com/office/drawing/2014/main" id="{B513BF42-6DEC-254C-9A95-3E3532F8B4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A7100-5FA6-CB40-8471-90EE7D1660F4}"/>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35141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07C6-2C64-B34F-A153-E39566896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2ED48-A258-C04B-B5C6-5DE7E842FDDD}"/>
              </a:ext>
            </a:extLst>
          </p:cNvPr>
          <p:cNvSpPr>
            <a:spLocks noGrp="1"/>
          </p:cNvSpPr>
          <p:nvPr>
            <p:ph type="dt" sz="half" idx="10"/>
          </p:nvPr>
        </p:nvSpPr>
        <p:spPr/>
        <p:txBody>
          <a:bodyPr/>
          <a:lstStyle/>
          <a:p>
            <a:fld id="{7687A9D7-A8AE-044D-8ECC-CA997E09E6FA}" type="datetime1">
              <a:rPr lang="en-US" smtClean="0"/>
              <a:t>1/16/22</a:t>
            </a:fld>
            <a:endParaRPr lang="en-US"/>
          </a:p>
        </p:txBody>
      </p:sp>
      <p:sp>
        <p:nvSpPr>
          <p:cNvPr id="4" name="Footer Placeholder 3">
            <a:extLst>
              <a:ext uri="{FF2B5EF4-FFF2-40B4-BE49-F238E27FC236}">
                <a16:creationId xmlns:a16="http://schemas.microsoft.com/office/drawing/2014/main" id="{2E2711B0-BFBF-024A-B15E-C4AD39E8E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E6E71D-58F4-5944-9E79-C3B00C44BA7C}"/>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72910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046036-7A00-F640-B520-FAF790E46C79}"/>
              </a:ext>
            </a:extLst>
          </p:cNvPr>
          <p:cNvSpPr>
            <a:spLocks noGrp="1"/>
          </p:cNvSpPr>
          <p:nvPr>
            <p:ph type="dt" sz="half" idx="10"/>
          </p:nvPr>
        </p:nvSpPr>
        <p:spPr/>
        <p:txBody>
          <a:bodyPr/>
          <a:lstStyle/>
          <a:p>
            <a:fld id="{EE0B6AF2-E740-E546-9298-DFD19FEF464D}" type="datetime1">
              <a:rPr lang="en-US" smtClean="0"/>
              <a:t>1/16/22</a:t>
            </a:fld>
            <a:endParaRPr lang="en-US"/>
          </a:p>
        </p:txBody>
      </p:sp>
      <p:sp>
        <p:nvSpPr>
          <p:cNvPr id="3" name="Footer Placeholder 2">
            <a:extLst>
              <a:ext uri="{FF2B5EF4-FFF2-40B4-BE49-F238E27FC236}">
                <a16:creationId xmlns:a16="http://schemas.microsoft.com/office/drawing/2014/main" id="{C4B2042C-6D10-364B-B2EF-06C1F41CFD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D8D268-9E03-5E4A-9DA0-F22FB5FEC737}"/>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33532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46F3-E3E7-DD47-AD03-A59E2C49F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63CFD4-C5F0-6341-B617-6AF6CBD66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51C93-11B5-3C43-9F0B-C796EDF42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CF59B9-9F52-BD46-895B-36955C0E9B03}"/>
              </a:ext>
            </a:extLst>
          </p:cNvPr>
          <p:cNvSpPr>
            <a:spLocks noGrp="1"/>
          </p:cNvSpPr>
          <p:nvPr>
            <p:ph type="dt" sz="half" idx="10"/>
          </p:nvPr>
        </p:nvSpPr>
        <p:spPr/>
        <p:txBody>
          <a:bodyPr/>
          <a:lstStyle/>
          <a:p>
            <a:fld id="{BF78E83C-4069-2145-ACE2-8D12CE5B94E8}" type="datetime1">
              <a:rPr lang="en-US" smtClean="0"/>
              <a:t>1/16/22</a:t>
            </a:fld>
            <a:endParaRPr lang="en-US"/>
          </a:p>
        </p:txBody>
      </p:sp>
      <p:sp>
        <p:nvSpPr>
          <p:cNvPr id="6" name="Footer Placeholder 5">
            <a:extLst>
              <a:ext uri="{FF2B5EF4-FFF2-40B4-BE49-F238E27FC236}">
                <a16:creationId xmlns:a16="http://schemas.microsoft.com/office/drawing/2014/main" id="{E5BF2985-9EBE-B04F-AF7E-A5E473CE8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4AFAD-B07C-7E40-BAD7-BCBC712659B8}"/>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30432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BE63-2832-434A-8C4A-832A66B1C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3C98D1-38E3-604C-9A5F-6692DB54E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E856AA-4C71-DB49-B3A5-ABBA98722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644AAD-09A2-2B46-A7B6-E98F54F25D84}"/>
              </a:ext>
            </a:extLst>
          </p:cNvPr>
          <p:cNvSpPr>
            <a:spLocks noGrp="1"/>
          </p:cNvSpPr>
          <p:nvPr>
            <p:ph type="dt" sz="half" idx="10"/>
          </p:nvPr>
        </p:nvSpPr>
        <p:spPr/>
        <p:txBody>
          <a:bodyPr/>
          <a:lstStyle/>
          <a:p>
            <a:fld id="{5891BE0D-1E9B-3F4B-B395-55BBAE08AC55}" type="datetime1">
              <a:rPr lang="en-US" smtClean="0"/>
              <a:t>1/16/22</a:t>
            </a:fld>
            <a:endParaRPr lang="en-US"/>
          </a:p>
        </p:txBody>
      </p:sp>
      <p:sp>
        <p:nvSpPr>
          <p:cNvPr id="6" name="Footer Placeholder 5">
            <a:extLst>
              <a:ext uri="{FF2B5EF4-FFF2-40B4-BE49-F238E27FC236}">
                <a16:creationId xmlns:a16="http://schemas.microsoft.com/office/drawing/2014/main" id="{F7E503DD-FB94-A242-8B10-73EF83243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7697E-54AB-F741-927F-404DB0100D31}"/>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424333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43DC6-723F-C946-A990-8E5BE894B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88FC6-74C9-3B46-BF62-666EC913A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6E214-3963-024D-8636-BA4954EAE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004E-3C75-2F4E-8F43-45BAAFF01C8C}" type="datetime1">
              <a:rPr lang="en-US" smtClean="0"/>
              <a:t>1/16/22</a:t>
            </a:fld>
            <a:endParaRPr lang="en-US"/>
          </a:p>
        </p:txBody>
      </p:sp>
      <p:sp>
        <p:nvSpPr>
          <p:cNvPr id="5" name="Footer Placeholder 4">
            <a:extLst>
              <a:ext uri="{FF2B5EF4-FFF2-40B4-BE49-F238E27FC236}">
                <a16:creationId xmlns:a16="http://schemas.microsoft.com/office/drawing/2014/main" id="{3CC67FC2-178C-B34E-875D-A09C8CF5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32509E-0BB2-3F4D-97F4-E8F8D7664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FAF73-8741-5348-B831-AABD08D4FE0E}" type="slidenum">
              <a:rPr lang="en-US" smtClean="0"/>
              <a:t>‹#›</a:t>
            </a:fld>
            <a:endParaRPr lang="en-US"/>
          </a:p>
        </p:txBody>
      </p:sp>
    </p:spTree>
    <p:extLst>
      <p:ext uri="{BB962C8B-B14F-4D97-AF65-F5344CB8AC3E}">
        <p14:creationId xmlns:p14="http://schemas.microsoft.com/office/powerpoint/2010/main" val="120720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EF206-230D-4E2F-BE3E-87B5FE790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3E25A-5801-4E9C-9699-5914CC5F9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3FCA-CDA8-EE45-BE15-933322DD6D69}" type="datetime1">
              <a:rPr lang="en-US" smtClean="0"/>
              <a:t>1/16/22</a:t>
            </a:fld>
            <a:endParaRPr lang="en-US"/>
          </a:p>
        </p:txBody>
      </p:sp>
      <p:sp>
        <p:nvSpPr>
          <p:cNvPr id="5" name="Footer Placeholder 4">
            <a:extLst>
              <a:ext uri="{FF2B5EF4-FFF2-40B4-BE49-F238E27FC236}">
                <a16:creationId xmlns:a16="http://schemas.microsoft.com/office/drawing/2014/main" id="{B57BFE17-1516-4B08-BDD9-03438BD89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AB6DB4-1F09-4FE9-8784-6696577F1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8B50-D640-4ECE-A6A6-8E7234A714AF}" type="slidenum">
              <a:rPr lang="en-US" smtClean="0"/>
              <a:t>‹#›</a:t>
            </a:fld>
            <a:endParaRPr lang="en-US"/>
          </a:p>
        </p:txBody>
      </p:sp>
      <p:pic>
        <p:nvPicPr>
          <p:cNvPr id="7" name="Picture 6">
            <a:extLst>
              <a:ext uri="{FF2B5EF4-FFF2-40B4-BE49-F238E27FC236}">
                <a16:creationId xmlns:a16="http://schemas.microsoft.com/office/drawing/2014/main" id="{09F7E9F4-E8EC-6F47-B2D2-521AC628DDE0}"/>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0"/>
            <a:ext cx="12192000" cy="121020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4AFD267-8CAB-8044-98CF-5FC7BE77DB1F}"/>
              </a:ext>
            </a:extLst>
          </p:cNvPr>
          <p:cNvPicPr>
            <a:picLocks noChangeAspect="1"/>
          </p:cNvPicPr>
          <p:nvPr userDrawn="1"/>
        </p:nvPicPr>
        <p:blipFill>
          <a:blip r:embed="rId14"/>
          <a:stretch>
            <a:fillRect/>
          </a:stretch>
        </p:blipFill>
        <p:spPr>
          <a:xfrm>
            <a:off x="9838912" y="305797"/>
            <a:ext cx="2055742" cy="598607"/>
          </a:xfrm>
          <a:prstGeom prst="rect">
            <a:avLst/>
          </a:prstGeom>
        </p:spPr>
      </p:pic>
      <p:sp>
        <p:nvSpPr>
          <p:cNvPr id="13" name="Title Placeholder 12">
            <a:extLst>
              <a:ext uri="{FF2B5EF4-FFF2-40B4-BE49-F238E27FC236}">
                <a16:creationId xmlns:a16="http://schemas.microsoft.com/office/drawing/2014/main" id="{A01E3134-4624-9348-8FF4-38AF21162B34}"/>
              </a:ext>
            </a:extLst>
          </p:cNvPr>
          <p:cNvSpPr>
            <a:spLocks noGrp="1"/>
          </p:cNvSpPr>
          <p:nvPr>
            <p:ph type="title"/>
          </p:nvPr>
        </p:nvSpPr>
        <p:spPr>
          <a:xfrm>
            <a:off x="838200" y="365126"/>
            <a:ext cx="10515600" cy="71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1679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C6369B-A27F-C140-A3E0-70C98618F7B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2"/>
            <a:ext cx="12192000" cy="1210203"/>
          </a:xfrm>
          <a:prstGeom prst="rect">
            <a:avLst/>
          </a:prstGeom>
        </p:spPr>
      </p:pic>
      <p:sp>
        <p:nvSpPr>
          <p:cNvPr id="2" name="Title Placeholder 1">
            <a:extLst>
              <a:ext uri="{FF2B5EF4-FFF2-40B4-BE49-F238E27FC236}">
                <a16:creationId xmlns:a16="http://schemas.microsoft.com/office/drawing/2014/main" id="{77815073-1284-824A-964A-F7F08EBE5661}"/>
              </a:ext>
            </a:extLst>
          </p:cNvPr>
          <p:cNvSpPr>
            <a:spLocks noGrp="1"/>
          </p:cNvSpPr>
          <p:nvPr>
            <p:ph type="title"/>
          </p:nvPr>
        </p:nvSpPr>
        <p:spPr>
          <a:xfrm>
            <a:off x="838200" y="365125"/>
            <a:ext cx="8862391" cy="5989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F1DC9A-6EB6-1544-9337-7C4F4DF9A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FC790-BA10-9F41-961B-2077E605D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D4F06-0F5A-9945-A5D7-9AEBA431B406}" type="datetimeFigureOut">
              <a:rPr lang="en-US" smtClean="0"/>
              <a:t>1/16/22</a:t>
            </a:fld>
            <a:endParaRPr lang="en-US"/>
          </a:p>
        </p:txBody>
      </p:sp>
      <p:sp>
        <p:nvSpPr>
          <p:cNvPr id="5" name="Footer Placeholder 4">
            <a:extLst>
              <a:ext uri="{FF2B5EF4-FFF2-40B4-BE49-F238E27FC236}">
                <a16:creationId xmlns:a16="http://schemas.microsoft.com/office/drawing/2014/main" id="{6D2C0107-C11D-4148-A680-6BE9CB5E4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DC5D6-909B-3C4F-8997-42B353868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F1B4D29F-ECFA-EC44-A030-839575DDD3AC}"/>
              </a:ext>
            </a:extLst>
          </p:cNvPr>
          <p:cNvPicPr>
            <a:picLocks noChangeAspect="1"/>
          </p:cNvPicPr>
          <p:nvPr userDrawn="1"/>
        </p:nvPicPr>
        <p:blipFill>
          <a:blip r:embed="rId15"/>
          <a:stretch>
            <a:fillRect/>
          </a:stretch>
        </p:blipFill>
        <p:spPr>
          <a:xfrm>
            <a:off x="17866" y="6032809"/>
            <a:ext cx="846286" cy="804665"/>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B16AE8D8-C272-6449-BD0A-4012F5C62700}"/>
              </a:ext>
            </a:extLst>
          </p:cNvPr>
          <p:cNvPicPr>
            <a:picLocks noChangeAspect="1"/>
          </p:cNvPicPr>
          <p:nvPr userDrawn="1"/>
        </p:nvPicPr>
        <p:blipFill>
          <a:blip r:embed="rId16"/>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3471123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filing.energy.ca.gov/Lists/DocketLog.aspx?docketnumber=20-MISC-0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tiff"/><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4ED1EE-E95C-3143-A20D-A2A99C1905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29FC634F-DE08-D848-BDC5-A6D5DD5A40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52535"/>
            <a:ext cx="12192000" cy="2365052"/>
          </a:xfrm>
          <a:prstGeom prst="rect">
            <a:avLst/>
          </a:prstGeom>
        </p:spPr>
      </p:pic>
      <p:sp>
        <p:nvSpPr>
          <p:cNvPr id="10" name="TextBox 9">
            <a:extLst>
              <a:ext uri="{FF2B5EF4-FFF2-40B4-BE49-F238E27FC236}">
                <a16:creationId xmlns:a16="http://schemas.microsoft.com/office/drawing/2014/main" id="{D782A2B8-FBBA-E24F-A919-3646FBE5F2C1}"/>
              </a:ext>
            </a:extLst>
          </p:cNvPr>
          <p:cNvSpPr txBox="1"/>
          <p:nvPr/>
        </p:nvSpPr>
        <p:spPr>
          <a:xfrm>
            <a:off x="605289" y="3749955"/>
            <a:ext cx="10482943" cy="2308324"/>
          </a:xfrm>
          <a:prstGeom prst="rect">
            <a:avLst/>
          </a:prstGeom>
          <a:noFill/>
        </p:spPr>
        <p:txBody>
          <a:bodyPr wrap="square" rtlCol="0">
            <a:spAutoFit/>
          </a:bodyPr>
          <a:lstStyle/>
          <a:p>
            <a:pPr algn="ctr"/>
            <a:r>
              <a:rPr lang="en-US" sz="3600" dirty="0">
                <a:solidFill>
                  <a:schemeClr val="bg1"/>
                </a:solidFill>
              </a:rPr>
              <a:t>Modeling of Long Duration Storage for Decarbonization of California Energy System</a:t>
            </a:r>
          </a:p>
          <a:p>
            <a:pPr algn="ctr"/>
            <a:r>
              <a:rPr lang="en-US" sz="3600" dirty="0">
                <a:solidFill>
                  <a:schemeClr val="bg1"/>
                </a:solidFill>
              </a:rPr>
              <a:t>EPC-19-060 - UC Merced</a:t>
            </a:r>
          </a:p>
          <a:p>
            <a:pPr algn="ctr"/>
            <a:r>
              <a:rPr lang="en-US" sz="3600" dirty="0">
                <a:solidFill>
                  <a:schemeClr val="bg1"/>
                </a:solidFill>
              </a:rPr>
              <a:t>CPR #2 January 21, 2022 </a:t>
            </a:r>
          </a:p>
        </p:txBody>
      </p:sp>
      <p:pic>
        <p:nvPicPr>
          <p:cNvPr id="18" name="Picture 17">
            <a:extLst>
              <a:ext uri="{FF2B5EF4-FFF2-40B4-BE49-F238E27FC236}">
                <a16:creationId xmlns:a16="http://schemas.microsoft.com/office/drawing/2014/main" id="{3E367B5F-13CF-2C44-A8BF-91136B1B31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9347" y="5289004"/>
            <a:ext cx="1443165" cy="405890"/>
          </a:xfrm>
          <a:prstGeom prst="rect">
            <a:avLst/>
          </a:prstGeom>
        </p:spPr>
      </p:pic>
      <p:sp>
        <p:nvSpPr>
          <p:cNvPr id="2" name="Slide Number Placeholder 1">
            <a:extLst>
              <a:ext uri="{FF2B5EF4-FFF2-40B4-BE49-F238E27FC236}">
                <a16:creationId xmlns:a16="http://schemas.microsoft.com/office/drawing/2014/main" id="{D040B266-5E34-9C43-922D-C617211C1054}"/>
              </a:ext>
            </a:extLst>
          </p:cNvPr>
          <p:cNvSpPr>
            <a:spLocks noGrp="1"/>
          </p:cNvSpPr>
          <p:nvPr>
            <p:ph type="sldNum" sz="quarter" idx="12"/>
          </p:nvPr>
        </p:nvSpPr>
        <p:spPr/>
        <p:txBody>
          <a:bodyPr/>
          <a:lstStyle/>
          <a:p>
            <a:fld id="{FB9FAF73-8741-5348-B831-AABD08D4FE0E}" type="slidenum">
              <a:rPr lang="en-US" smtClean="0"/>
              <a:t>1</a:t>
            </a:fld>
            <a:endParaRPr lang="en-US"/>
          </a:p>
        </p:txBody>
      </p:sp>
    </p:spTree>
    <p:extLst>
      <p:ext uri="{BB962C8B-B14F-4D97-AF65-F5344CB8AC3E}">
        <p14:creationId xmlns:p14="http://schemas.microsoft.com/office/powerpoint/2010/main" val="290772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0" y="301377"/>
            <a:ext cx="12192000" cy="707886"/>
          </a:xfrm>
          <a:prstGeom prst="rect">
            <a:avLst/>
          </a:prstGeom>
          <a:noFill/>
        </p:spPr>
        <p:txBody>
          <a:bodyPr wrap="square" rtlCol="0">
            <a:spAutoFit/>
          </a:bodyPr>
          <a:lstStyle/>
          <a:p>
            <a:pPr algn="ctr"/>
            <a:r>
              <a:rPr lang="en-US" sz="4000" dirty="0">
                <a:solidFill>
                  <a:schemeClr val="bg1"/>
                </a:solidFill>
              </a:rPr>
              <a:t>Lifetime is a special challenge for frequently used storage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10</a:t>
            </a:fld>
            <a:endParaRPr lang="en-US" dirty="0"/>
          </a:p>
        </p:txBody>
      </p:sp>
      <p:pic>
        <p:nvPicPr>
          <p:cNvPr id="7" name="Content Placeholder 14">
            <a:extLst>
              <a:ext uri="{FF2B5EF4-FFF2-40B4-BE49-F238E27FC236}">
                <a16:creationId xmlns:a16="http://schemas.microsoft.com/office/drawing/2014/main" id="{8FDB1C6C-5E05-864E-AA0C-CE3FADCF2D86}"/>
              </a:ext>
            </a:extLst>
          </p:cNvPr>
          <p:cNvPicPr>
            <a:picLocks noChangeAspect="1"/>
          </p:cNvPicPr>
          <p:nvPr/>
        </p:nvPicPr>
        <p:blipFill>
          <a:blip r:embed="rId4"/>
          <a:stretch>
            <a:fillRect/>
          </a:stretch>
        </p:blipFill>
        <p:spPr bwMode="auto">
          <a:xfrm>
            <a:off x="341008" y="1619541"/>
            <a:ext cx="7618769" cy="470186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C4126C4-74AC-314E-9313-1C85307AA16C}"/>
              </a:ext>
            </a:extLst>
          </p:cNvPr>
          <p:cNvSpPr txBox="1"/>
          <p:nvPr/>
        </p:nvSpPr>
        <p:spPr>
          <a:xfrm>
            <a:off x="7621408" y="1731963"/>
            <a:ext cx="3519971" cy="1200329"/>
          </a:xfrm>
          <a:prstGeom prst="rect">
            <a:avLst/>
          </a:prstGeom>
          <a:noFill/>
          <a:ln>
            <a:solidFill>
              <a:schemeClr val="accent1"/>
            </a:solidFill>
          </a:ln>
        </p:spPr>
        <p:txBody>
          <a:bodyPr wrap="square" rtlCol="0">
            <a:spAutoFit/>
          </a:bodyPr>
          <a:lstStyle/>
          <a:p>
            <a:pPr algn="ctr"/>
            <a:r>
              <a:rPr lang="en-US" sz="2400" dirty="0"/>
              <a:t>Storage that is cycled every day may wear out quickly</a:t>
            </a:r>
          </a:p>
        </p:txBody>
      </p:sp>
      <p:cxnSp>
        <p:nvCxnSpPr>
          <p:cNvPr id="17" name="Straight Arrow Connector 16">
            <a:extLst>
              <a:ext uri="{FF2B5EF4-FFF2-40B4-BE49-F238E27FC236}">
                <a16:creationId xmlns:a16="http://schemas.microsoft.com/office/drawing/2014/main" id="{9AFF6F96-FD14-E14F-AB00-8591BB637610}"/>
              </a:ext>
            </a:extLst>
          </p:cNvPr>
          <p:cNvCxnSpPr/>
          <p:nvPr/>
        </p:nvCxnSpPr>
        <p:spPr>
          <a:xfrm flipH="1" flipV="1">
            <a:off x="3792511" y="2008682"/>
            <a:ext cx="3807502" cy="329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C35B0D-4537-F54C-868C-351843737317}"/>
              </a:ext>
            </a:extLst>
          </p:cNvPr>
          <p:cNvSpPr txBox="1"/>
          <p:nvPr/>
        </p:nvSpPr>
        <p:spPr>
          <a:xfrm>
            <a:off x="2441234" y="5948341"/>
            <a:ext cx="834587" cy="369332"/>
          </a:xfrm>
          <a:prstGeom prst="rect">
            <a:avLst/>
          </a:prstGeom>
          <a:noFill/>
        </p:spPr>
        <p:txBody>
          <a:bodyPr wrap="none" rtlCol="0">
            <a:spAutoFit/>
          </a:bodyPr>
          <a:lstStyle/>
          <a:p>
            <a:r>
              <a:rPr lang="en-US" b="1" dirty="0"/>
              <a:t>1 GWh</a:t>
            </a:r>
          </a:p>
        </p:txBody>
      </p:sp>
      <p:sp>
        <p:nvSpPr>
          <p:cNvPr id="3" name="TextBox 2">
            <a:extLst>
              <a:ext uri="{FF2B5EF4-FFF2-40B4-BE49-F238E27FC236}">
                <a16:creationId xmlns:a16="http://schemas.microsoft.com/office/drawing/2014/main" id="{C72A40A7-BAC2-FC46-8088-0F36BB2854D5}"/>
              </a:ext>
            </a:extLst>
          </p:cNvPr>
          <p:cNvSpPr txBox="1"/>
          <p:nvPr/>
        </p:nvSpPr>
        <p:spPr>
          <a:xfrm>
            <a:off x="7959777" y="4592128"/>
            <a:ext cx="4046301" cy="707886"/>
          </a:xfrm>
          <a:prstGeom prst="rect">
            <a:avLst/>
          </a:prstGeom>
          <a:noFill/>
        </p:spPr>
        <p:txBody>
          <a:bodyPr wrap="none" rtlCol="0">
            <a:spAutoFit/>
          </a:bodyPr>
          <a:lstStyle/>
          <a:p>
            <a:r>
              <a:rPr lang="en-US" sz="2000" dirty="0"/>
              <a:t>Long-duration storage could help:</a:t>
            </a:r>
          </a:p>
          <a:p>
            <a:r>
              <a:rPr lang="en-US" sz="2000" i="1" dirty="0"/>
              <a:t>What if only cycle partially each day?</a:t>
            </a:r>
          </a:p>
        </p:txBody>
      </p:sp>
    </p:spTree>
    <p:extLst>
      <p:ext uri="{BB962C8B-B14F-4D97-AF65-F5344CB8AC3E}">
        <p14:creationId xmlns:p14="http://schemas.microsoft.com/office/powerpoint/2010/main" val="28880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0" y="301377"/>
            <a:ext cx="12192000" cy="707886"/>
          </a:xfrm>
          <a:prstGeom prst="rect">
            <a:avLst/>
          </a:prstGeom>
          <a:noFill/>
        </p:spPr>
        <p:txBody>
          <a:bodyPr wrap="square" rtlCol="0">
            <a:spAutoFit/>
          </a:bodyPr>
          <a:lstStyle/>
          <a:p>
            <a:pPr algn="ctr"/>
            <a:r>
              <a:rPr lang="en-US" sz="4000" dirty="0">
                <a:solidFill>
                  <a:schemeClr val="bg1"/>
                </a:solidFill>
              </a:rPr>
              <a:t>Long-duration storage can increase lifetime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11</a:t>
            </a:fld>
            <a:endParaRPr lang="en-US" dirty="0"/>
          </a:p>
        </p:txBody>
      </p:sp>
      <p:sp>
        <p:nvSpPr>
          <p:cNvPr id="11" name="TextBox 10">
            <a:extLst>
              <a:ext uri="{FF2B5EF4-FFF2-40B4-BE49-F238E27FC236}">
                <a16:creationId xmlns:a16="http://schemas.microsoft.com/office/drawing/2014/main" id="{3FEE41F7-A389-6F4E-AA49-EBE84CB6555E}"/>
              </a:ext>
            </a:extLst>
          </p:cNvPr>
          <p:cNvSpPr txBox="1"/>
          <p:nvPr/>
        </p:nvSpPr>
        <p:spPr>
          <a:xfrm>
            <a:off x="8083686" y="1900555"/>
            <a:ext cx="3472774" cy="3785652"/>
          </a:xfrm>
          <a:prstGeom prst="rect">
            <a:avLst/>
          </a:prstGeom>
          <a:noFill/>
        </p:spPr>
        <p:txBody>
          <a:bodyPr wrap="square" rtlCol="0">
            <a:spAutoFit/>
          </a:bodyPr>
          <a:lstStyle/>
          <a:p>
            <a:r>
              <a:rPr lang="en-US" sz="2000" dirty="0"/>
              <a:t>Lifetime measured by number of cycles could increase from 10 </a:t>
            </a:r>
            <a:r>
              <a:rPr lang="en-US" sz="2000" dirty="0" err="1"/>
              <a:t>yrs</a:t>
            </a:r>
            <a:r>
              <a:rPr lang="en-US" sz="2000" dirty="0"/>
              <a:t> to </a:t>
            </a:r>
            <a:r>
              <a:rPr lang="en-US" altLang="zh-CN" sz="2000" dirty="0"/>
              <a:t>almost </a:t>
            </a:r>
            <a:r>
              <a:rPr lang="en-US" sz="2000" dirty="0"/>
              <a:t>30 </a:t>
            </a:r>
            <a:r>
              <a:rPr lang="en-US" sz="2000" dirty="0" err="1"/>
              <a:t>yrs</a:t>
            </a:r>
            <a:r>
              <a:rPr lang="en-US" sz="2000" dirty="0"/>
              <a:t>  when duration increases from 1 </a:t>
            </a:r>
            <a:r>
              <a:rPr lang="en-US" sz="2000" dirty="0" err="1"/>
              <a:t>hr</a:t>
            </a:r>
            <a:r>
              <a:rPr lang="en-US" sz="2000" dirty="0"/>
              <a:t> to 10 hrs.</a:t>
            </a:r>
          </a:p>
          <a:p>
            <a:endParaRPr lang="en-US" sz="2000" dirty="0"/>
          </a:p>
          <a:p>
            <a:r>
              <a:rPr lang="en-US" sz="2000" dirty="0"/>
              <a:t>This is an attractive option for storage with small energy capex but fast degradation</a:t>
            </a:r>
          </a:p>
          <a:p>
            <a:endParaRPr lang="en-US" sz="2000" dirty="0"/>
          </a:p>
          <a:p>
            <a:r>
              <a:rPr lang="en-US" sz="2000" dirty="0"/>
              <a:t>Daily cycling may help to pay for long-duration battery</a:t>
            </a:r>
          </a:p>
        </p:txBody>
      </p:sp>
      <p:graphicFrame>
        <p:nvGraphicFramePr>
          <p:cNvPr id="13" name="Chart 12">
            <a:extLst>
              <a:ext uri="{FF2B5EF4-FFF2-40B4-BE49-F238E27FC236}">
                <a16:creationId xmlns:a16="http://schemas.microsoft.com/office/drawing/2014/main" id="{6E5A0A69-7E2F-3C4C-A591-D9CF87709B9E}"/>
              </a:ext>
            </a:extLst>
          </p:cNvPr>
          <p:cNvGraphicFramePr>
            <a:graphicFrameLocks/>
          </p:cNvGraphicFramePr>
          <p:nvPr>
            <p:extLst>
              <p:ext uri="{D42A27DB-BD31-4B8C-83A1-F6EECF244321}">
                <p14:modId xmlns:p14="http://schemas.microsoft.com/office/powerpoint/2010/main" val="1068453308"/>
              </p:ext>
            </p:extLst>
          </p:nvPr>
        </p:nvGraphicFramePr>
        <p:xfrm>
          <a:off x="343709" y="1576552"/>
          <a:ext cx="7739977" cy="49090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84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600" dirty="0">
                <a:solidFill>
                  <a:schemeClr val="bg1"/>
                </a:solidFill>
              </a:rPr>
              <a:t>Conclusions from data – added wind</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341915"/>
            <a:ext cx="11353801" cy="5284518"/>
          </a:xfrm>
        </p:spPr>
        <p:txBody>
          <a:bodyPr>
            <a:normAutofit fontScale="77500" lnSpcReduction="20000"/>
          </a:bodyPr>
          <a:lstStyle/>
          <a:p>
            <a:r>
              <a:rPr lang="en-US" altLang="en-US" sz="3200" dirty="0"/>
              <a:t>Solar emphasizes frequently used 6-10-h storage</a:t>
            </a:r>
          </a:p>
          <a:p>
            <a:r>
              <a:rPr lang="en-US" altLang="en-US" sz="3200" dirty="0"/>
              <a:t>Wind emphasizes less frequently used &gt;10-h storage</a:t>
            </a:r>
            <a:endParaRPr lang="en-US" altLang="en-US" sz="3600" dirty="0"/>
          </a:p>
          <a:p>
            <a:pPr lvl="1"/>
            <a:endParaRPr lang="en-US" altLang="en-US" sz="2800" dirty="0"/>
          </a:p>
          <a:p>
            <a:r>
              <a:rPr lang="en-US" altLang="en-US" sz="3200" b="1" dirty="0"/>
              <a:t>Priorities for </a:t>
            </a:r>
            <a:r>
              <a:rPr lang="en-US" altLang="en-US" sz="3200" b="1" dirty="0">
                <a:solidFill>
                  <a:srgbClr val="2B79CF"/>
                </a:solidFill>
              </a:rPr>
              <a:t>wind-powered</a:t>
            </a:r>
            <a:r>
              <a:rPr lang="en-US" altLang="en-US" sz="3200" b="1" dirty="0"/>
              <a:t> grid – combining wind and solar decreases stored kWh (still need similar power capacity, but less electricity is stored. </a:t>
            </a:r>
            <a:r>
              <a:rPr lang="en-US" altLang="en-US" sz="3200" b="1" i="1" dirty="0"/>
              <a:t>This means that cost needs to be lower, but efficiency is less important</a:t>
            </a:r>
            <a:r>
              <a:rPr lang="en-US" altLang="en-US" sz="3200" b="1" dirty="0"/>
              <a:t>)</a:t>
            </a:r>
          </a:p>
          <a:p>
            <a:pPr marL="971550" lvl="1" indent="-514350">
              <a:buFont typeface="+mj-lt"/>
              <a:buAutoNum type="arabicPeriod"/>
            </a:pPr>
            <a:r>
              <a:rPr lang="en-US" altLang="en-US" sz="2800" dirty="0"/>
              <a:t>Diurnal storage has wider range of energy-capacity needs</a:t>
            </a:r>
          </a:p>
          <a:p>
            <a:pPr lvl="2"/>
            <a:r>
              <a:rPr lang="en-US" altLang="en-US" sz="2400" dirty="0"/>
              <a:t>Storage should be capable of powering entire grid (about 50 GW)</a:t>
            </a:r>
          </a:p>
          <a:p>
            <a:pPr lvl="2"/>
            <a:r>
              <a:rPr lang="en-US" altLang="en-US" sz="2400" dirty="0"/>
              <a:t>Useful to have about 0.05 </a:t>
            </a:r>
            <a:r>
              <a:rPr lang="en-US" altLang="en-US" sz="2400" dirty="0" err="1"/>
              <a:t>TWh</a:t>
            </a:r>
            <a:r>
              <a:rPr lang="en-US" altLang="en-US" sz="2400" dirty="0"/>
              <a:t> that could cycle every day with high efficiency (like solar)</a:t>
            </a:r>
          </a:p>
          <a:p>
            <a:pPr lvl="2"/>
            <a:r>
              <a:rPr lang="en-US" altLang="en-US" sz="2400" dirty="0"/>
              <a:t>Need more (maybe 0.1 </a:t>
            </a:r>
            <a:r>
              <a:rPr lang="en-US" altLang="en-US" sz="2400" dirty="0" err="1"/>
              <a:t>TWh</a:t>
            </a:r>
            <a:r>
              <a:rPr lang="en-US" altLang="en-US" sz="2400" dirty="0"/>
              <a:t>) that will cycle 1X per 2 or 3 days</a:t>
            </a:r>
          </a:p>
          <a:p>
            <a:pPr lvl="3"/>
            <a:r>
              <a:rPr lang="en-US" altLang="en-US" sz="2200" dirty="0"/>
              <a:t>Efficiency &amp; lifetime are less important because a smaller fraction of electricity is cycled and the less frequent use can enable longer storage lifetime </a:t>
            </a:r>
          </a:p>
          <a:p>
            <a:pPr lvl="2"/>
            <a:r>
              <a:rPr lang="en-US" altLang="en-US" sz="2400" dirty="0"/>
              <a:t>Need even more (maybe 0.4 </a:t>
            </a:r>
            <a:r>
              <a:rPr lang="en-US" altLang="en-US" sz="2400" dirty="0" err="1"/>
              <a:t>TWh</a:t>
            </a:r>
            <a:r>
              <a:rPr lang="en-US" altLang="en-US" sz="2400" dirty="0"/>
              <a:t>) that will cycle less frequently (3 to 50 cycles/y)</a:t>
            </a:r>
          </a:p>
          <a:p>
            <a:pPr lvl="3"/>
            <a:r>
              <a:rPr lang="en-US" altLang="en-US" sz="2200" dirty="0"/>
              <a:t>The attributes of this storage are challenging – may be advantageous to use cross-sector storage?</a:t>
            </a:r>
          </a:p>
          <a:p>
            <a:pPr marL="971550" lvl="1" indent="-514350">
              <a:buFont typeface="+mj-lt"/>
              <a:buAutoNum type="arabicPeriod"/>
            </a:pPr>
            <a:r>
              <a:rPr lang="en-US" altLang="en-US" sz="2800" dirty="0"/>
              <a:t>Resilience and seasonal is best met by cross-sector storage – need new market features</a:t>
            </a:r>
          </a:p>
          <a:p>
            <a:r>
              <a:rPr lang="en-US" altLang="en-US" sz="3200" i="1" dirty="0"/>
              <a:t>Storage for wind-driven grid may have more income from capacity value than from sales of </a:t>
            </a:r>
            <a:r>
              <a:rPr lang="en-US" altLang="en-US" sz="3200" i="1" dirty="0" err="1"/>
              <a:t>kWhs</a:t>
            </a:r>
            <a:endParaRPr lang="en-US" altLang="en-US" sz="3200" i="1"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12</a:t>
            </a:fld>
            <a:endParaRPr lang="en-US" dirty="0"/>
          </a:p>
        </p:txBody>
      </p:sp>
      <p:pic>
        <p:nvPicPr>
          <p:cNvPr id="2050" name="Picture 2">
            <a:extLst>
              <a:ext uri="{FF2B5EF4-FFF2-40B4-BE49-F238E27FC236}">
                <a16:creationId xmlns:a16="http://schemas.microsoft.com/office/drawing/2014/main" id="{C96D4186-8577-444E-A909-58E0B0C246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53" r="32899" b="58403"/>
          <a:stretch/>
        </p:blipFill>
        <p:spPr bwMode="auto">
          <a:xfrm>
            <a:off x="10519611" y="1345451"/>
            <a:ext cx="1443038" cy="104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0268711" cy="707886"/>
          </a:xfrm>
          <a:prstGeom prst="rect">
            <a:avLst/>
          </a:prstGeom>
          <a:noFill/>
        </p:spPr>
        <p:txBody>
          <a:bodyPr wrap="square" rtlCol="0">
            <a:spAutoFit/>
          </a:bodyPr>
          <a:lstStyle/>
          <a:p>
            <a:pPr algn="ctr"/>
            <a:r>
              <a:rPr lang="en-US" sz="4000" dirty="0">
                <a:solidFill>
                  <a:schemeClr val="bg1"/>
                </a:solidFill>
              </a:rPr>
              <a:t>Big need – robust diurnal storage for most days</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Content Placeholder 2">
            <a:extLst>
              <a:ext uri="{FF2B5EF4-FFF2-40B4-BE49-F238E27FC236}">
                <a16:creationId xmlns:a16="http://schemas.microsoft.com/office/drawing/2014/main" id="{03DF6FCB-B54B-754F-9EFC-FC46B96D33C1}"/>
              </a:ext>
            </a:extLst>
          </p:cNvPr>
          <p:cNvSpPr>
            <a:spLocks noGrp="1"/>
          </p:cNvSpPr>
          <p:nvPr>
            <p:ph idx="1"/>
          </p:nvPr>
        </p:nvSpPr>
        <p:spPr>
          <a:xfrm>
            <a:off x="838201" y="1582391"/>
            <a:ext cx="10003971" cy="5275609"/>
          </a:xfrm>
        </p:spPr>
        <p:txBody>
          <a:bodyPr>
            <a:normAutofit/>
          </a:bodyPr>
          <a:lstStyle/>
          <a:p>
            <a:r>
              <a:rPr lang="en-US" dirty="0"/>
              <a:t>Define power and energy – may be met by a range of durations:</a:t>
            </a:r>
          </a:p>
          <a:p>
            <a:pPr lvl="1"/>
            <a:r>
              <a:rPr lang="en-US" dirty="0"/>
              <a:t>Need storage with power to meet peak load (50 GW and growing)</a:t>
            </a:r>
          </a:p>
          <a:p>
            <a:pPr lvl="1"/>
            <a:r>
              <a:rPr lang="en-US" dirty="0"/>
              <a:t>Won’t require 50 GW for entire night, so to supply a 12-h night, may use a 6-h battery operated at half power for 12 hours.</a:t>
            </a:r>
          </a:p>
          <a:p>
            <a:pPr lvl="1"/>
            <a:r>
              <a:rPr lang="en-US" dirty="0"/>
              <a:t>Consider using a mixture of 4-h batteries to meet peak and 12-h batteries for entire night vs using 6-h or 8-h batteries for entire night and saving 4-h batteries only for the most challenging nights.</a:t>
            </a:r>
          </a:p>
          <a:p>
            <a:r>
              <a:rPr lang="en-US" dirty="0"/>
              <a:t>Primary need currently is to </a:t>
            </a:r>
            <a:r>
              <a:rPr lang="en-US" dirty="0" err="1"/>
              <a:t>derisk</a:t>
            </a:r>
            <a:r>
              <a:rPr lang="en-US" dirty="0"/>
              <a:t> new technologies for </a:t>
            </a:r>
            <a:r>
              <a:rPr lang="en-US" i="1" dirty="0"/>
              <a:t>frequent use </a:t>
            </a:r>
            <a:r>
              <a:rPr lang="en-US" dirty="0"/>
              <a:t>(able to cycle every day without wearing out) at </a:t>
            </a:r>
            <a:r>
              <a:rPr lang="en-US" i="1" dirty="0"/>
              <a:t>low cost and high efficiency</a:t>
            </a:r>
          </a:p>
          <a:p>
            <a:r>
              <a:rPr lang="en-US" dirty="0"/>
              <a:t>Technology should project pathway to meeting targets: </a:t>
            </a:r>
          </a:p>
          <a:p>
            <a:pPr lvl="1"/>
            <a:r>
              <a:rPr lang="en-US" dirty="0"/>
              <a:t>Low cost, long life, and high efficiency to give low LCOS</a:t>
            </a:r>
          </a:p>
          <a:p>
            <a:pPr lvl="1"/>
            <a:r>
              <a:rPr lang="en-US" dirty="0"/>
              <a:t>Scalable to meaningful size (0.1 </a:t>
            </a:r>
            <a:r>
              <a:rPr lang="en-US" dirty="0" err="1"/>
              <a:t>TWh</a:t>
            </a:r>
            <a:r>
              <a:rPr lang="en-US" dirty="0"/>
              <a:t>)</a:t>
            </a:r>
            <a:endParaRPr lang="en-US" i="1" dirty="0"/>
          </a:p>
        </p:txBody>
      </p:sp>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13</a:t>
            </a:fld>
            <a:endParaRPr lang="en-US" dirty="0"/>
          </a:p>
        </p:txBody>
      </p:sp>
    </p:spTree>
    <p:extLst>
      <p:ext uri="{BB962C8B-B14F-4D97-AF65-F5344CB8AC3E}">
        <p14:creationId xmlns:p14="http://schemas.microsoft.com/office/powerpoint/2010/main" val="266570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169847" y="-25657"/>
            <a:ext cx="10268711" cy="1323439"/>
          </a:xfrm>
          <a:prstGeom prst="rect">
            <a:avLst/>
          </a:prstGeom>
          <a:noFill/>
        </p:spPr>
        <p:txBody>
          <a:bodyPr wrap="square" rtlCol="0">
            <a:spAutoFit/>
          </a:bodyPr>
          <a:lstStyle/>
          <a:p>
            <a:pPr algn="ctr"/>
            <a:r>
              <a:rPr lang="en-US" sz="4000" dirty="0">
                <a:solidFill>
                  <a:schemeClr val="bg1"/>
                </a:solidFill>
              </a:rPr>
              <a:t>Benefit of storage’s marginal capex energy cost varies with application </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14</a:t>
            </a:fld>
            <a:endParaRPr lang="en-US" dirty="0"/>
          </a:p>
        </p:txBody>
      </p:sp>
      <p:pic>
        <p:nvPicPr>
          <p:cNvPr id="11" name="Content Placeholder 3" descr="Graphical user interface&#10;&#10;Description automatically generated with medium confidence">
            <a:extLst>
              <a:ext uri="{FF2B5EF4-FFF2-40B4-BE49-F238E27FC236}">
                <a16:creationId xmlns:a16="http://schemas.microsoft.com/office/drawing/2014/main" id="{4556D735-52AF-3649-A2C7-F71F15A44BC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3405" y="2221697"/>
            <a:ext cx="8892845" cy="4446423"/>
          </a:xfrm>
          <a:prstGeom prst="rect">
            <a:avLst/>
          </a:prstGeom>
        </p:spPr>
      </p:pic>
      <p:pic>
        <p:nvPicPr>
          <p:cNvPr id="7" name="Content Placeholder 14">
            <a:extLst>
              <a:ext uri="{FF2B5EF4-FFF2-40B4-BE49-F238E27FC236}">
                <a16:creationId xmlns:a16="http://schemas.microsoft.com/office/drawing/2014/main" id="{8FDB1C6C-5E05-864E-AA0C-CE3FADCF2D86}"/>
              </a:ext>
            </a:extLst>
          </p:cNvPr>
          <p:cNvPicPr>
            <a:picLocks noChangeAspect="1"/>
          </p:cNvPicPr>
          <p:nvPr/>
        </p:nvPicPr>
        <p:blipFill>
          <a:blip r:embed="rId5"/>
          <a:stretch>
            <a:fillRect/>
          </a:stretch>
        </p:blipFill>
        <p:spPr bwMode="auto">
          <a:xfrm>
            <a:off x="6930499" y="1375638"/>
            <a:ext cx="5261501" cy="324709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B970AB1-BEBB-B34C-B67D-39B9EF233AFB}"/>
              </a:ext>
            </a:extLst>
          </p:cNvPr>
          <p:cNvSpPr/>
          <p:nvPr/>
        </p:nvSpPr>
        <p:spPr>
          <a:xfrm>
            <a:off x="6930499" y="4622736"/>
            <a:ext cx="1583914" cy="12983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5C1E8DF-F03B-3743-B763-3B9878512C6D}"/>
              </a:ext>
            </a:extLst>
          </p:cNvPr>
          <p:cNvSpPr/>
          <p:nvPr/>
        </p:nvSpPr>
        <p:spPr>
          <a:xfrm>
            <a:off x="8970216" y="2779810"/>
            <a:ext cx="2002584" cy="1576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92F8BE6-B9B1-9343-AF6A-5A8BFC4496D2}"/>
              </a:ext>
            </a:extLst>
          </p:cNvPr>
          <p:cNvCxnSpPr>
            <a:stCxn id="13" idx="3"/>
          </p:cNvCxnSpPr>
          <p:nvPr/>
        </p:nvCxnSpPr>
        <p:spPr>
          <a:xfrm flipH="1">
            <a:off x="8319541" y="4125481"/>
            <a:ext cx="943947" cy="6713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D960BA6-D3BF-0249-B9E2-CBC5036CD882}"/>
              </a:ext>
            </a:extLst>
          </p:cNvPr>
          <p:cNvSpPr/>
          <p:nvPr/>
        </p:nvSpPr>
        <p:spPr>
          <a:xfrm>
            <a:off x="1169847" y="3476291"/>
            <a:ext cx="2984901" cy="14704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7992F47-959F-2B45-8067-836048987698}"/>
              </a:ext>
            </a:extLst>
          </p:cNvPr>
          <p:cNvSpPr/>
          <p:nvPr/>
        </p:nvSpPr>
        <p:spPr>
          <a:xfrm>
            <a:off x="7474911" y="1190988"/>
            <a:ext cx="2002584" cy="1576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4A49B6B4-A094-F14D-ADC8-21F6A1E092EF}"/>
              </a:ext>
            </a:extLst>
          </p:cNvPr>
          <p:cNvCxnSpPr>
            <a:cxnSpLocks/>
            <a:stCxn id="16" idx="3"/>
          </p:cNvCxnSpPr>
          <p:nvPr/>
        </p:nvCxnSpPr>
        <p:spPr>
          <a:xfrm flipH="1">
            <a:off x="4002374" y="2536659"/>
            <a:ext cx="3765809" cy="12983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C6FDBDD-CD2C-E646-ABD0-FD463419DE38}"/>
              </a:ext>
            </a:extLst>
          </p:cNvPr>
          <p:cNvSpPr txBox="1"/>
          <p:nvPr/>
        </p:nvSpPr>
        <p:spPr>
          <a:xfrm>
            <a:off x="2607004" y="2197666"/>
            <a:ext cx="2668249" cy="1200329"/>
          </a:xfrm>
          <a:prstGeom prst="rect">
            <a:avLst/>
          </a:prstGeom>
          <a:noFill/>
        </p:spPr>
        <p:txBody>
          <a:bodyPr wrap="square" rtlCol="0">
            <a:spAutoFit/>
          </a:bodyPr>
          <a:lstStyle/>
          <a:p>
            <a:r>
              <a:rPr lang="en-US" sz="2400" dirty="0"/>
              <a:t>Diurnal applications are not so affected by the energy capex </a:t>
            </a:r>
          </a:p>
        </p:txBody>
      </p:sp>
      <p:sp>
        <p:nvSpPr>
          <p:cNvPr id="20" name="TextBox 19">
            <a:extLst>
              <a:ext uri="{FF2B5EF4-FFF2-40B4-BE49-F238E27FC236}">
                <a16:creationId xmlns:a16="http://schemas.microsoft.com/office/drawing/2014/main" id="{9F636D3A-4BDB-1E42-B96C-5AB859E606DA}"/>
              </a:ext>
            </a:extLst>
          </p:cNvPr>
          <p:cNvSpPr txBox="1"/>
          <p:nvPr/>
        </p:nvSpPr>
        <p:spPr>
          <a:xfrm>
            <a:off x="9396822" y="4615679"/>
            <a:ext cx="2668249" cy="1569660"/>
          </a:xfrm>
          <a:prstGeom prst="rect">
            <a:avLst/>
          </a:prstGeom>
          <a:noFill/>
        </p:spPr>
        <p:txBody>
          <a:bodyPr wrap="square" rtlCol="0">
            <a:spAutoFit/>
          </a:bodyPr>
          <a:lstStyle/>
          <a:p>
            <a:r>
              <a:rPr lang="en-US" sz="2400" dirty="0"/>
              <a:t>Applications that cycle infrequently depend more on energy capex </a:t>
            </a:r>
          </a:p>
        </p:txBody>
      </p:sp>
    </p:spTree>
    <p:extLst>
      <p:ext uri="{BB962C8B-B14F-4D97-AF65-F5344CB8AC3E}">
        <p14:creationId xmlns:p14="http://schemas.microsoft.com/office/powerpoint/2010/main" val="17452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animBg="1"/>
      <p:bldP spid="16" grpId="0" animBg="1"/>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0268711" cy="707886"/>
          </a:xfrm>
          <a:prstGeom prst="rect">
            <a:avLst/>
          </a:prstGeom>
          <a:noFill/>
        </p:spPr>
        <p:txBody>
          <a:bodyPr wrap="square" rtlCol="0">
            <a:spAutoFit/>
          </a:bodyPr>
          <a:lstStyle/>
          <a:p>
            <a:pPr algn="ctr"/>
            <a:r>
              <a:rPr lang="en-US" sz="4000" dirty="0">
                <a:solidFill>
                  <a:schemeClr val="bg1"/>
                </a:solidFill>
              </a:rPr>
              <a:t>Many attributes should be considered</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15</a:t>
            </a:fld>
            <a:endParaRPr lang="en-US" dirty="0"/>
          </a:p>
        </p:txBody>
      </p:sp>
      <p:pic>
        <p:nvPicPr>
          <p:cNvPr id="11" name="Content Placeholder 10" descr="Chart, line chart&#10;&#10;Description automatically generated">
            <a:extLst>
              <a:ext uri="{FF2B5EF4-FFF2-40B4-BE49-F238E27FC236}">
                <a16:creationId xmlns:a16="http://schemas.microsoft.com/office/drawing/2014/main" id="{2E8AF974-7C6E-8041-A1FB-88EFA350F97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51906" y="1439056"/>
            <a:ext cx="6569899" cy="5261547"/>
          </a:xfrm>
          <a:prstGeom prst="rect">
            <a:avLst/>
          </a:prstGeom>
        </p:spPr>
      </p:pic>
      <p:sp>
        <p:nvSpPr>
          <p:cNvPr id="8" name="TextBox 7">
            <a:extLst>
              <a:ext uri="{FF2B5EF4-FFF2-40B4-BE49-F238E27FC236}">
                <a16:creationId xmlns:a16="http://schemas.microsoft.com/office/drawing/2014/main" id="{D33C430E-F2E9-8340-ABBE-39A9863ECD14}"/>
              </a:ext>
            </a:extLst>
          </p:cNvPr>
          <p:cNvSpPr txBox="1"/>
          <p:nvPr/>
        </p:nvSpPr>
        <p:spPr>
          <a:xfrm>
            <a:off x="7486712" y="1677874"/>
            <a:ext cx="4490429" cy="1200329"/>
          </a:xfrm>
          <a:prstGeom prst="rect">
            <a:avLst/>
          </a:prstGeom>
          <a:noFill/>
        </p:spPr>
        <p:txBody>
          <a:bodyPr wrap="square" rtlCol="0">
            <a:spAutoFit/>
          </a:bodyPr>
          <a:lstStyle/>
          <a:p>
            <a:r>
              <a:rPr lang="en-US" sz="2400" dirty="0"/>
              <a:t>Jobs, environmental impact, etc.</a:t>
            </a:r>
          </a:p>
          <a:p>
            <a:endParaRPr lang="en-US" sz="2400" dirty="0"/>
          </a:p>
          <a:p>
            <a:r>
              <a:rPr lang="en-US" sz="2400" dirty="0"/>
              <a:t>Footprint may guide applications</a:t>
            </a:r>
          </a:p>
        </p:txBody>
      </p:sp>
      <p:sp>
        <p:nvSpPr>
          <p:cNvPr id="12" name="Oval 11">
            <a:extLst>
              <a:ext uri="{FF2B5EF4-FFF2-40B4-BE49-F238E27FC236}">
                <a16:creationId xmlns:a16="http://schemas.microsoft.com/office/drawing/2014/main" id="{706E1F9F-3EC1-C14A-B1D5-B46FF93C8421}"/>
              </a:ext>
            </a:extLst>
          </p:cNvPr>
          <p:cNvSpPr/>
          <p:nvPr/>
        </p:nvSpPr>
        <p:spPr>
          <a:xfrm>
            <a:off x="1085088" y="4586990"/>
            <a:ext cx="1808014" cy="153219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896F89-3127-7B41-A00B-ECAE932D49B3}"/>
              </a:ext>
            </a:extLst>
          </p:cNvPr>
          <p:cNvSpPr txBox="1"/>
          <p:nvPr/>
        </p:nvSpPr>
        <p:spPr>
          <a:xfrm>
            <a:off x="7869837" y="4164463"/>
            <a:ext cx="3612630" cy="1015663"/>
          </a:xfrm>
          <a:prstGeom prst="rect">
            <a:avLst/>
          </a:prstGeom>
          <a:noFill/>
          <a:ln>
            <a:solidFill>
              <a:schemeClr val="accent1"/>
            </a:solidFill>
          </a:ln>
        </p:spPr>
        <p:txBody>
          <a:bodyPr wrap="square" rtlCol="0">
            <a:spAutoFit/>
          </a:bodyPr>
          <a:lstStyle/>
          <a:p>
            <a:pPr algn="ctr"/>
            <a:r>
              <a:rPr lang="en-US" sz="2000" dirty="0"/>
              <a:t>Small footprints are needed for distributed systems (especially residential)</a:t>
            </a:r>
          </a:p>
        </p:txBody>
      </p:sp>
      <p:cxnSp>
        <p:nvCxnSpPr>
          <p:cNvPr id="15" name="Straight Arrow Connector 14">
            <a:extLst>
              <a:ext uri="{FF2B5EF4-FFF2-40B4-BE49-F238E27FC236}">
                <a16:creationId xmlns:a16="http://schemas.microsoft.com/office/drawing/2014/main" id="{E1BC06C5-CD02-FE48-B9F6-0480C9E535A1}"/>
              </a:ext>
            </a:extLst>
          </p:cNvPr>
          <p:cNvCxnSpPr>
            <a:stCxn id="13" idx="1"/>
          </p:cNvCxnSpPr>
          <p:nvPr/>
        </p:nvCxnSpPr>
        <p:spPr>
          <a:xfrm flipH="1">
            <a:off x="2893102" y="4672295"/>
            <a:ext cx="4976735" cy="5078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24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0268711" cy="707886"/>
          </a:xfrm>
          <a:prstGeom prst="rect">
            <a:avLst/>
          </a:prstGeom>
          <a:noFill/>
        </p:spPr>
        <p:txBody>
          <a:bodyPr wrap="square" rtlCol="0">
            <a:spAutoFit/>
          </a:bodyPr>
          <a:lstStyle/>
          <a:p>
            <a:pPr algn="ctr"/>
            <a:r>
              <a:rPr lang="en-US" sz="4000" dirty="0">
                <a:solidFill>
                  <a:schemeClr val="bg1"/>
                </a:solidFill>
              </a:rPr>
              <a:t>Many attributes should be considered</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16</a:t>
            </a:fld>
            <a:endParaRPr lang="en-US" dirty="0"/>
          </a:p>
        </p:txBody>
      </p:sp>
      <p:pic>
        <p:nvPicPr>
          <p:cNvPr id="11" name="Content Placeholder 10" descr="Chart, line chart&#10;&#10;Description automatically generated">
            <a:extLst>
              <a:ext uri="{FF2B5EF4-FFF2-40B4-BE49-F238E27FC236}">
                <a16:creationId xmlns:a16="http://schemas.microsoft.com/office/drawing/2014/main" id="{2E8AF974-7C6E-8041-A1FB-88EFA350F97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51906" y="1439056"/>
            <a:ext cx="6569899" cy="5261547"/>
          </a:xfrm>
          <a:prstGeom prst="rect">
            <a:avLst/>
          </a:prstGeom>
        </p:spPr>
      </p:pic>
      <p:sp>
        <p:nvSpPr>
          <p:cNvPr id="8" name="TextBox 7">
            <a:extLst>
              <a:ext uri="{FF2B5EF4-FFF2-40B4-BE49-F238E27FC236}">
                <a16:creationId xmlns:a16="http://schemas.microsoft.com/office/drawing/2014/main" id="{D33C430E-F2E9-8340-ABBE-39A9863ECD14}"/>
              </a:ext>
            </a:extLst>
          </p:cNvPr>
          <p:cNvSpPr txBox="1"/>
          <p:nvPr/>
        </p:nvSpPr>
        <p:spPr>
          <a:xfrm>
            <a:off x="7486712" y="1677874"/>
            <a:ext cx="4490429" cy="1200329"/>
          </a:xfrm>
          <a:prstGeom prst="rect">
            <a:avLst/>
          </a:prstGeom>
          <a:noFill/>
        </p:spPr>
        <p:txBody>
          <a:bodyPr wrap="square" rtlCol="0">
            <a:spAutoFit/>
          </a:bodyPr>
          <a:lstStyle/>
          <a:p>
            <a:r>
              <a:rPr lang="en-US" sz="2400" dirty="0"/>
              <a:t>Jobs, environmental impact, etc.</a:t>
            </a:r>
          </a:p>
          <a:p>
            <a:endParaRPr lang="en-US" sz="2400" dirty="0"/>
          </a:p>
          <a:p>
            <a:r>
              <a:rPr lang="en-US" sz="2400" dirty="0"/>
              <a:t>Footprint may guide applications</a:t>
            </a:r>
          </a:p>
        </p:txBody>
      </p:sp>
      <p:sp>
        <p:nvSpPr>
          <p:cNvPr id="12" name="Oval 11">
            <a:extLst>
              <a:ext uri="{FF2B5EF4-FFF2-40B4-BE49-F238E27FC236}">
                <a16:creationId xmlns:a16="http://schemas.microsoft.com/office/drawing/2014/main" id="{706E1F9F-3EC1-C14A-B1D5-B46FF93C8421}"/>
              </a:ext>
            </a:extLst>
          </p:cNvPr>
          <p:cNvSpPr/>
          <p:nvPr/>
        </p:nvSpPr>
        <p:spPr>
          <a:xfrm>
            <a:off x="2932848" y="3672590"/>
            <a:ext cx="1808014" cy="128860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896F89-3127-7B41-A00B-ECAE932D49B3}"/>
              </a:ext>
            </a:extLst>
          </p:cNvPr>
          <p:cNvSpPr txBox="1"/>
          <p:nvPr/>
        </p:nvSpPr>
        <p:spPr>
          <a:xfrm>
            <a:off x="7969456" y="3801869"/>
            <a:ext cx="3612630" cy="1015663"/>
          </a:xfrm>
          <a:prstGeom prst="rect">
            <a:avLst/>
          </a:prstGeom>
          <a:noFill/>
          <a:ln>
            <a:solidFill>
              <a:schemeClr val="accent1"/>
            </a:solidFill>
          </a:ln>
        </p:spPr>
        <p:txBody>
          <a:bodyPr wrap="square" rtlCol="0">
            <a:spAutoFit/>
          </a:bodyPr>
          <a:lstStyle/>
          <a:p>
            <a:pPr algn="ctr"/>
            <a:r>
              <a:rPr lang="en-US" sz="2000" dirty="0"/>
              <a:t>Small footprints are helpful when space is constrained even for large systems</a:t>
            </a:r>
          </a:p>
        </p:txBody>
      </p:sp>
      <p:cxnSp>
        <p:nvCxnSpPr>
          <p:cNvPr id="15" name="Straight Arrow Connector 14">
            <a:extLst>
              <a:ext uri="{FF2B5EF4-FFF2-40B4-BE49-F238E27FC236}">
                <a16:creationId xmlns:a16="http://schemas.microsoft.com/office/drawing/2014/main" id="{E1BC06C5-CD02-FE48-B9F6-0480C9E535A1}"/>
              </a:ext>
            </a:extLst>
          </p:cNvPr>
          <p:cNvCxnSpPr>
            <a:cxnSpLocks/>
            <a:stCxn id="13" idx="1"/>
          </p:cNvCxnSpPr>
          <p:nvPr/>
        </p:nvCxnSpPr>
        <p:spPr>
          <a:xfrm flipH="1">
            <a:off x="4740862" y="4309701"/>
            <a:ext cx="32285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3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0268711" cy="707886"/>
          </a:xfrm>
          <a:prstGeom prst="rect">
            <a:avLst/>
          </a:prstGeom>
          <a:noFill/>
        </p:spPr>
        <p:txBody>
          <a:bodyPr wrap="square" rtlCol="0">
            <a:spAutoFit/>
          </a:bodyPr>
          <a:lstStyle/>
          <a:p>
            <a:pPr algn="ctr"/>
            <a:r>
              <a:rPr lang="en-US" sz="4000" dirty="0">
                <a:solidFill>
                  <a:schemeClr val="bg1"/>
                </a:solidFill>
              </a:rPr>
              <a:t>Many attributes should be considered</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17</a:t>
            </a:fld>
            <a:endParaRPr lang="en-US" dirty="0"/>
          </a:p>
        </p:txBody>
      </p:sp>
      <p:pic>
        <p:nvPicPr>
          <p:cNvPr id="11" name="Content Placeholder 10" descr="Chart, line chart&#10;&#10;Description automatically generated">
            <a:extLst>
              <a:ext uri="{FF2B5EF4-FFF2-40B4-BE49-F238E27FC236}">
                <a16:creationId xmlns:a16="http://schemas.microsoft.com/office/drawing/2014/main" id="{2E8AF974-7C6E-8041-A1FB-88EFA350F97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51906" y="1439056"/>
            <a:ext cx="6569899" cy="5261547"/>
          </a:xfrm>
          <a:prstGeom prst="rect">
            <a:avLst/>
          </a:prstGeom>
        </p:spPr>
      </p:pic>
      <p:sp>
        <p:nvSpPr>
          <p:cNvPr id="8" name="TextBox 7">
            <a:extLst>
              <a:ext uri="{FF2B5EF4-FFF2-40B4-BE49-F238E27FC236}">
                <a16:creationId xmlns:a16="http://schemas.microsoft.com/office/drawing/2014/main" id="{D33C430E-F2E9-8340-ABBE-39A9863ECD14}"/>
              </a:ext>
            </a:extLst>
          </p:cNvPr>
          <p:cNvSpPr txBox="1"/>
          <p:nvPr/>
        </p:nvSpPr>
        <p:spPr>
          <a:xfrm>
            <a:off x="7486712" y="1677874"/>
            <a:ext cx="4490429" cy="1200329"/>
          </a:xfrm>
          <a:prstGeom prst="rect">
            <a:avLst/>
          </a:prstGeom>
          <a:noFill/>
        </p:spPr>
        <p:txBody>
          <a:bodyPr wrap="square" rtlCol="0">
            <a:spAutoFit/>
          </a:bodyPr>
          <a:lstStyle/>
          <a:p>
            <a:r>
              <a:rPr lang="en-US" sz="2400" dirty="0"/>
              <a:t>Jobs, environmental impact, etc.</a:t>
            </a:r>
          </a:p>
          <a:p>
            <a:endParaRPr lang="en-US" sz="2400" dirty="0"/>
          </a:p>
          <a:p>
            <a:r>
              <a:rPr lang="en-US" sz="2400" dirty="0"/>
              <a:t>Footprint may guide applications</a:t>
            </a:r>
          </a:p>
        </p:txBody>
      </p:sp>
      <p:sp>
        <p:nvSpPr>
          <p:cNvPr id="12" name="Oval 11">
            <a:extLst>
              <a:ext uri="{FF2B5EF4-FFF2-40B4-BE49-F238E27FC236}">
                <a16:creationId xmlns:a16="http://schemas.microsoft.com/office/drawing/2014/main" id="{706E1F9F-3EC1-C14A-B1D5-B46FF93C8421}"/>
              </a:ext>
            </a:extLst>
          </p:cNvPr>
          <p:cNvSpPr/>
          <p:nvPr/>
        </p:nvSpPr>
        <p:spPr>
          <a:xfrm>
            <a:off x="4740862" y="1233627"/>
            <a:ext cx="2259145" cy="128860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896F89-3127-7B41-A00B-ECAE932D49B3}"/>
              </a:ext>
            </a:extLst>
          </p:cNvPr>
          <p:cNvSpPr txBox="1"/>
          <p:nvPr/>
        </p:nvSpPr>
        <p:spPr>
          <a:xfrm>
            <a:off x="7963713" y="3318078"/>
            <a:ext cx="3612630" cy="1323439"/>
          </a:xfrm>
          <a:prstGeom prst="rect">
            <a:avLst/>
          </a:prstGeom>
          <a:noFill/>
          <a:ln>
            <a:solidFill>
              <a:schemeClr val="accent1"/>
            </a:solidFill>
          </a:ln>
        </p:spPr>
        <p:txBody>
          <a:bodyPr wrap="square" rtlCol="0">
            <a:spAutoFit/>
          </a:bodyPr>
          <a:lstStyle/>
          <a:p>
            <a:pPr algn="ctr"/>
            <a:r>
              <a:rPr lang="en-US" sz="2000" dirty="0"/>
              <a:t>When space isn’t constrained and footprint doesn’t matter, some storage may be able to reach larger energy ratings</a:t>
            </a:r>
          </a:p>
        </p:txBody>
      </p:sp>
      <p:cxnSp>
        <p:nvCxnSpPr>
          <p:cNvPr id="15" name="Straight Arrow Connector 14">
            <a:extLst>
              <a:ext uri="{FF2B5EF4-FFF2-40B4-BE49-F238E27FC236}">
                <a16:creationId xmlns:a16="http://schemas.microsoft.com/office/drawing/2014/main" id="{E1BC06C5-CD02-FE48-B9F6-0480C9E535A1}"/>
              </a:ext>
            </a:extLst>
          </p:cNvPr>
          <p:cNvCxnSpPr>
            <a:cxnSpLocks/>
            <a:stCxn id="13" idx="1"/>
          </p:cNvCxnSpPr>
          <p:nvPr/>
        </p:nvCxnSpPr>
        <p:spPr>
          <a:xfrm flipH="1" flipV="1">
            <a:off x="6474961" y="2473573"/>
            <a:ext cx="1488752" cy="15062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40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1106912" cy="707886"/>
          </a:xfrm>
          <a:prstGeom prst="rect">
            <a:avLst/>
          </a:prstGeom>
          <a:noFill/>
        </p:spPr>
        <p:txBody>
          <a:bodyPr wrap="square" rtlCol="0">
            <a:spAutoFit/>
          </a:bodyPr>
          <a:lstStyle/>
          <a:p>
            <a:pPr algn="ctr"/>
            <a:r>
              <a:rPr lang="en-US" sz="4000" dirty="0">
                <a:solidFill>
                  <a:schemeClr val="bg1"/>
                </a:solidFill>
              </a:rPr>
              <a:t>Second big need – cross-sector storage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Content Placeholder 2">
            <a:extLst>
              <a:ext uri="{FF2B5EF4-FFF2-40B4-BE49-F238E27FC236}">
                <a16:creationId xmlns:a16="http://schemas.microsoft.com/office/drawing/2014/main" id="{03DF6FCB-B54B-754F-9EFC-FC46B96D33C1}"/>
              </a:ext>
            </a:extLst>
          </p:cNvPr>
          <p:cNvSpPr>
            <a:spLocks noGrp="1"/>
          </p:cNvSpPr>
          <p:nvPr>
            <p:ph idx="1"/>
          </p:nvPr>
        </p:nvSpPr>
        <p:spPr>
          <a:xfrm>
            <a:off x="838200" y="1825624"/>
            <a:ext cx="10331824" cy="4659933"/>
          </a:xfrm>
        </p:spPr>
        <p:txBody>
          <a:bodyPr>
            <a:normAutofit/>
          </a:bodyPr>
          <a:lstStyle/>
          <a:p>
            <a:r>
              <a:rPr lang="en-US" dirty="0"/>
              <a:t>All scenarios need seasonal storage – suggest cross-sector is best </a:t>
            </a:r>
          </a:p>
          <a:p>
            <a:pPr lvl="1"/>
            <a:r>
              <a:rPr lang="en-US" dirty="0"/>
              <a:t>Identify energy source for other energy sectors: Hydrogen, ammonia, syn gas, or ?</a:t>
            </a:r>
          </a:p>
          <a:p>
            <a:pPr lvl="1"/>
            <a:r>
              <a:rPr lang="en-US" dirty="0" err="1"/>
              <a:t>Derisk</a:t>
            </a:r>
            <a:r>
              <a:rPr lang="en-US" dirty="0"/>
              <a:t> and scale to low cost</a:t>
            </a:r>
          </a:p>
          <a:p>
            <a:pPr lvl="2"/>
            <a:r>
              <a:rPr lang="en-US" dirty="0"/>
              <a:t>Start with </a:t>
            </a:r>
            <a:r>
              <a:rPr lang="en-US" dirty="0" err="1"/>
              <a:t>electrolyzers</a:t>
            </a:r>
            <a:r>
              <a:rPr lang="en-US" dirty="0"/>
              <a:t> that can use surplus electricity to provide hydrogen for a local application</a:t>
            </a:r>
          </a:p>
          <a:p>
            <a:pPr lvl="2"/>
            <a:r>
              <a:rPr lang="en-US" dirty="0"/>
              <a:t>Consider projects that could power ports, rail or other fuel-cell applications</a:t>
            </a:r>
          </a:p>
          <a:p>
            <a:pPr lvl="2"/>
            <a:r>
              <a:rPr lang="en-US" dirty="0"/>
              <a:t>Goal is to be able to first use surplus electricity, then create a large flexible load that makes demand management a real part of the solution</a:t>
            </a:r>
          </a:p>
          <a:p>
            <a:pPr lvl="1"/>
            <a:r>
              <a:rPr lang="en-US" dirty="0"/>
              <a:t>Develop infrastructure </a:t>
            </a:r>
          </a:p>
          <a:p>
            <a:pPr lvl="2"/>
            <a:r>
              <a:rPr lang="en-US" dirty="0"/>
              <a:t>Start with projects that only need short pipelines and small-size storage</a:t>
            </a:r>
          </a:p>
          <a:p>
            <a:pPr lvl="2"/>
            <a:endParaRPr lang="en-US" dirty="0"/>
          </a:p>
        </p:txBody>
      </p:sp>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18</a:t>
            </a:fld>
            <a:endParaRPr lang="en-US" dirty="0"/>
          </a:p>
        </p:txBody>
      </p:sp>
    </p:spTree>
    <p:extLst>
      <p:ext uri="{BB962C8B-B14F-4D97-AF65-F5344CB8AC3E}">
        <p14:creationId xmlns:p14="http://schemas.microsoft.com/office/powerpoint/2010/main" val="85011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1106912" cy="707886"/>
          </a:xfrm>
          <a:prstGeom prst="rect">
            <a:avLst/>
          </a:prstGeom>
          <a:noFill/>
        </p:spPr>
        <p:txBody>
          <a:bodyPr wrap="square" rtlCol="0">
            <a:spAutoFit/>
          </a:bodyPr>
          <a:lstStyle/>
          <a:p>
            <a:pPr algn="ctr"/>
            <a:r>
              <a:rPr lang="en-US" sz="4000" dirty="0">
                <a:solidFill>
                  <a:schemeClr val="bg1"/>
                </a:solidFill>
              </a:rPr>
              <a:t>Third need – less-frequently used storage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Content Placeholder 2">
            <a:extLst>
              <a:ext uri="{FF2B5EF4-FFF2-40B4-BE49-F238E27FC236}">
                <a16:creationId xmlns:a16="http://schemas.microsoft.com/office/drawing/2014/main" id="{03DF6FCB-B54B-754F-9EFC-FC46B96D33C1}"/>
              </a:ext>
            </a:extLst>
          </p:cNvPr>
          <p:cNvSpPr>
            <a:spLocks noGrp="1"/>
          </p:cNvSpPr>
          <p:nvPr>
            <p:ph idx="1"/>
          </p:nvPr>
        </p:nvSpPr>
        <p:spPr>
          <a:xfrm>
            <a:off x="838200" y="1825624"/>
            <a:ext cx="7395319" cy="4659933"/>
          </a:xfrm>
        </p:spPr>
        <p:txBody>
          <a:bodyPr>
            <a:normAutofit/>
          </a:bodyPr>
          <a:lstStyle/>
          <a:p>
            <a:r>
              <a:rPr lang="en-US" dirty="0"/>
              <a:t>Need is highly dependent on generation mix and weather (needed for </a:t>
            </a:r>
            <a:r>
              <a:rPr lang="en-US" i="1" dirty="0"/>
              <a:t>wind-rich</a:t>
            </a:r>
            <a:r>
              <a:rPr lang="en-US" dirty="0"/>
              <a:t> scenarios)</a:t>
            </a:r>
          </a:p>
          <a:p>
            <a:pPr lvl="1"/>
            <a:r>
              <a:rPr lang="en-US" dirty="0"/>
              <a:t>Is part of 50 GW of storage</a:t>
            </a:r>
          </a:p>
          <a:p>
            <a:pPr lvl="1"/>
            <a:r>
              <a:rPr lang="en-US" dirty="0"/>
              <a:t>Use may be highly variable and difficult to predict – maybe 10 cycles/y (range down to 3 cycles/y)</a:t>
            </a:r>
          </a:p>
          <a:p>
            <a:r>
              <a:rPr lang="en-US" dirty="0"/>
              <a:t>Primary need currently is to </a:t>
            </a:r>
            <a:r>
              <a:rPr lang="en-US" dirty="0" err="1"/>
              <a:t>derisk</a:t>
            </a:r>
            <a:r>
              <a:rPr lang="en-US" dirty="0"/>
              <a:t> new technologies with very low cost (efficiency is less important, though idle losses must be low)</a:t>
            </a:r>
          </a:p>
          <a:p>
            <a:r>
              <a:rPr lang="en-US" dirty="0"/>
              <a:t>For solar-only scenarios, may use cross-sector storage for &lt; 10(?) cycles/y and diurnal storage capability for &gt; 10(?) cycles/y</a:t>
            </a:r>
          </a:p>
          <a:p>
            <a:pPr lvl="2"/>
            <a:endParaRPr lang="en-US" dirty="0"/>
          </a:p>
          <a:p>
            <a:pPr lvl="2"/>
            <a:endParaRPr lang="en-US" dirty="0"/>
          </a:p>
        </p:txBody>
      </p:sp>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19</a:t>
            </a:fld>
            <a:endParaRPr lang="en-US" dirty="0"/>
          </a:p>
        </p:txBody>
      </p:sp>
      <p:grpSp>
        <p:nvGrpSpPr>
          <p:cNvPr id="7" name="Group 6">
            <a:extLst>
              <a:ext uri="{FF2B5EF4-FFF2-40B4-BE49-F238E27FC236}">
                <a16:creationId xmlns:a16="http://schemas.microsoft.com/office/drawing/2014/main" id="{FD5ED0ED-5008-1D48-A517-8933E3554243}"/>
              </a:ext>
            </a:extLst>
          </p:cNvPr>
          <p:cNvGrpSpPr/>
          <p:nvPr/>
        </p:nvGrpSpPr>
        <p:grpSpPr>
          <a:xfrm>
            <a:off x="8245996" y="1576552"/>
            <a:ext cx="3724198" cy="1644434"/>
            <a:chOff x="4511040" y="1495006"/>
            <a:chExt cx="3724198" cy="1644434"/>
          </a:xfrm>
        </p:grpSpPr>
        <p:sp>
          <p:nvSpPr>
            <p:cNvPr id="8" name="Triangle 7">
              <a:extLst>
                <a:ext uri="{FF2B5EF4-FFF2-40B4-BE49-F238E27FC236}">
                  <a16:creationId xmlns:a16="http://schemas.microsoft.com/office/drawing/2014/main" id="{CC7024C1-0ADA-9945-9D17-169BAF9EA0CE}"/>
                </a:ext>
              </a:extLst>
            </p:cNvPr>
            <p:cNvSpPr/>
            <p:nvPr/>
          </p:nvSpPr>
          <p:spPr>
            <a:xfrm rot="5400000">
              <a:off x="520129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1" name="Triangle 10">
              <a:extLst>
                <a:ext uri="{FF2B5EF4-FFF2-40B4-BE49-F238E27FC236}">
                  <a16:creationId xmlns:a16="http://schemas.microsoft.com/office/drawing/2014/main" id="{80CF0671-ADD1-DF48-AEC0-9B2AC0AA4788}"/>
                </a:ext>
              </a:extLst>
            </p:cNvPr>
            <p:cNvSpPr/>
            <p:nvPr/>
          </p:nvSpPr>
          <p:spPr>
            <a:xfrm rot="16200000">
              <a:off x="674561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a:extLst>
                <a:ext uri="{FF2B5EF4-FFF2-40B4-BE49-F238E27FC236}">
                  <a16:creationId xmlns:a16="http://schemas.microsoft.com/office/drawing/2014/main" id="{BB73DCC0-A256-5C4D-B66A-E55364096CD3}"/>
                </a:ext>
              </a:extLst>
            </p:cNvPr>
            <p:cNvSpPr txBox="1"/>
            <p:nvPr/>
          </p:nvSpPr>
          <p:spPr>
            <a:xfrm>
              <a:off x="4511042" y="2616220"/>
              <a:ext cx="570226"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Short peak</a:t>
              </a:r>
            </a:p>
          </p:txBody>
        </p:sp>
        <p:sp>
          <p:nvSpPr>
            <p:cNvPr id="13" name="TextBox 12">
              <a:extLst>
                <a:ext uri="{FF2B5EF4-FFF2-40B4-BE49-F238E27FC236}">
                  <a16:creationId xmlns:a16="http://schemas.microsoft.com/office/drawing/2014/main" id="{CD65D08F-031C-5740-8214-FB7FBD958F29}"/>
                </a:ext>
              </a:extLst>
            </p:cNvPr>
            <p:cNvSpPr txBox="1"/>
            <p:nvPr/>
          </p:nvSpPr>
          <p:spPr>
            <a:xfrm>
              <a:off x="5081268" y="2616220"/>
              <a:ext cx="1061721"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Diurnal storage</a:t>
              </a:r>
            </a:p>
          </p:txBody>
        </p:sp>
        <p:sp>
          <p:nvSpPr>
            <p:cNvPr id="14" name="TextBox 13">
              <a:extLst>
                <a:ext uri="{FF2B5EF4-FFF2-40B4-BE49-F238E27FC236}">
                  <a16:creationId xmlns:a16="http://schemas.microsoft.com/office/drawing/2014/main" id="{35BA3CDA-DFDB-4045-B2DB-CA43C35F3AF0}"/>
                </a:ext>
              </a:extLst>
            </p:cNvPr>
            <p:cNvSpPr txBox="1"/>
            <p:nvPr/>
          </p:nvSpPr>
          <p:spPr>
            <a:xfrm>
              <a:off x="6858000" y="2616220"/>
              <a:ext cx="1361440"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           Seasonal</a:t>
              </a:r>
            </a:p>
            <a:p>
              <a:pPr algn="ctr"/>
              <a:r>
                <a:rPr lang="en-US" sz="1400" dirty="0"/>
                <a:t>          storage</a:t>
              </a:r>
            </a:p>
          </p:txBody>
        </p:sp>
        <p:sp>
          <p:nvSpPr>
            <p:cNvPr id="15" name="TextBox 14">
              <a:extLst>
                <a:ext uri="{FF2B5EF4-FFF2-40B4-BE49-F238E27FC236}">
                  <a16:creationId xmlns:a16="http://schemas.microsoft.com/office/drawing/2014/main" id="{1C57AFEA-C74D-9D47-8DD7-307E672F19CD}"/>
                </a:ext>
              </a:extLst>
            </p:cNvPr>
            <p:cNvSpPr txBox="1"/>
            <p:nvPr/>
          </p:nvSpPr>
          <p:spPr>
            <a:xfrm>
              <a:off x="4511040" y="1935905"/>
              <a:ext cx="1342378" cy="523220"/>
            </a:xfrm>
            <a:prstGeom prst="rect">
              <a:avLst/>
            </a:prstGeom>
            <a:noFill/>
          </p:spPr>
          <p:txBody>
            <a:bodyPr wrap="square" rtlCol="0">
              <a:spAutoFit/>
            </a:bodyPr>
            <a:lstStyle/>
            <a:p>
              <a:r>
                <a:rPr lang="en-US" sz="1400" dirty="0">
                  <a:solidFill>
                    <a:schemeClr val="bg1"/>
                  </a:solidFill>
                </a:rPr>
                <a:t>Short-duration storage</a:t>
              </a:r>
            </a:p>
          </p:txBody>
        </p:sp>
        <p:sp>
          <p:nvSpPr>
            <p:cNvPr id="16" name="TextBox 15">
              <a:extLst>
                <a:ext uri="{FF2B5EF4-FFF2-40B4-BE49-F238E27FC236}">
                  <a16:creationId xmlns:a16="http://schemas.microsoft.com/office/drawing/2014/main" id="{81427CBF-E9AF-0A47-8A53-6484D34CA70E}"/>
                </a:ext>
              </a:extLst>
            </p:cNvPr>
            <p:cNvSpPr txBox="1"/>
            <p:nvPr/>
          </p:nvSpPr>
          <p:spPr>
            <a:xfrm>
              <a:off x="7152698" y="1904383"/>
              <a:ext cx="1082540" cy="523220"/>
            </a:xfrm>
            <a:prstGeom prst="rect">
              <a:avLst/>
            </a:prstGeom>
            <a:noFill/>
          </p:spPr>
          <p:txBody>
            <a:bodyPr wrap="none" rtlCol="0">
              <a:spAutoFit/>
            </a:bodyPr>
            <a:lstStyle/>
            <a:p>
              <a:pPr algn="r"/>
              <a:r>
                <a:rPr lang="en-US" sz="1400" dirty="0">
                  <a:solidFill>
                    <a:schemeClr val="bg1"/>
                  </a:solidFill>
                </a:rPr>
                <a:t>Cross-sector</a:t>
              </a:r>
            </a:p>
            <a:p>
              <a:pPr algn="r"/>
              <a:r>
                <a:rPr lang="en-US" sz="1400" dirty="0">
                  <a:solidFill>
                    <a:schemeClr val="bg1"/>
                  </a:solidFill>
                </a:rPr>
                <a:t>storage</a:t>
              </a:r>
            </a:p>
          </p:txBody>
        </p:sp>
        <p:sp>
          <p:nvSpPr>
            <p:cNvPr id="17" name="Diamond 16">
              <a:extLst>
                <a:ext uri="{FF2B5EF4-FFF2-40B4-BE49-F238E27FC236}">
                  <a16:creationId xmlns:a16="http://schemas.microsoft.com/office/drawing/2014/main" id="{CDAA9A68-27E5-0F4D-A2D4-BBAA267870CE}"/>
                </a:ext>
              </a:extLst>
            </p:cNvPr>
            <p:cNvSpPr/>
            <p:nvPr/>
          </p:nvSpPr>
          <p:spPr>
            <a:xfrm>
              <a:off x="4744720" y="1495006"/>
              <a:ext cx="3230880" cy="577227"/>
            </a:xfrm>
            <a:prstGeom prst="diamond">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6AD7F29-E2D3-3A41-BC4D-EE85002BB118}"/>
                </a:ext>
              </a:extLst>
            </p:cNvPr>
            <p:cNvSpPr txBox="1"/>
            <p:nvPr/>
          </p:nvSpPr>
          <p:spPr>
            <a:xfrm>
              <a:off x="5770512" y="1531213"/>
              <a:ext cx="1316779" cy="523220"/>
            </a:xfrm>
            <a:prstGeom prst="rect">
              <a:avLst/>
            </a:prstGeom>
            <a:noFill/>
          </p:spPr>
          <p:txBody>
            <a:bodyPr wrap="square" rtlCol="0">
              <a:spAutoFit/>
            </a:bodyPr>
            <a:lstStyle/>
            <a:p>
              <a:r>
                <a:rPr lang="en-US" sz="1400" dirty="0">
                  <a:solidFill>
                    <a:schemeClr val="bg1"/>
                  </a:solidFill>
                </a:rPr>
                <a:t>Self-contained</a:t>
              </a:r>
            </a:p>
            <a:p>
              <a:pPr algn="ctr"/>
              <a:r>
                <a:rPr lang="en-US" sz="1400" dirty="0">
                  <a:solidFill>
                    <a:schemeClr val="bg1"/>
                  </a:solidFill>
                </a:rPr>
                <a:t>Long-d. storage</a:t>
              </a:r>
            </a:p>
          </p:txBody>
        </p:sp>
        <p:sp>
          <p:nvSpPr>
            <p:cNvPr id="19" name="TextBox 18">
              <a:extLst>
                <a:ext uri="{FF2B5EF4-FFF2-40B4-BE49-F238E27FC236}">
                  <a16:creationId xmlns:a16="http://schemas.microsoft.com/office/drawing/2014/main" id="{74B97DE9-3537-C94C-BE40-C19D7947866A}"/>
                </a:ext>
              </a:extLst>
            </p:cNvPr>
            <p:cNvSpPr txBox="1"/>
            <p:nvPr/>
          </p:nvSpPr>
          <p:spPr>
            <a:xfrm>
              <a:off x="6142989" y="2616220"/>
              <a:ext cx="800099"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Cross-day storage</a:t>
              </a:r>
            </a:p>
          </p:txBody>
        </p:sp>
      </p:grpSp>
      <p:pic>
        <p:nvPicPr>
          <p:cNvPr id="21" name="Content Placeholder 14">
            <a:extLst>
              <a:ext uri="{FF2B5EF4-FFF2-40B4-BE49-F238E27FC236}">
                <a16:creationId xmlns:a16="http://schemas.microsoft.com/office/drawing/2014/main" id="{E7B2D970-4564-7F44-AC6E-48F5FC90E449}"/>
              </a:ext>
            </a:extLst>
          </p:cNvPr>
          <p:cNvPicPr>
            <a:picLocks noChangeAspect="1"/>
          </p:cNvPicPr>
          <p:nvPr/>
        </p:nvPicPr>
        <p:blipFill>
          <a:blip r:embed="rId4"/>
          <a:stretch>
            <a:fillRect/>
          </a:stretch>
        </p:blipFill>
        <p:spPr bwMode="auto">
          <a:xfrm>
            <a:off x="8233519" y="3399625"/>
            <a:ext cx="5584404" cy="34463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8040DCC-EE16-014B-8E15-303F3078C479}"/>
              </a:ext>
            </a:extLst>
          </p:cNvPr>
          <p:cNvSpPr txBox="1"/>
          <p:nvPr/>
        </p:nvSpPr>
        <p:spPr>
          <a:xfrm>
            <a:off x="9704395" y="6537430"/>
            <a:ext cx="688907" cy="307777"/>
          </a:xfrm>
          <a:prstGeom prst="rect">
            <a:avLst/>
          </a:prstGeom>
          <a:noFill/>
        </p:spPr>
        <p:txBody>
          <a:bodyPr wrap="none" rtlCol="0">
            <a:spAutoFit/>
          </a:bodyPr>
          <a:lstStyle/>
          <a:p>
            <a:r>
              <a:rPr lang="en-US" sz="1400" b="1" dirty="0"/>
              <a:t>1 GWh</a:t>
            </a:r>
          </a:p>
        </p:txBody>
      </p:sp>
    </p:spTree>
    <p:extLst>
      <p:ext uri="{BB962C8B-B14F-4D97-AF65-F5344CB8AC3E}">
        <p14:creationId xmlns:p14="http://schemas.microsoft.com/office/powerpoint/2010/main" val="32319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2</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Introductions (5 min)</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Overview &amp; Status (30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Project Timeline</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Results from the 2</a:t>
            </a:r>
            <a:r>
              <a:rPr lang="en-US" sz="2000" b="1" baseline="30000" dirty="0">
                <a:ea typeface="Calibri" panose="020F0502020204030204" pitchFamily="34" charset="0"/>
                <a:cs typeface="Times New Roman" panose="02020603050405020304" pitchFamily="18" charset="0"/>
              </a:rPr>
              <a:t>nd</a:t>
            </a:r>
            <a:r>
              <a:rPr lang="en-US" sz="2000" b="1"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Preparation of data and modeling capabilities to meet the objective</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Approach (25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Approach to conducting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final analysis will differ from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
        <p:nvSpPr>
          <p:cNvPr id="4" name="Oval 3">
            <a:extLst>
              <a:ext uri="{FF2B5EF4-FFF2-40B4-BE49-F238E27FC236}">
                <a16:creationId xmlns:a16="http://schemas.microsoft.com/office/drawing/2014/main" id="{6CBD874E-3380-EC4F-8501-34E0BF89D7E4}"/>
              </a:ext>
            </a:extLst>
          </p:cNvPr>
          <p:cNvSpPr/>
          <p:nvPr/>
        </p:nvSpPr>
        <p:spPr>
          <a:xfrm>
            <a:off x="469555" y="2503679"/>
            <a:ext cx="8106033" cy="5360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0C3B8CE-88D4-4D4D-A3F4-1D2B97E14145}"/>
              </a:ext>
            </a:extLst>
          </p:cNvPr>
          <p:cNvSpPr/>
          <p:nvPr/>
        </p:nvSpPr>
        <p:spPr>
          <a:xfrm>
            <a:off x="263602" y="4324248"/>
            <a:ext cx="8106033" cy="10743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9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155575"/>
            <a:ext cx="111345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HOW THE PROJECT WILL INFORM FUTURE STORAGE GOALS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a:bodyPr>
          <a:lstStyle/>
          <a:p>
            <a:r>
              <a:rPr lang="en-US" altLang="en-US" sz="3200" b="1" dirty="0"/>
              <a:t>Completion of final scenario analysis will better define:</a:t>
            </a:r>
          </a:p>
          <a:p>
            <a:pPr lvl="1"/>
            <a:r>
              <a:rPr lang="en-US" altLang="en-US" b="1" dirty="0"/>
              <a:t>Cost targets for each storage product (with defined efficiency, duration, and degradation)</a:t>
            </a:r>
          </a:p>
          <a:p>
            <a:pPr lvl="1"/>
            <a:r>
              <a:rPr lang="en-US" altLang="en-US" b="1" dirty="0"/>
              <a:t>Expected usage of those storage products</a:t>
            </a:r>
            <a:endParaRPr lang="en-US" altLang="en-US" dirty="0"/>
          </a:p>
          <a:p>
            <a:pPr lvl="1"/>
            <a:r>
              <a:rPr lang="en-US" altLang="en-US" b="1" dirty="0"/>
              <a:t>Timeline for needed storage deployment and cost targets</a:t>
            </a:r>
          </a:p>
          <a:p>
            <a:pPr lvl="1"/>
            <a:r>
              <a:rPr lang="en-US" altLang="en-US" b="1" dirty="0"/>
              <a:t>Better understanding of effects of imports on need for storage</a:t>
            </a:r>
          </a:p>
          <a:p>
            <a:pPr lvl="1"/>
            <a:r>
              <a:rPr lang="en-US" altLang="en-US" b="1" dirty="0"/>
              <a:t>Better understanding of effects of “flavor” of wind and solar resources</a:t>
            </a:r>
          </a:p>
          <a:p>
            <a:pPr lvl="1"/>
            <a:r>
              <a:rPr lang="en-US" altLang="en-US" b="1" dirty="0"/>
              <a:t>Better understanding of role of hydrogen including trade-off between using more </a:t>
            </a:r>
            <a:r>
              <a:rPr lang="en-US" altLang="en-US" b="1" dirty="0" err="1"/>
              <a:t>electrolyzers</a:t>
            </a:r>
            <a:r>
              <a:rPr lang="en-US" altLang="en-US" b="1" dirty="0"/>
              <a:t> to reduce curtailment and desired high capacity factors for those </a:t>
            </a:r>
            <a:r>
              <a:rPr lang="en-US" altLang="en-US" b="1" dirty="0" err="1"/>
              <a:t>electrolyzers</a:t>
            </a:r>
            <a:endParaRPr lang="en-US" altLang="en-US" b="1" dirty="0"/>
          </a:p>
          <a:p>
            <a:pPr lvl="1"/>
            <a:r>
              <a:rPr lang="en-US" altLang="en-US" b="1" dirty="0"/>
              <a:t>All the above can help inform the next generation of storage mandates for California</a:t>
            </a:r>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20</a:t>
            </a:fld>
            <a:endParaRPr lang="en-US" dirty="0"/>
          </a:p>
        </p:txBody>
      </p:sp>
    </p:spTree>
    <p:extLst>
      <p:ext uri="{BB962C8B-B14F-4D97-AF65-F5344CB8AC3E}">
        <p14:creationId xmlns:p14="http://schemas.microsoft.com/office/powerpoint/2010/main" val="174228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299411"/>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Additional priorities/needs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lnSpcReduction="10000"/>
          </a:bodyPr>
          <a:lstStyle/>
          <a:p>
            <a:r>
              <a:rPr lang="en-US" altLang="en-US" sz="3200" b="1" dirty="0"/>
              <a:t>Electrification of transportation is critical</a:t>
            </a:r>
          </a:p>
          <a:p>
            <a:pPr lvl="1"/>
            <a:r>
              <a:rPr lang="en-US" altLang="en-US" b="1" dirty="0"/>
              <a:t>Charging structure is required</a:t>
            </a:r>
          </a:p>
          <a:p>
            <a:pPr lvl="1"/>
            <a:r>
              <a:rPr lang="en-US" altLang="en-US" b="1" dirty="0"/>
              <a:t>Charging structure that results in charging at night will require more storage</a:t>
            </a:r>
          </a:p>
          <a:p>
            <a:pPr lvl="1"/>
            <a:r>
              <a:rPr lang="en-US" altLang="en-US" b="1" dirty="0"/>
              <a:t>Charging structure that enables daytime charging will enable solar deployment</a:t>
            </a:r>
          </a:p>
          <a:p>
            <a:pPr lvl="1"/>
            <a:r>
              <a:rPr lang="en-US" altLang="en-US" b="1" dirty="0">
                <a:sym typeface="Wingdings" pitchFamily="2" charset="2"/>
              </a:rPr>
              <a:t> Therefore, identifying strategies for daytime charging is critical</a:t>
            </a:r>
          </a:p>
          <a:p>
            <a:r>
              <a:rPr lang="en-US" altLang="en-US" sz="3200" b="1" dirty="0">
                <a:sym typeface="Wingdings" pitchFamily="2" charset="2"/>
              </a:rPr>
              <a:t>Identification of flexible loads</a:t>
            </a:r>
            <a:r>
              <a:rPr lang="en-US" altLang="en-US" b="1" dirty="0">
                <a:sym typeface="Wingdings" pitchFamily="2" charset="2"/>
              </a:rPr>
              <a:t>	</a:t>
            </a:r>
          </a:p>
          <a:p>
            <a:pPr lvl="1"/>
            <a:r>
              <a:rPr lang="en-US" altLang="en-US" b="1" dirty="0" err="1">
                <a:sym typeface="Wingdings" pitchFamily="2" charset="2"/>
              </a:rPr>
              <a:t>Electrolyzers</a:t>
            </a:r>
            <a:r>
              <a:rPr lang="en-US" altLang="en-US" b="1" dirty="0">
                <a:sym typeface="Wingdings" pitchFamily="2" charset="2"/>
              </a:rPr>
              <a:t> may end up being biggest flexible load</a:t>
            </a:r>
          </a:p>
          <a:p>
            <a:pPr lvl="1"/>
            <a:r>
              <a:rPr lang="en-US" altLang="en-US" b="1" dirty="0">
                <a:sym typeface="Wingdings" pitchFamily="2" charset="2"/>
              </a:rPr>
              <a:t>Factories that can turn off or other (recall the ships that unplugged in the harbor)</a:t>
            </a:r>
          </a:p>
          <a:p>
            <a:pPr lvl="1"/>
            <a:r>
              <a:rPr lang="en-US" altLang="en-US" b="1" dirty="0">
                <a:sym typeface="Wingdings" pitchFamily="2" charset="2"/>
              </a:rPr>
              <a:t>Data centers that shift calculations to other sites</a:t>
            </a:r>
          </a:p>
          <a:p>
            <a:pPr lvl="1"/>
            <a:r>
              <a:rPr lang="en-US" altLang="en-US" b="1" dirty="0">
                <a:sym typeface="Wingdings" pitchFamily="2" charset="2"/>
              </a:rPr>
              <a:t>Electrification of seasonal industries</a:t>
            </a:r>
          </a:p>
          <a:p>
            <a:pPr lvl="1"/>
            <a:r>
              <a:rPr lang="en-US" altLang="en-US" b="1" dirty="0">
                <a:sym typeface="Wingdings" pitchFamily="2" charset="2"/>
              </a:rPr>
              <a:t>Leverage results of </a:t>
            </a:r>
            <a:r>
              <a:rPr lang="en-US" altLang="en-US" b="1" dirty="0" err="1">
                <a:sym typeface="Wingdings" pitchFamily="2" charset="2"/>
              </a:rPr>
              <a:t>CalFlexHub</a:t>
            </a:r>
            <a:r>
              <a:rPr lang="en-US" altLang="en-US" b="1" dirty="0">
                <a:sym typeface="Wingdings" pitchFamily="2" charset="2"/>
              </a:rPr>
              <a:t> and other CEC- funded projects</a:t>
            </a:r>
          </a:p>
          <a:p>
            <a:r>
              <a:rPr lang="en-US" altLang="en-US" b="1" dirty="0">
                <a:sym typeface="Wingdings" pitchFamily="2" charset="2"/>
              </a:rPr>
              <a:t>Biogas, geothermal, and other renewable sources</a:t>
            </a:r>
          </a:p>
          <a:p>
            <a:endParaRPr lang="en-US" altLang="en-US" b="1" dirty="0"/>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21</a:t>
            </a:fld>
            <a:endParaRPr lang="en-US" dirty="0"/>
          </a:p>
        </p:txBody>
      </p:sp>
    </p:spTree>
    <p:extLst>
      <p:ext uri="{BB962C8B-B14F-4D97-AF65-F5344CB8AC3E}">
        <p14:creationId xmlns:p14="http://schemas.microsoft.com/office/powerpoint/2010/main" val="228564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22</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Introductions (5 min)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Overview &amp; Status (30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Project Timeline</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Results from the 2</a:t>
            </a:r>
            <a:r>
              <a:rPr lang="en-US" sz="2000" b="1" baseline="30000" dirty="0">
                <a:ea typeface="Calibri" panose="020F0502020204030204" pitchFamily="34" charset="0"/>
                <a:cs typeface="Times New Roman" panose="02020603050405020304" pitchFamily="18" charset="0"/>
              </a:rPr>
              <a:t>nd</a:t>
            </a:r>
            <a:r>
              <a:rPr lang="en-US" sz="2000" b="1"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Preparation of data and modeling capabilities to meet the objective</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Approach (25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Approach to conducting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final analysis will differ from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313449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745472"/>
          </a:xfrm>
        </p:spPr>
        <p:txBody>
          <a:bodyPr>
            <a:normAutofit/>
          </a:bodyPr>
          <a:lstStyle/>
          <a:p>
            <a:r>
              <a:rPr lang="en-US" dirty="0"/>
              <a:t>Input can be found at: </a:t>
            </a:r>
            <a:r>
              <a:rPr lang="en-US" sz="1800" dirty="0">
                <a:hlinkClick r:id="rId3"/>
              </a:rPr>
              <a:t>https://efiling.energy.ca.gov/Lists/DocketLog.aspx?docketnumber=20-MISC-01</a:t>
            </a:r>
            <a:endParaRPr lang="en-US" sz="1800" dirty="0"/>
          </a:p>
          <a:p>
            <a:r>
              <a:rPr lang="en-US" dirty="0"/>
              <a:t>Southern California Gas Company</a:t>
            </a:r>
          </a:p>
          <a:p>
            <a:r>
              <a:rPr lang="en-US" dirty="0"/>
              <a:t>Green Hydrogen Coalition</a:t>
            </a:r>
          </a:p>
          <a:p>
            <a:r>
              <a:rPr lang="en-US" dirty="0"/>
              <a:t>Form Energy</a:t>
            </a:r>
          </a:p>
          <a:p>
            <a:r>
              <a:rPr lang="en-US" dirty="0"/>
              <a:t>CESA (received by email)</a:t>
            </a:r>
          </a:p>
          <a:p>
            <a:endParaRPr lang="en-US" dirty="0"/>
          </a:p>
          <a:p>
            <a:r>
              <a:rPr lang="en-US" dirty="0"/>
              <a:t>Two key inputs: </a:t>
            </a:r>
          </a:p>
          <a:p>
            <a:pPr lvl="1"/>
            <a:r>
              <a:rPr lang="en-US" dirty="0"/>
              <a:t>Define more about plan for hydrogen (</a:t>
            </a:r>
            <a:r>
              <a:rPr lang="en-US" i="1" dirty="0"/>
              <a:t>following slides will include a response</a:t>
            </a:r>
            <a:r>
              <a:rPr lang="en-US" dirty="0"/>
              <a:t>)</a:t>
            </a:r>
          </a:p>
          <a:p>
            <a:pPr lvl="1"/>
            <a:r>
              <a:rPr lang="en-US" dirty="0"/>
              <a:t>Share results with E3 (</a:t>
            </a:r>
            <a:r>
              <a:rPr lang="en-US" i="1" dirty="0"/>
              <a:t>coordination is ongoing – input may be shared with E3</a:t>
            </a:r>
            <a:r>
              <a:rPr lang="en-US" dirty="0"/>
              <a:t>)</a:t>
            </a:r>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Public Input from 2</a:t>
            </a:r>
            <a:r>
              <a:rPr lang="en-US" b="1" baseline="30000" dirty="0">
                <a:cs typeface="Calibri" panose="020F0502020204030204" pitchFamily="34" charset="0"/>
              </a:rPr>
              <a:t>nd</a:t>
            </a:r>
            <a:r>
              <a:rPr lang="en-US" b="1" dirty="0">
                <a:cs typeface="Calibri" panose="020F0502020204030204" pitchFamily="34" charset="0"/>
              </a:rPr>
              <a:t> workshop</a:t>
            </a:r>
          </a:p>
        </p:txBody>
      </p:sp>
    </p:spTree>
    <p:extLst>
      <p:ext uri="{BB962C8B-B14F-4D97-AF65-F5344CB8AC3E}">
        <p14:creationId xmlns:p14="http://schemas.microsoft.com/office/powerpoint/2010/main" val="3006290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227799" cy="5745472"/>
          </a:xfrm>
        </p:spPr>
        <p:txBody>
          <a:bodyPr>
            <a:normAutofit/>
          </a:bodyPr>
          <a:lstStyle/>
          <a:p>
            <a:r>
              <a:rPr lang="en-US" dirty="0"/>
              <a:t>Will use both RESOLVE and SWITCH to compare results </a:t>
            </a:r>
          </a:p>
          <a:p>
            <a:pPr lvl="1"/>
            <a:r>
              <a:rPr lang="en-US" dirty="0"/>
              <a:t>Define long-duration storage adoptions </a:t>
            </a:r>
          </a:p>
          <a:p>
            <a:r>
              <a:rPr lang="en-US" dirty="0"/>
              <a:t>RESOLVE key explorations (subset): </a:t>
            </a:r>
          </a:p>
          <a:p>
            <a:pPr lvl="1"/>
            <a:r>
              <a:rPr lang="en-US" dirty="0"/>
              <a:t>Generation mix (tilted/</a:t>
            </a:r>
            <a:r>
              <a:rPr lang="en-US" dirty="0" err="1"/>
              <a:t>untilted</a:t>
            </a:r>
            <a:r>
              <a:rPr lang="en-US" dirty="0"/>
              <a:t> solar; various wind additions; transmission)</a:t>
            </a:r>
          </a:p>
          <a:p>
            <a:pPr lvl="1"/>
            <a:r>
              <a:rPr lang="en-US" dirty="0"/>
              <a:t>Assumptions about pumped hydro storage, hydrogen price</a:t>
            </a:r>
          </a:p>
          <a:p>
            <a:r>
              <a:rPr lang="en-US" dirty="0"/>
              <a:t>SWITCH key explorations (subset):</a:t>
            </a:r>
          </a:p>
          <a:p>
            <a:pPr lvl="1"/>
            <a:r>
              <a:rPr lang="en-US" dirty="0"/>
              <a:t>WECC-wide impacts on LDES deployment/operation varying: new transmission, LDES energy capacity </a:t>
            </a:r>
            <a:r>
              <a:rPr lang="en-US" dirty="0" err="1"/>
              <a:t>CapEx</a:t>
            </a:r>
            <a:r>
              <a:rPr lang="en-US" dirty="0"/>
              <a:t>, generation mix (solar vs wind), hydropower availability, federal mandates for LDES energy capacity deployed</a:t>
            </a:r>
          </a:p>
          <a:p>
            <a:pPr lvl="1"/>
            <a:r>
              <a:rPr lang="en-US" dirty="0"/>
              <a:t>Infrastructure and economic opportunities for California to leverage WECC resources to achieve 100% RE by 2045 </a:t>
            </a:r>
          </a:p>
          <a:p>
            <a:pPr lvl="1"/>
            <a:r>
              <a:rPr lang="en-US" dirty="0"/>
              <a:t>Impacts of re-designing planning and operational reserves rules on capacity expansion and operation </a:t>
            </a:r>
          </a:p>
          <a:p>
            <a:pPr lvl="1"/>
            <a:endParaRPr lang="en-US" dirty="0"/>
          </a:p>
          <a:p>
            <a:pPr lvl="1"/>
            <a:endParaRPr lang="en-US" dirty="0"/>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Modeling approach</a:t>
            </a:r>
            <a:endParaRPr lang="en-US" b="1" dirty="0">
              <a:cs typeface="Calibri" panose="020F0502020204030204" pitchFamily="34" charset="0"/>
            </a:endParaRPr>
          </a:p>
        </p:txBody>
      </p:sp>
    </p:spTree>
    <p:extLst>
      <p:ext uri="{BB962C8B-B14F-4D97-AF65-F5344CB8AC3E}">
        <p14:creationId xmlns:p14="http://schemas.microsoft.com/office/powerpoint/2010/main" val="2822584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itle 9">
            <a:extLst>
              <a:ext uri="{FF2B5EF4-FFF2-40B4-BE49-F238E27FC236}">
                <a16:creationId xmlns:a16="http://schemas.microsoft.com/office/drawing/2014/main" id="{3BFD2AC4-5057-DD41-B6D2-95E02862C721}"/>
              </a:ext>
            </a:extLst>
          </p:cNvPr>
          <p:cNvSpPr txBox="1">
            <a:spLocks noGrp="1"/>
          </p:cNvSpPr>
          <p:nvPr>
            <p:ph type="title" idx="4294967295"/>
          </p:nvPr>
        </p:nvSpPr>
        <p:spPr>
          <a:xfrm>
            <a:off x="589085" y="276292"/>
            <a:ext cx="91567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Modeling approach – define LDES adoption</a:t>
            </a:r>
          </a:p>
        </p:txBody>
      </p:sp>
      <p:sp>
        <p:nvSpPr>
          <p:cNvPr id="7" name="Content Placeholder 6">
            <a:extLst>
              <a:ext uri="{FF2B5EF4-FFF2-40B4-BE49-F238E27FC236}">
                <a16:creationId xmlns:a16="http://schemas.microsoft.com/office/drawing/2014/main" id="{98CA8221-508D-004B-ACAD-3E6FED6110E5}"/>
              </a:ext>
              <a:ext uri="{C183D7F6-B498-43B3-948B-1728B52AA6E4}">
                <adec:decorative xmlns:adec="http://schemas.microsoft.com/office/drawing/2017/decorative" val="1"/>
              </a:ext>
            </a:extLst>
          </p:cNvPr>
          <p:cNvSpPr>
            <a:spLocks noGrp="1"/>
          </p:cNvSpPr>
          <p:nvPr>
            <p:ph sz="half" idx="1"/>
          </p:nvPr>
        </p:nvSpPr>
        <p:spPr>
          <a:xfrm>
            <a:off x="838200" y="1825625"/>
            <a:ext cx="10412896" cy="1166957"/>
          </a:xfrm>
        </p:spPr>
        <p:txBody>
          <a:bodyPr>
            <a:normAutofit/>
          </a:bodyPr>
          <a:lstStyle/>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9A61D4A7-A5AA-B44E-B253-4E496ABA67ED}"/>
              </a:ext>
            </a:extLst>
          </p:cNvPr>
          <p:cNvSpPr>
            <a:spLocks noGrp="1"/>
          </p:cNvSpPr>
          <p:nvPr>
            <p:ph type="sldNum" sz="quarter" idx="12"/>
          </p:nvPr>
        </p:nvSpPr>
        <p:spPr>
          <a:xfrm>
            <a:off x="8603944" y="6478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AF73-8741-5348-B831-AABD08D4FE0E}"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CE2272C-312B-C14A-A6F0-0A74C9B3BE36}"/>
              </a:ext>
            </a:extLst>
          </p:cNvPr>
          <p:cNvSpPr txBox="1"/>
          <p:nvPr/>
        </p:nvSpPr>
        <p:spPr>
          <a:xfrm>
            <a:off x="307866" y="1479441"/>
            <a:ext cx="388611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Create baseline scenario then evaluate storage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Define storage 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Hours of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Create price target graphs for each by varying price to see when it is adopted (see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descr="price to enter market varies by year">
            <a:extLst>
              <a:ext uri="{FF2B5EF4-FFF2-40B4-BE49-F238E27FC236}">
                <a16:creationId xmlns:a16="http://schemas.microsoft.com/office/drawing/2014/main" id="{37C53032-377A-404F-A2D3-4A32ADDF6DC0}"/>
              </a:ext>
            </a:extLst>
          </p:cNvPr>
          <p:cNvGrpSpPr/>
          <p:nvPr/>
        </p:nvGrpSpPr>
        <p:grpSpPr>
          <a:xfrm>
            <a:off x="3904565" y="1813719"/>
            <a:ext cx="7513307" cy="3956374"/>
            <a:chOff x="3231904" y="1813719"/>
            <a:chExt cx="7513307" cy="3956374"/>
          </a:xfrm>
        </p:grpSpPr>
        <p:pic>
          <p:nvPicPr>
            <p:cNvPr id="3" name="Picture 2">
              <a:extLst>
                <a:ext uri="{FF2B5EF4-FFF2-40B4-BE49-F238E27FC236}">
                  <a16:creationId xmlns:a16="http://schemas.microsoft.com/office/drawing/2014/main" id="{C13DFF08-F75A-874C-9D8E-4B961F0FB2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1904" y="1813719"/>
              <a:ext cx="7513307" cy="3956374"/>
            </a:xfrm>
            <a:prstGeom prst="rect">
              <a:avLst/>
            </a:prstGeom>
          </p:spPr>
        </p:pic>
        <p:sp>
          <p:nvSpPr>
            <p:cNvPr id="6" name="TextBox 5">
              <a:extLst>
                <a:ext uri="{FF2B5EF4-FFF2-40B4-BE49-F238E27FC236}">
                  <a16:creationId xmlns:a16="http://schemas.microsoft.com/office/drawing/2014/main" id="{ED97EC95-AA14-7F4B-A06B-1A9C8CF98464}"/>
                </a:ext>
              </a:extLst>
            </p:cNvPr>
            <p:cNvSpPr txBox="1"/>
            <p:nvPr/>
          </p:nvSpPr>
          <p:spPr>
            <a:xfrm>
              <a:off x="5963161" y="3101044"/>
              <a:ext cx="1668405" cy="369332"/>
            </a:xfrm>
            <a:prstGeom prst="rect">
              <a:avLst/>
            </a:prstGeom>
            <a:no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is “ripe”</a:t>
              </a:r>
            </a:p>
          </p:txBody>
        </p:sp>
        <p:cxnSp>
          <p:nvCxnSpPr>
            <p:cNvPr id="11" name="Straight Arrow Connector 10">
              <a:extLst>
                <a:ext uri="{FF2B5EF4-FFF2-40B4-BE49-F238E27FC236}">
                  <a16:creationId xmlns:a16="http://schemas.microsoft.com/office/drawing/2014/main" id="{9F1C5B63-E360-3147-A41E-104B4C8CA9E5}"/>
                </a:ext>
              </a:extLst>
            </p:cNvPr>
            <p:cNvCxnSpPr>
              <a:cxnSpLocks/>
            </p:cNvCxnSpPr>
            <p:nvPr/>
          </p:nvCxnSpPr>
          <p:spPr>
            <a:xfrm flipV="1">
              <a:off x="6866313" y="2362812"/>
              <a:ext cx="0" cy="738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C2496D-3201-3E4B-B755-A9C1BC117BD4}"/>
                </a:ext>
              </a:extLst>
            </p:cNvPr>
            <p:cNvSpPr txBox="1"/>
            <p:nvPr/>
          </p:nvSpPr>
          <p:spPr>
            <a:xfrm>
              <a:off x="4693603" y="3773108"/>
              <a:ext cx="2172710" cy="120032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not yet demanding LDES so price must be extra low</a:t>
              </a:r>
            </a:p>
          </p:txBody>
        </p:sp>
        <p:cxnSp>
          <p:nvCxnSpPr>
            <p:cNvPr id="14" name="Straight Arrow Connector 13">
              <a:extLst>
                <a:ext uri="{FF2B5EF4-FFF2-40B4-BE49-F238E27FC236}">
                  <a16:creationId xmlns:a16="http://schemas.microsoft.com/office/drawing/2014/main" id="{C7B5AF87-4760-FA4B-85D7-23CCA15C6529}"/>
                </a:ext>
              </a:extLst>
            </p:cNvPr>
            <p:cNvCxnSpPr>
              <a:cxnSpLocks/>
            </p:cNvCxnSpPr>
            <p:nvPr/>
          </p:nvCxnSpPr>
          <p:spPr>
            <a:xfrm flipH="1" flipV="1">
              <a:off x="5403273" y="2731928"/>
              <a:ext cx="193482" cy="10411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1B211F-6DED-6C47-98EC-569104AB1812}"/>
                </a:ext>
              </a:extLst>
            </p:cNvPr>
            <p:cNvSpPr txBox="1"/>
            <p:nvPr/>
          </p:nvSpPr>
          <p:spPr>
            <a:xfrm>
              <a:off x="7461121" y="3773108"/>
              <a:ext cx="2689282" cy="923330"/>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is maturing and competing technologies are lower in price</a:t>
              </a:r>
            </a:p>
          </p:txBody>
        </p:sp>
        <p:cxnSp>
          <p:nvCxnSpPr>
            <p:cNvPr id="17" name="Straight Arrow Connector 16">
              <a:extLst>
                <a:ext uri="{FF2B5EF4-FFF2-40B4-BE49-F238E27FC236}">
                  <a16:creationId xmlns:a16="http://schemas.microsoft.com/office/drawing/2014/main" id="{3CB027C9-968D-8C4D-9500-B7E603DC4A19}"/>
                </a:ext>
              </a:extLst>
            </p:cNvPr>
            <p:cNvCxnSpPr>
              <a:cxnSpLocks/>
            </p:cNvCxnSpPr>
            <p:nvPr/>
          </p:nvCxnSpPr>
          <p:spPr>
            <a:xfrm flipV="1">
              <a:off x="8487837" y="2809702"/>
              <a:ext cx="232214" cy="994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BB64BAE0-BA7B-B044-B321-68EBC0B28BD7}"/>
              </a:ext>
            </a:extLst>
          </p:cNvPr>
          <p:cNvSpPr txBox="1"/>
          <p:nvPr/>
        </p:nvSpPr>
        <p:spPr>
          <a:xfrm>
            <a:off x="1642162" y="5884606"/>
            <a:ext cx="74482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This sort of analysis can help companies align their product design with market entry timing</a:t>
            </a:r>
          </a:p>
        </p:txBody>
      </p:sp>
      <p:pic>
        <p:nvPicPr>
          <p:cNvPr id="18" name="Picture 17" descr="A picture containing text, clipart&#10;&#10;Description automatically generated">
            <a:extLst>
              <a:ext uri="{FF2B5EF4-FFF2-40B4-BE49-F238E27FC236}">
                <a16:creationId xmlns:a16="http://schemas.microsoft.com/office/drawing/2014/main" id="{9F6EF4EA-E411-E042-8961-DF36686F8697}"/>
              </a:ext>
            </a:extLst>
          </p:cNvPr>
          <p:cNvPicPr>
            <a:picLocks noChangeAspect="1"/>
          </p:cNvPicPr>
          <p:nvPr/>
        </p:nvPicPr>
        <p:blipFill>
          <a:blip r:embed="rId4"/>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23907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price to enter market varies by year">
            <a:extLst>
              <a:ext uri="{FF2B5EF4-FFF2-40B4-BE49-F238E27FC236}">
                <a16:creationId xmlns:a16="http://schemas.microsoft.com/office/drawing/2014/main" id="{37C53032-377A-404F-A2D3-4A32ADDF6DC0}"/>
              </a:ext>
            </a:extLst>
          </p:cNvPr>
          <p:cNvGrpSpPr/>
          <p:nvPr/>
        </p:nvGrpSpPr>
        <p:grpSpPr>
          <a:xfrm>
            <a:off x="5697415" y="3428999"/>
            <a:ext cx="6494585" cy="3381411"/>
            <a:chOff x="3231904" y="1813719"/>
            <a:chExt cx="7513307" cy="3956374"/>
          </a:xfrm>
        </p:grpSpPr>
        <p:pic>
          <p:nvPicPr>
            <p:cNvPr id="3" name="Picture 2">
              <a:extLst>
                <a:ext uri="{FF2B5EF4-FFF2-40B4-BE49-F238E27FC236}">
                  <a16:creationId xmlns:a16="http://schemas.microsoft.com/office/drawing/2014/main" id="{C13DFF08-F75A-874C-9D8E-4B961F0FB2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1904" y="1813719"/>
              <a:ext cx="7513307" cy="3956374"/>
            </a:xfrm>
            <a:prstGeom prst="rect">
              <a:avLst/>
            </a:prstGeom>
          </p:spPr>
        </p:pic>
        <p:sp>
          <p:nvSpPr>
            <p:cNvPr id="6" name="TextBox 5">
              <a:extLst>
                <a:ext uri="{FF2B5EF4-FFF2-40B4-BE49-F238E27FC236}">
                  <a16:creationId xmlns:a16="http://schemas.microsoft.com/office/drawing/2014/main" id="{ED97EC95-AA14-7F4B-A06B-1A9C8CF98464}"/>
                </a:ext>
              </a:extLst>
            </p:cNvPr>
            <p:cNvSpPr txBox="1"/>
            <p:nvPr/>
          </p:nvSpPr>
          <p:spPr>
            <a:xfrm>
              <a:off x="5963162" y="3101045"/>
              <a:ext cx="1743920" cy="396121"/>
            </a:xfrm>
            <a:prstGeom prst="rect">
              <a:avLst/>
            </a:prstGeom>
            <a:no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Market is “ripe”</a:t>
              </a:r>
            </a:p>
          </p:txBody>
        </p:sp>
        <p:cxnSp>
          <p:nvCxnSpPr>
            <p:cNvPr id="11" name="Straight Arrow Connector 10">
              <a:extLst>
                <a:ext uri="{FF2B5EF4-FFF2-40B4-BE49-F238E27FC236}">
                  <a16:creationId xmlns:a16="http://schemas.microsoft.com/office/drawing/2014/main" id="{9F1C5B63-E360-3147-A41E-104B4C8CA9E5}"/>
                </a:ext>
              </a:extLst>
            </p:cNvPr>
            <p:cNvCxnSpPr>
              <a:cxnSpLocks/>
            </p:cNvCxnSpPr>
            <p:nvPr/>
          </p:nvCxnSpPr>
          <p:spPr>
            <a:xfrm flipV="1">
              <a:off x="6866313" y="2362812"/>
              <a:ext cx="0" cy="738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C2496D-3201-3E4B-B755-A9C1BC117BD4}"/>
                </a:ext>
              </a:extLst>
            </p:cNvPr>
            <p:cNvSpPr txBox="1"/>
            <p:nvPr/>
          </p:nvSpPr>
          <p:spPr>
            <a:xfrm>
              <a:off x="4693603" y="3773108"/>
              <a:ext cx="2172710" cy="1260384"/>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Market not yet demanding LDES so price must be extra low</a:t>
              </a:r>
            </a:p>
          </p:txBody>
        </p:sp>
        <p:cxnSp>
          <p:nvCxnSpPr>
            <p:cNvPr id="14" name="Straight Arrow Connector 13">
              <a:extLst>
                <a:ext uri="{FF2B5EF4-FFF2-40B4-BE49-F238E27FC236}">
                  <a16:creationId xmlns:a16="http://schemas.microsoft.com/office/drawing/2014/main" id="{C7B5AF87-4760-FA4B-85D7-23CCA15C6529}"/>
                </a:ext>
              </a:extLst>
            </p:cNvPr>
            <p:cNvCxnSpPr>
              <a:cxnSpLocks/>
            </p:cNvCxnSpPr>
            <p:nvPr/>
          </p:nvCxnSpPr>
          <p:spPr>
            <a:xfrm flipH="1" flipV="1">
              <a:off x="5403273" y="2731928"/>
              <a:ext cx="193482" cy="10411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1B211F-6DED-6C47-98EC-569104AB1812}"/>
                </a:ext>
              </a:extLst>
            </p:cNvPr>
            <p:cNvSpPr txBox="1"/>
            <p:nvPr/>
          </p:nvSpPr>
          <p:spPr>
            <a:xfrm>
              <a:off x="7461121" y="3773108"/>
              <a:ext cx="2689282" cy="97229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Market is maturing and competing technologies are lower in price</a:t>
              </a:r>
            </a:p>
          </p:txBody>
        </p:sp>
        <p:cxnSp>
          <p:nvCxnSpPr>
            <p:cNvPr id="17" name="Straight Arrow Connector 16">
              <a:extLst>
                <a:ext uri="{FF2B5EF4-FFF2-40B4-BE49-F238E27FC236}">
                  <a16:creationId xmlns:a16="http://schemas.microsoft.com/office/drawing/2014/main" id="{3CB027C9-968D-8C4D-9500-B7E603DC4A19}"/>
                </a:ext>
              </a:extLst>
            </p:cNvPr>
            <p:cNvCxnSpPr>
              <a:cxnSpLocks/>
            </p:cNvCxnSpPr>
            <p:nvPr/>
          </p:nvCxnSpPr>
          <p:spPr>
            <a:xfrm flipV="1">
              <a:off x="8487837" y="2809702"/>
              <a:ext cx="232214" cy="994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9C50391-180C-0B40-9C89-C3C2D7262E1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itle 9">
            <a:extLst>
              <a:ext uri="{FF2B5EF4-FFF2-40B4-BE49-F238E27FC236}">
                <a16:creationId xmlns:a16="http://schemas.microsoft.com/office/drawing/2014/main" id="{3BFD2AC4-5057-DD41-B6D2-95E02862C721}"/>
              </a:ext>
            </a:extLst>
          </p:cNvPr>
          <p:cNvSpPr txBox="1">
            <a:spLocks noGrp="1"/>
          </p:cNvSpPr>
          <p:nvPr>
            <p:ph type="title" idx="4294967295"/>
          </p:nvPr>
        </p:nvSpPr>
        <p:spPr>
          <a:xfrm>
            <a:off x="589085" y="276292"/>
            <a:ext cx="91567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Modeling approach – storage matrix</a:t>
            </a:r>
          </a:p>
        </p:txBody>
      </p:sp>
      <p:sp>
        <p:nvSpPr>
          <p:cNvPr id="7" name="Content Placeholder 6">
            <a:extLst>
              <a:ext uri="{FF2B5EF4-FFF2-40B4-BE49-F238E27FC236}">
                <a16:creationId xmlns:a16="http://schemas.microsoft.com/office/drawing/2014/main" id="{98CA8221-508D-004B-ACAD-3E6FED6110E5}"/>
              </a:ext>
              <a:ext uri="{C183D7F6-B498-43B3-948B-1728B52AA6E4}">
                <adec:decorative xmlns:adec="http://schemas.microsoft.com/office/drawing/2017/decorative" val="1"/>
              </a:ext>
            </a:extLst>
          </p:cNvPr>
          <p:cNvSpPr>
            <a:spLocks noGrp="1"/>
          </p:cNvSpPr>
          <p:nvPr>
            <p:ph sz="half" idx="1"/>
          </p:nvPr>
        </p:nvSpPr>
        <p:spPr>
          <a:xfrm>
            <a:off x="838200" y="1825625"/>
            <a:ext cx="10412896" cy="1166957"/>
          </a:xfrm>
        </p:spPr>
        <p:txBody>
          <a:bodyPr>
            <a:normAutofit/>
          </a:bodyPr>
          <a:lstStyle/>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9A61D4A7-A5AA-B44E-B253-4E496ABA67ED}"/>
              </a:ext>
            </a:extLst>
          </p:cNvPr>
          <p:cNvSpPr>
            <a:spLocks noGrp="1"/>
          </p:cNvSpPr>
          <p:nvPr>
            <p:ph type="sldNum" sz="quarter" idx="12"/>
          </p:nvPr>
        </p:nvSpPr>
        <p:spPr>
          <a:xfrm>
            <a:off x="8603944" y="6478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AF73-8741-5348-B831-AABD08D4FE0E}"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8" name="Picture 17" descr="A picture containing text, clipart&#10;&#10;Description automatically generated">
            <a:extLst>
              <a:ext uri="{FF2B5EF4-FFF2-40B4-BE49-F238E27FC236}">
                <a16:creationId xmlns:a16="http://schemas.microsoft.com/office/drawing/2014/main" id="{9F6EF4EA-E411-E042-8961-DF36686F8697}"/>
              </a:ext>
            </a:extLst>
          </p:cNvPr>
          <p:cNvPicPr>
            <a:picLocks noChangeAspect="1"/>
          </p:cNvPicPr>
          <p:nvPr/>
        </p:nvPicPr>
        <p:blipFill>
          <a:blip r:embed="rId4"/>
          <a:stretch>
            <a:fillRect/>
          </a:stretch>
        </p:blipFill>
        <p:spPr>
          <a:xfrm>
            <a:off x="9838912" y="305797"/>
            <a:ext cx="2055742" cy="598607"/>
          </a:xfrm>
          <a:prstGeom prst="rect">
            <a:avLst/>
          </a:prstGeom>
        </p:spPr>
      </p:pic>
      <p:graphicFrame>
        <p:nvGraphicFramePr>
          <p:cNvPr id="5" name="Table 4">
            <a:extLst>
              <a:ext uri="{FF2B5EF4-FFF2-40B4-BE49-F238E27FC236}">
                <a16:creationId xmlns:a16="http://schemas.microsoft.com/office/drawing/2014/main" id="{DF1A6704-5A8F-FA4D-829B-FA53504EA3ED}"/>
              </a:ext>
            </a:extLst>
          </p:cNvPr>
          <p:cNvGraphicFramePr>
            <a:graphicFrameLocks noGrp="1"/>
          </p:cNvGraphicFramePr>
          <p:nvPr>
            <p:extLst>
              <p:ext uri="{D42A27DB-BD31-4B8C-83A1-F6EECF244321}">
                <p14:modId xmlns:p14="http://schemas.microsoft.com/office/powerpoint/2010/main" val="1802719519"/>
              </p:ext>
            </p:extLst>
          </p:nvPr>
        </p:nvGraphicFramePr>
        <p:xfrm>
          <a:off x="272053" y="1590429"/>
          <a:ext cx="10515600" cy="1920240"/>
        </p:xfrm>
        <a:graphic>
          <a:graphicData uri="http://schemas.openxmlformats.org/drawingml/2006/table">
            <a:tbl>
              <a:tblPr firstRow="1" firstCol="1" bandRow="1">
                <a:tableStyleId>{5C22544A-7EE6-4342-B048-85BDC9FD1C3A}</a:tableStyleId>
              </a:tblPr>
              <a:tblGrid>
                <a:gridCol w="1308403">
                  <a:extLst>
                    <a:ext uri="{9D8B030D-6E8A-4147-A177-3AD203B41FA5}">
                      <a16:colId xmlns:a16="http://schemas.microsoft.com/office/drawing/2014/main" val="866919263"/>
                    </a:ext>
                  </a:extLst>
                </a:gridCol>
                <a:gridCol w="2530559">
                  <a:extLst>
                    <a:ext uri="{9D8B030D-6E8A-4147-A177-3AD203B41FA5}">
                      <a16:colId xmlns:a16="http://schemas.microsoft.com/office/drawing/2014/main" val="1757742565"/>
                    </a:ext>
                  </a:extLst>
                </a:gridCol>
                <a:gridCol w="1215846">
                  <a:extLst>
                    <a:ext uri="{9D8B030D-6E8A-4147-A177-3AD203B41FA5}">
                      <a16:colId xmlns:a16="http://schemas.microsoft.com/office/drawing/2014/main" val="2529525578"/>
                    </a:ext>
                  </a:extLst>
                </a:gridCol>
                <a:gridCol w="5460792">
                  <a:extLst>
                    <a:ext uri="{9D8B030D-6E8A-4147-A177-3AD203B41FA5}">
                      <a16:colId xmlns:a16="http://schemas.microsoft.com/office/drawing/2014/main" val="3291911908"/>
                    </a:ext>
                  </a:extLst>
                </a:gridCol>
              </a:tblGrid>
              <a:tr h="0">
                <a:tc>
                  <a:txBody>
                    <a:bodyPr/>
                    <a:lstStyle/>
                    <a:p>
                      <a:pPr marL="0" marR="0" algn="ctr">
                        <a:spcBef>
                          <a:spcPts val="0"/>
                        </a:spcBef>
                        <a:spcAft>
                          <a:spcPts val="0"/>
                        </a:spcAft>
                      </a:pPr>
                      <a:r>
                        <a:rPr lang="en-US" sz="1800">
                          <a:effectLst/>
                        </a:rPr>
                        <a:t>Efficiency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dirty="0">
                          <a:effectLst/>
                        </a:rPr>
                        <a:t>Duration (h)</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Idle loss</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Relevant technologies</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7252961"/>
                  </a:ext>
                </a:extLst>
              </a:tr>
              <a:tr h="0">
                <a:tc>
                  <a:txBody>
                    <a:bodyPr/>
                    <a:lstStyle/>
                    <a:p>
                      <a:pPr marL="0" marR="0" algn="ctr">
                        <a:spcBef>
                          <a:spcPts val="0"/>
                        </a:spcBef>
                        <a:spcAft>
                          <a:spcPts val="0"/>
                        </a:spcAft>
                      </a:pPr>
                      <a:r>
                        <a:rPr lang="en-US" sz="1800">
                          <a:effectLst/>
                        </a:rPr>
                        <a:t>80%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About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pumped hydro, gravity, flow battery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21979796"/>
                  </a:ext>
                </a:extLst>
              </a:tr>
              <a:tr h="0">
                <a:tc>
                  <a:txBody>
                    <a:bodyPr/>
                    <a:lstStyle/>
                    <a:p>
                      <a:pPr marL="0" marR="0" algn="ctr">
                        <a:spcBef>
                          <a:spcPts val="0"/>
                        </a:spcBef>
                        <a:spcAft>
                          <a:spcPts val="0"/>
                        </a:spcAft>
                      </a:pPr>
                      <a:r>
                        <a:rPr lang="en-US" sz="1800">
                          <a:effectLst/>
                        </a:rPr>
                        <a:t>70%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About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geomechanical, flow battery, metal-air, exfoliated-metal, gravity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12078633"/>
                  </a:ext>
                </a:extLst>
              </a:tr>
              <a:tr h="0">
                <a:tc>
                  <a:txBody>
                    <a:bodyPr/>
                    <a:lstStyle/>
                    <a:p>
                      <a:pPr marL="0" marR="0" algn="ctr">
                        <a:spcBef>
                          <a:spcPts val="0"/>
                        </a:spcBef>
                        <a:spcAft>
                          <a:spcPts val="0"/>
                        </a:spcAft>
                      </a:pPr>
                      <a:r>
                        <a:rPr lang="en-US" sz="1800">
                          <a:effectLst/>
                        </a:rPr>
                        <a:t>60%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1%/day</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flow battery, metal-air, exfoliated-metal, compressed air, liquid air, thermal</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70740709"/>
                  </a:ext>
                </a:extLst>
              </a:tr>
              <a:tr h="0">
                <a:tc>
                  <a:txBody>
                    <a:bodyPr/>
                    <a:lstStyle/>
                    <a:p>
                      <a:pPr marL="0" marR="0" algn="ctr">
                        <a:spcBef>
                          <a:spcPts val="0"/>
                        </a:spcBef>
                        <a:spcAft>
                          <a:spcPts val="0"/>
                        </a:spcAft>
                      </a:pPr>
                      <a:r>
                        <a:rPr lang="en-US" sz="1800">
                          <a:effectLst/>
                        </a:rPr>
                        <a:t>50%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1%/day</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dirty="0">
                          <a:effectLst/>
                        </a:rPr>
                        <a:t>thermal</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9688508"/>
                  </a:ext>
                </a:extLst>
              </a:tr>
            </a:tbl>
          </a:graphicData>
        </a:graphic>
      </p:graphicFrame>
      <p:sp>
        <p:nvSpPr>
          <p:cNvPr id="12" name="TextBox 11">
            <a:extLst>
              <a:ext uri="{FF2B5EF4-FFF2-40B4-BE49-F238E27FC236}">
                <a16:creationId xmlns:a16="http://schemas.microsoft.com/office/drawing/2014/main" id="{7ABB1442-3147-0344-9E07-34C39A375DD1}"/>
              </a:ext>
            </a:extLst>
          </p:cNvPr>
          <p:cNvSpPr txBox="1"/>
          <p:nvPr/>
        </p:nvSpPr>
        <p:spPr>
          <a:xfrm>
            <a:off x="589085" y="4107732"/>
            <a:ext cx="5108329" cy="1323439"/>
          </a:xfrm>
          <a:prstGeom prst="rect">
            <a:avLst/>
          </a:prstGeom>
          <a:noFill/>
        </p:spPr>
        <p:txBody>
          <a:bodyPr wrap="square" rtlCol="0">
            <a:spAutoFit/>
          </a:bodyPr>
          <a:lstStyle/>
          <a:p>
            <a:r>
              <a:rPr lang="en-US" sz="2000" dirty="0"/>
              <a:t>Storage product description will be selected from this matrix.</a:t>
            </a:r>
          </a:p>
          <a:p>
            <a:r>
              <a:rPr lang="en-US" sz="2000" dirty="0"/>
              <a:t>A single cost is assigned, then varied to create the graph on the right; repeat</a:t>
            </a:r>
          </a:p>
        </p:txBody>
      </p:sp>
    </p:spTree>
    <p:extLst>
      <p:ext uri="{BB962C8B-B14F-4D97-AF65-F5344CB8AC3E}">
        <p14:creationId xmlns:p14="http://schemas.microsoft.com/office/powerpoint/2010/main" val="336098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F49F-882A-9945-8773-B011700EC28C}"/>
              </a:ext>
            </a:extLst>
          </p:cNvPr>
          <p:cNvSpPr>
            <a:spLocks noGrp="1"/>
          </p:cNvSpPr>
          <p:nvPr>
            <p:ph type="title"/>
          </p:nvPr>
        </p:nvSpPr>
        <p:spPr/>
        <p:txBody>
          <a:bodyPr>
            <a:normAutofit fontScale="90000"/>
          </a:bodyPr>
          <a:lstStyle/>
          <a:p>
            <a:r>
              <a:rPr lang="en-US" dirty="0"/>
              <a:t>Modeling approach - hydrogen</a:t>
            </a:r>
          </a:p>
        </p:txBody>
      </p:sp>
      <p:sp>
        <p:nvSpPr>
          <p:cNvPr id="3" name="Content Placeholder 2">
            <a:extLst>
              <a:ext uri="{FF2B5EF4-FFF2-40B4-BE49-F238E27FC236}">
                <a16:creationId xmlns:a16="http://schemas.microsoft.com/office/drawing/2014/main" id="{F7176271-F772-D24E-B7D9-07F4764D8549}"/>
              </a:ext>
            </a:extLst>
          </p:cNvPr>
          <p:cNvSpPr>
            <a:spLocks noGrp="1"/>
          </p:cNvSpPr>
          <p:nvPr>
            <p:ph idx="1"/>
          </p:nvPr>
        </p:nvSpPr>
        <p:spPr>
          <a:xfrm>
            <a:off x="641837" y="1222132"/>
            <a:ext cx="11218985" cy="5635868"/>
          </a:xfrm>
        </p:spPr>
        <p:txBody>
          <a:bodyPr>
            <a:normAutofit/>
          </a:bodyPr>
          <a:lstStyle/>
          <a:p>
            <a:r>
              <a:rPr lang="en-US" dirty="0"/>
              <a:t>Generation of hydrogen</a:t>
            </a:r>
          </a:p>
          <a:p>
            <a:pPr lvl="1"/>
            <a:r>
              <a:rPr lang="en-US" dirty="0"/>
              <a:t>Allow model to build and schedule </a:t>
            </a:r>
            <a:r>
              <a:rPr lang="en-US" dirty="0" err="1"/>
              <a:t>electrolyzers</a:t>
            </a:r>
            <a:r>
              <a:rPr lang="en-US" dirty="0"/>
              <a:t> to create new demand as a flexible load (this plays a similar role to storage even if H</a:t>
            </a:r>
            <a:r>
              <a:rPr lang="en-US" baseline="-25000" dirty="0"/>
              <a:t>2</a:t>
            </a:r>
            <a:r>
              <a:rPr lang="en-US" dirty="0"/>
              <a:t> is used for transportation)</a:t>
            </a:r>
          </a:p>
          <a:p>
            <a:r>
              <a:rPr lang="en-US" dirty="0"/>
              <a:t>Storage and distribution of hydrogen</a:t>
            </a:r>
          </a:p>
          <a:p>
            <a:pPr lvl="1"/>
            <a:r>
              <a:rPr lang="en-US" dirty="0"/>
              <a:t>Very complicated, so simplify it:</a:t>
            </a:r>
          </a:p>
          <a:p>
            <a:pPr lvl="1"/>
            <a:r>
              <a:rPr lang="en-US" dirty="0"/>
              <a:t>Sell H</a:t>
            </a:r>
            <a:r>
              <a:rPr lang="en-US" baseline="-25000" dirty="0"/>
              <a:t>2</a:t>
            </a:r>
            <a:r>
              <a:rPr lang="en-US" dirty="0"/>
              <a:t> for $2/kg (or $1/kg or $3/kg) when generated</a:t>
            </a:r>
          </a:p>
          <a:p>
            <a:pPr lvl="1"/>
            <a:r>
              <a:rPr lang="en-US" dirty="0"/>
              <a:t>Buy H</a:t>
            </a:r>
            <a:r>
              <a:rPr lang="en-US" baseline="-25000" dirty="0"/>
              <a:t>2</a:t>
            </a:r>
            <a:r>
              <a:rPr lang="en-US" dirty="0"/>
              <a:t> for $?/kg if want to generate electricity ($2/kg to $12/kg)</a:t>
            </a:r>
          </a:p>
          <a:p>
            <a:pPr lvl="1"/>
            <a:r>
              <a:rPr lang="en-US" dirty="0"/>
              <a:t>This allows us to look at multiple storage/distribution scenarios by adding $x/kg according to desired scenario</a:t>
            </a:r>
          </a:p>
          <a:p>
            <a:r>
              <a:rPr lang="en-US" dirty="0"/>
              <a:t>Electricity from hydrogen</a:t>
            </a:r>
          </a:p>
          <a:p>
            <a:pPr lvl="1"/>
            <a:r>
              <a:rPr lang="en-US" dirty="0"/>
              <a:t>Using fuel cells</a:t>
            </a:r>
          </a:p>
          <a:p>
            <a:pPr lvl="2"/>
            <a:r>
              <a:rPr lang="en-US" dirty="0"/>
              <a:t>Cross sector</a:t>
            </a:r>
          </a:p>
          <a:p>
            <a:pPr lvl="2"/>
            <a:r>
              <a:rPr lang="en-US" dirty="0"/>
              <a:t>Dedicated</a:t>
            </a:r>
          </a:p>
          <a:p>
            <a:pPr lvl="1"/>
            <a:r>
              <a:rPr lang="en-US" dirty="0"/>
              <a:t>Using turbines</a:t>
            </a:r>
          </a:p>
          <a:p>
            <a:pPr lvl="1"/>
            <a:endParaRPr lang="en-US" dirty="0"/>
          </a:p>
        </p:txBody>
      </p:sp>
    </p:spTree>
    <p:extLst>
      <p:ext uri="{BB962C8B-B14F-4D97-AF65-F5344CB8AC3E}">
        <p14:creationId xmlns:p14="http://schemas.microsoft.com/office/powerpoint/2010/main" val="3310289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F49F-882A-9945-8773-B011700EC28C}"/>
              </a:ext>
            </a:extLst>
          </p:cNvPr>
          <p:cNvSpPr>
            <a:spLocks noGrp="1"/>
          </p:cNvSpPr>
          <p:nvPr>
            <p:ph type="title"/>
          </p:nvPr>
        </p:nvSpPr>
        <p:spPr/>
        <p:txBody>
          <a:bodyPr>
            <a:normAutofit fontScale="90000"/>
          </a:bodyPr>
          <a:lstStyle/>
          <a:p>
            <a:r>
              <a:rPr lang="en-US" dirty="0"/>
              <a:t>Baseline definition</a:t>
            </a:r>
          </a:p>
        </p:txBody>
      </p:sp>
      <p:sp>
        <p:nvSpPr>
          <p:cNvPr id="3" name="Content Placeholder 2">
            <a:extLst>
              <a:ext uri="{FF2B5EF4-FFF2-40B4-BE49-F238E27FC236}">
                <a16:creationId xmlns:a16="http://schemas.microsoft.com/office/drawing/2014/main" id="{F7176271-F772-D24E-B7D9-07F4764D8549}"/>
              </a:ext>
            </a:extLst>
          </p:cNvPr>
          <p:cNvSpPr>
            <a:spLocks noGrp="1"/>
          </p:cNvSpPr>
          <p:nvPr>
            <p:ph idx="1"/>
          </p:nvPr>
        </p:nvSpPr>
        <p:spPr>
          <a:xfrm>
            <a:off x="641838" y="1222132"/>
            <a:ext cx="8932876" cy="5635868"/>
          </a:xfrm>
        </p:spPr>
        <p:txBody>
          <a:bodyPr>
            <a:normAutofit fontScale="92500" lnSpcReduction="10000"/>
          </a:bodyPr>
          <a:lstStyle/>
          <a:p>
            <a:r>
              <a:rPr lang="en-US" dirty="0"/>
              <a:t>Baseline</a:t>
            </a:r>
          </a:p>
          <a:p>
            <a:pPr lvl="1"/>
            <a:r>
              <a:rPr lang="en-US" dirty="0"/>
              <a:t>Define expected storage options for each evaluation</a:t>
            </a:r>
          </a:p>
          <a:p>
            <a:pPr lvl="2"/>
            <a:r>
              <a:rPr lang="en-US" dirty="0"/>
              <a:t>Li Batteries</a:t>
            </a:r>
          </a:p>
          <a:p>
            <a:pPr lvl="2"/>
            <a:r>
              <a:rPr lang="en-US" dirty="0"/>
              <a:t>Pumped hydro – include all known projects</a:t>
            </a:r>
          </a:p>
          <a:p>
            <a:pPr lvl="2"/>
            <a:r>
              <a:rPr lang="en-US" dirty="0"/>
              <a:t>Hydrogen – enable build of </a:t>
            </a:r>
            <a:r>
              <a:rPr lang="en-US" dirty="0" err="1"/>
              <a:t>electrolyzers</a:t>
            </a:r>
            <a:r>
              <a:rPr lang="en-US" dirty="0"/>
              <a:t> and sell H</a:t>
            </a:r>
            <a:r>
              <a:rPr lang="en-US" baseline="-25000" dirty="0"/>
              <a:t>2</a:t>
            </a:r>
            <a:r>
              <a:rPr lang="en-US" dirty="0"/>
              <a:t> for $2/kg</a:t>
            </a:r>
          </a:p>
          <a:p>
            <a:pPr lvl="1"/>
            <a:r>
              <a:rPr lang="en-US" dirty="0"/>
              <a:t>Costs from NREL 2021 ATB</a:t>
            </a:r>
          </a:p>
          <a:p>
            <a:pPr lvl="1"/>
            <a:r>
              <a:rPr lang="en-US" dirty="0"/>
              <a:t>Include electricity generation from hydrogen using either fuel cell or combustion</a:t>
            </a:r>
          </a:p>
          <a:p>
            <a:pPr lvl="1"/>
            <a:r>
              <a:rPr lang="en-US" dirty="0"/>
              <a:t>Software adjusted to do 365-day modeling (will try to use multiple years)</a:t>
            </a:r>
          </a:p>
          <a:p>
            <a:pPr lvl="1"/>
            <a:r>
              <a:rPr lang="en-US" dirty="0"/>
              <a:t>Add new solar/wind generation options (model can select or not)</a:t>
            </a:r>
          </a:p>
          <a:p>
            <a:r>
              <a:rPr lang="en-US" dirty="0"/>
              <a:t>Sensitivities</a:t>
            </a:r>
          </a:p>
          <a:p>
            <a:pPr lvl="1"/>
            <a:r>
              <a:rPr lang="en-US" dirty="0"/>
              <a:t>No new pumped hydro – what difference would this make?</a:t>
            </a:r>
          </a:p>
          <a:p>
            <a:pPr lvl="1"/>
            <a:r>
              <a:rPr lang="en-US" dirty="0"/>
              <a:t>Different hydrogen prices (selling and buying combinations)</a:t>
            </a:r>
          </a:p>
          <a:p>
            <a:pPr lvl="1"/>
            <a:r>
              <a:rPr lang="en-US" dirty="0"/>
              <a:t>EV charging scenarios</a:t>
            </a:r>
          </a:p>
          <a:p>
            <a:pPr lvl="1"/>
            <a:r>
              <a:rPr lang="en-US" dirty="0"/>
              <a:t>High geothermal</a:t>
            </a:r>
          </a:p>
          <a:p>
            <a:pPr lvl="1"/>
            <a:r>
              <a:rPr lang="en-US" dirty="0"/>
              <a:t>Natural gas with Allam cycle and carbon sequestration</a:t>
            </a:r>
          </a:p>
          <a:p>
            <a:pPr lvl="1"/>
            <a:endParaRPr lang="en-US" dirty="0"/>
          </a:p>
        </p:txBody>
      </p:sp>
      <p:grpSp>
        <p:nvGrpSpPr>
          <p:cNvPr id="4" name="Group 3">
            <a:extLst>
              <a:ext uri="{FF2B5EF4-FFF2-40B4-BE49-F238E27FC236}">
                <a16:creationId xmlns:a16="http://schemas.microsoft.com/office/drawing/2014/main" id="{9888532E-FA6D-DD4A-9A59-405B389DEF8A}"/>
              </a:ext>
            </a:extLst>
          </p:cNvPr>
          <p:cNvGrpSpPr/>
          <p:nvPr/>
        </p:nvGrpSpPr>
        <p:grpSpPr>
          <a:xfrm>
            <a:off x="8386673" y="1444668"/>
            <a:ext cx="3724198" cy="1644434"/>
            <a:chOff x="4511040" y="1495006"/>
            <a:chExt cx="3724198" cy="1644434"/>
          </a:xfrm>
        </p:grpSpPr>
        <p:sp>
          <p:nvSpPr>
            <p:cNvPr id="5" name="Triangle 4">
              <a:extLst>
                <a:ext uri="{FF2B5EF4-FFF2-40B4-BE49-F238E27FC236}">
                  <a16:creationId xmlns:a16="http://schemas.microsoft.com/office/drawing/2014/main" id="{1526841C-E375-424C-8885-B03EE9B624B6}"/>
                </a:ext>
              </a:extLst>
            </p:cNvPr>
            <p:cNvSpPr/>
            <p:nvPr/>
          </p:nvSpPr>
          <p:spPr>
            <a:xfrm rot="5400000">
              <a:off x="520129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Triangle 5">
              <a:extLst>
                <a:ext uri="{FF2B5EF4-FFF2-40B4-BE49-F238E27FC236}">
                  <a16:creationId xmlns:a16="http://schemas.microsoft.com/office/drawing/2014/main" id="{7E62A7CC-83FF-7343-BC28-67BEC7AD64CE}"/>
                </a:ext>
              </a:extLst>
            </p:cNvPr>
            <p:cNvSpPr/>
            <p:nvPr/>
          </p:nvSpPr>
          <p:spPr>
            <a:xfrm rot="16200000">
              <a:off x="674561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7" name="TextBox 6">
              <a:extLst>
                <a:ext uri="{FF2B5EF4-FFF2-40B4-BE49-F238E27FC236}">
                  <a16:creationId xmlns:a16="http://schemas.microsoft.com/office/drawing/2014/main" id="{67F40797-E91B-984D-85BC-44AC30A8A67A}"/>
                </a:ext>
              </a:extLst>
            </p:cNvPr>
            <p:cNvSpPr txBox="1"/>
            <p:nvPr/>
          </p:nvSpPr>
          <p:spPr>
            <a:xfrm>
              <a:off x="4511042" y="2616220"/>
              <a:ext cx="570226"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Short peak</a:t>
              </a:r>
            </a:p>
          </p:txBody>
        </p:sp>
        <p:sp>
          <p:nvSpPr>
            <p:cNvPr id="8" name="TextBox 7">
              <a:extLst>
                <a:ext uri="{FF2B5EF4-FFF2-40B4-BE49-F238E27FC236}">
                  <a16:creationId xmlns:a16="http://schemas.microsoft.com/office/drawing/2014/main" id="{A7B95FF3-7A0F-A547-8D45-14484177380F}"/>
                </a:ext>
              </a:extLst>
            </p:cNvPr>
            <p:cNvSpPr txBox="1"/>
            <p:nvPr/>
          </p:nvSpPr>
          <p:spPr>
            <a:xfrm>
              <a:off x="5081268" y="2616220"/>
              <a:ext cx="1061721"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Diurnal storage</a:t>
              </a:r>
            </a:p>
          </p:txBody>
        </p:sp>
        <p:sp>
          <p:nvSpPr>
            <p:cNvPr id="9" name="TextBox 8">
              <a:extLst>
                <a:ext uri="{FF2B5EF4-FFF2-40B4-BE49-F238E27FC236}">
                  <a16:creationId xmlns:a16="http://schemas.microsoft.com/office/drawing/2014/main" id="{764E481C-7C7F-EE43-AE31-AFD60E30A3A1}"/>
                </a:ext>
              </a:extLst>
            </p:cNvPr>
            <p:cNvSpPr txBox="1"/>
            <p:nvPr/>
          </p:nvSpPr>
          <p:spPr>
            <a:xfrm>
              <a:off x="6858000" y="2616220"/>
              <a:ext cx="1361440"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           Seasonal</a:t>
              </a:r>
            </a:p>
            <a:p>
              <a:pPr algn="ctr"/>
              <a:r>
                <a:rPr lang="en-US" sz="1400" dirty="0"/>
                <a:t>          storage</a:t>
              </a:r>
            </a:p>
          </p:txBody>
        </p:sp>
        <p:sp>
          <p:nvSpPr>
            <p:cNvPr id="10" name="TextBox 9">
              <a:extLst>
                <a:ext uri="{FF2B5EF4-FFF2-40B4-BE49-F238E27FC236}">
                  <a16:creationId xmlns:a16="http://schemas.microsoft.com/office/drawing/2014/main" id="{91709608-4858-2B4D-A0EC-6B39A1356462}"/>
                </a:ext>
              </a:extLst>
            </p:cNvPr>
            <p:cNvSpPr txBox="1"/>
            <p:nvPr/>
          </p:nvSpPr>
          <p:spPr>
            <a:xfrm>
              <a:off x="4511040" y="1935905"/>
              <a:ext cx="1342378" cy="523220"/>
            </a:xfrm>
            <a:prstGeom prst="rect">
              <a:avLst/>
            </a:prstGeom>
            <a:noFill/>
          </p:spPr>
          <p:txBody>
            <a:bodyPr wrap="square" rtlCol="0">
              <a:spAutoFit/>
            </a:bodyPr>
            <a:lstStyle/>
            <a:p>
              <a:r>
                <a:rPr lang="en-US" sz="1400" dirty="0">
                  <a:solidFill>
                    <a:schemeClr val="bg1"/>
                  </a:solidFill>
                </a:rPr>
                <a:t>Short-duration storage</a:t>
              </a:r>
            </a:p>
          </p:txBody>
        </p:sp>
        <p:sp>
          <p:nvSpPr>
            <p:cNvPr id="11" name="TextBox 10">
              <a:extLst>
                <a:ext uri="{FF2B5EF4-FFF2-40B4-BE49-F238E27FC236}">
                  <a16:creationId xmlns:a16="http://schemas.microsoft.com/office/drawing/2014/main" id="{48965A9A-C52E-8844-A96D-D6E03A89A23E}"/>
                </a:ext>
              </a:extLst>
            </p:cNvPr>
            <p:cNvSpPr txBox="1"/>
            <p:nvPr/>
          </p:nvSpPr>
          <p:spPr>
            <a:xfrm>
              <a:off x="7152698" y="1904383"/>
              <a:ext cx="1082540" cy="523220"/>
            </a:xfrm>
            <a:prstGeom prst="rect">
              <a:avLst/>
            </a:prstGeom>
            <a:noFill/>
          </p:spPr>
          <p:txBody>
            <a:bodyPr wrap="none" rtlCol="0">
              <a:spAutoFit/>
            </a:bodyPr>
            <a:lstStyle/>
            <a:p>
              <a:pPr algn="r"/>
              <a:r>
                <a:rPr lang="en-US" sz="1400" dirty="0">
                  <a:solidFill>
                    <a:schemeClr val="bg1"/>
                  </a:solidFill>
                </a:rPr>
                <a:t>Cross-sector</a:t>
              </a:r>
            </a:p>
            <a:p>
              <a:pPr algn="r"/>
              <a:r>
                <a:rPr lang="en-US" sz="1400" dirty="0">
                  <a:solidFill>
                    <a:schemeClr val="bg1"/>
                  </a:solidFill>
                </a:rPr>
                <a:t>storage</a:t>
              </a:r>
            </a:p>
          </p:txBody>
        </p:sp>
        <p:sp>
          <p:nvSpPr>
            <p:cNvPr id="12" name="Diamond 11">
              <a:extLst>
                <a:ext uri="{FF2B5EF4-FFF2-40B4-BE49-F238E27FC236}">
                  <a16:creationId xmlns:a16="http://schemas.microsoft.com/office/drawing/2014/main" id="{7C371502-AE32-204D-A02D-B92B960E2F42}"/>
                </a:ext>
              </a:extLst>
            </p:cNvPr>
            <p:cNvSpPr/>
            <p:nvPr/>
          </p:nvSpPr>
          <p:spPr>
            <a:xfrm>
              <a:off x="4744720" y="1495006"/>
              <a:ext cx="3230880" cy="577227"/>
            </a:xfrm>
            <a:prstGeom prst="diamond">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34EA4C-B6B1-5243-9A75-C8C531AEF922}"/>
                </a:ext>
              </a:extLst>
            </p:cNvPr>
            <p:cNvSpPr txBox="1"/>
            <p:nvPr/>
          </p:nvSpPr>
          <p:spPr>
            <a:xfrm>
              <a:off x="5770512" y="1531213"/>
              <a:ext cx="1316779" cy="523220"/>
            </a:xfrm>
            <a:prstGeom prst="rect">
              <a:avLst/>
            </a:prstGeom>
            <a:noFill/>
          </p:spPr>
          <p:txBody>
            <a:bodyPr wrap="square" rtlCol="0">
              <a:spAutoFit/>
            </a:bodyPr>
            <a:lstStyle/>
            <a:p>
              <a:r>
                <a:rPr lang="en-US" sz="1400" dirty="0">
                  <a:solidFill>
                    <a:schemeClr val="bg1"/>
                  </a:solidFill>
                </a:rPr>
                <a:t>Self-contained</a:t>
              </a:r>
            </a:p>
            <a:p>
              <a:pPr algn="ctr"/>
              <a:r>
                <a:rPr lang="en-US" sz="1400" dirty="0">
                  <a:solidFill>
                    <a:schemeClr val="bg1"/>
                  </a:solidFill>
                </a:rPr>
                <a:t>Long-d. storage</a:t>
              </a:r>
            </a:p>
          </p:txBody>
        </p:sp>
        <p:sp>
          <p:nvSpPr>
            <p:cNvPr id="14" name="TextBox 13">
              <a:extLst>
                <a:ext uri="{FF2B5EF4-FFF2-40B4-BE49-F238E27FC236}">
                  <a16:creationId xmlns:a16="http://schemas.microsoft.com/office/drawing/2014/main" id="{29F8104B-AB83-5E45-A138-24253F198429}"/>
                </a:ext>
              </a:extLst>
            </p:cNvPr>
            <p:cNvSpPr txBox="1"/>
            <p:nvPr/>
          </p:nvSpPr>
          <p:spPr>
            <a:xfrm>
              <a:off x="6142989" y="2616220"/>
              <a:ext cx="800099"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Cross-day storage</a:t>
              </a:r>
            </a:p>
          </p:txBody>
        </p:sp>
      </p:grpSp>
    </p:spTree>
    <p:extLst>
      <p:ext uri="{BB962C8B-B14F-4D97-AF65-F5344CB8AC3E}">
        <p14:creationId xmlns:p14="http://schemas.microsoft.com/office/powerpoint/2010/main" val="119665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Software strategy for RESOLVE</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idx="1"/>
          </p:nvPr>
        </p:nvSpPr>
        <p:spPr>
          <a:xfrm>
            <a:off x="769043" y="1506537"/>
            <a:ext cx="10906496" cy="5032375"/>
          </a:xfrm>
        </p:spPr>
        <p:txBody>
          <a:bodyPr>
            <a:normAutofit/>
          </a:bodyPr>
          <a:lstStyle/>
          <a:p>
            <a:r>
              <a:rPr lang="en-US" dirty="0"/>
              <a:t>Use new software that E3 is developing</a:t>
            </a:r>
          </a:p>
          <a:p>
            <a:r>
              <a:rPr lang="en-US" dirty="0"/>
              <a:t>Use ability to do full 8760 hours/year</a:t>
            </a:r>
          </a:p>
          <a:p>
            <a:r>
              <a:rPr lang="en-US" dirty="0"/>
              <a:t>Add ability to use variable time steps to hit most challenging hours</a:t>
            </a:r>
          </a:p>
          <a:p>
            <a:r>
              <a:rPr lang="en-US" dirty="0"/>
              <a:t>Use two-step approach to do capacity expansion plan followed by hourly dispatch</a:t>
            </a:r>
          </a:p>
          <a:p>
            <a:r>
              <a:rPr lang="en-US" dirty="0"/>
              <a:t>Add ability to select </a:t>
            </a:r>
            <a:r>
              <a:rPr lang="en-US" dirty="0" err="1"/>
              <a:t>electrolyzers</a:t>
            </a:r>
            <a:r>
              <a:rPr lang="en-US" dirty="0"/>
              <a:t> and monetize hydrogen generated</a:t>
            </a:r>
          </a:p>
          <a:p>
            <a:r>
              <a:rPr lang="en-US" dirty="0"/>
              <a:t>Include new pumped hydro storage as baseline (then explore effects of removing it)</a:t>
            </a:r>
          </a:p>
          <a:p>
            <a:r>
              <a:rPr lang="en-US" dirty="0"/>
              <a:t>Add new storage to see if adopted, then repeat with lower cost</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54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281" y="1768387"/>
            <a:ext cx="3939337" cy="1015663"/>
          </a:xfrm>
          <a:prstGeom prst="rect">
            <a:avLst/>
          </a:prstGeom>
          <a:noFill/>
          <a:ln>
            <a:solidFill>
              <a:schemeClr val="accent1"/>
            </a:solidFill>
          </a:ln>
        </p:spPr>
        <p:txBody>
          <a:bodyPr wrap="square" rtlCol="0">
            <a:spAutoFit/>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California Merced</a:t>
            </a:r>
          </a:p>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Sarah Kurtz</a:t>
            </a:r>
          </a:p>
        </p:txBody>
      </p:sp>
      <p:sp>
        <p:nvSpPr>
          <p:cNvPr id="8" name="Title 7">
            <a:extLst>
              <a:ext uri="{FF2B5EF4-FFF2-40B4-BE49-F238E27FC236}">
                <a16:creationId xmlns:a16="http://schemas.microsoft.com/office/drawing/2014/main" id="{189CA908-61A5-E041-8BAD-0DBBA6B26AF3}"/>
              </a:ext>
            </a:extLst>
          </p:cNvPr>
          <p:cNvSpPr txBox="1">
            <a:spLocks noGrp="1"/>
          </p:cNvSpPr>
          <p:nvPr>
            <p:ph type="title" idx="4294967295"/>
          </p:nvPr>
        </p:nvSpPr>
        <p:spPr>
          <a:xfrm>
            <a:off x="960504" y="287179"/>
            <a:ext cx="1034611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mn-ea"/>
                <a:cs typeface="+mn-cs"/>
              </a:rPr>
              <a:t>Introduction </a:t>
            </a:r>
            <a:r>
              <a:rPr lang="en-US" b="0" dirty="0">
                <a:latin typeface="+mn-lt"/>
                <a:ea typeface="+mn-ea"/>
                <a:cs typeface="+mn-cs"/>
              </a:rPr>
              <a:t>to r</a:t>
            </a:r>
            <a:r>
              <a:rPr kumimoji="0" lang="en-US" sz="4400" b="0" i="0" u="none" strike="noStrike" kern="1200" cap="none" spc="0" normalizeH="0" baseline="0" noProof="0" dirty="0" err="1">
                <a:ln>
                  <a:noFill/>
                </a:ln>
                <a:solidFill>
                  <a:schemeClr val="bg1"/>
                </a:solidFill>
                <a:effectLst/>
                <a:uLnTx/>
                <a:uFillTx/>
                <a:latin typeface="+mn-lt"/>
                <a:ea typeface="+mn-ea"/>
                <a:cs typeface="+mn-cs"/>
              </a:rPr>
              <a:t>esearch</a:t>
            </a:r>
            <a:r>
              <a:rPr kumimoji="0" lang="en-US" sz="4400" b="0" i="0" u="none" strike="noStrike" kern="1200" cap="none" spc="0" normalizeH="0" baseline="0" noProof="0" dirty="0">
                <a:ln>
                  <a:noFill/>
                </a:ln>
                <a:solidFill>
                  <a:schemeClr val="bg1"/>
                </a:solidFill>
                <a:effectLst/>
                <a:uLnTx/>
                <a:uFillTx/>
                <a:latin typeface="+mn-lt"/>
                <a:ea typeface="+mn-ea"/>
                <a:cs typeface="+mn-cs"/>
              </a:rPr>
              <a:t> team</a:t>
            </a:r>
          </a:p>
        </p:txBody>
      </p:sp>
      <p:sp>
        <p:nvSpPr>
          <p:cNvPr id="25" name="TextBox 24">
            <a:extLst>
              <a:ext uri="{FF2B5EF4-FFF2-40B4-BE49-F238E27FC236}">
                <a16:creationId xmlns:a16="http://schemas.microsoft.com/office/drawing/2014/main" id="{82369633-569F-DF4D-8C14-DA9555058BB0}"/>
              </a:ext>
            </a:extLst>
          </p:cNvPr>
          <p:cNvSpPr txBox="1"/>
          <p:nvPr/>
        </p:nvSpPr>
        <p:spPr>
          <a:xfrm>
            <a:off x="6568149" y="1791658"/>
            <a:ext cx="5510170" cy="1323439"/>
          </a:xfrm>
          <a:prstGeom prst="rect">
            <a:avLst/>
          </a:prstGeom>
          <a:noFill/>
          <a:ln>
            <a:solidFill>
              <a:schemeClr val="accent1"/>
            </a:solidFill>
          </a:ln>
        </p:spPr>
        <p:txBody>
          <a:bodyPr wrap="square" rIns="1280160" rtlCol="0">
            <a:spAutoFit/>
          </a:bodyPr>
          <a:lstStyle/>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California Berkeley</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Kammen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Sergio Castellanos</a:t>
            </a:r>
          </a:p>
        </p:txBody>
      </p:sp>
      <p:sp>
        <p:nvSpPr>
          <p:cNvPr id="26" name="TextBox 25">
            <a:extLst>
              <a:ext uri="{FF2B5EF4-FFF2-40B4-BE49-F238E27FC236}">
                <a16:creationId xmlns:a16="http://schemas.microsoft.com/office/drawing/2014/main" id="{49BA3736-E9BE-1644-A803-ED91C92812EE}"/>
              </a:ext>
            </a:extLst>
          </p:cNvPr>
          <p:cNvSpPr txBox="1"/>
          <p:nvPr/>
        </p:nvSpPr>
        <p:spPr>
          <a:xfrm>
            <a:off x="383281" y="5011964"/>
            <a:ext cx="4651174" cy="1015663"/>
          </a:xfrm>
          <a:prstGeom prst="rect">
            <a:avLst/>
          </a:prstGeom>
          <a:noFill/>
          <a:ln>
            <a:solidFill>
              <a:schemeClr val="accent1"/>
            </a:solidFill>
          </a:ln>
        </p:spPr>
        <p:txBody>
          <a:bodyPr wrap="square" rtlCol="0">
            <a:spAutoFit/>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California San Diego</a:t>
            </a:r>
          </a:p>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Patricia Hidalgo-Gonzalez</a:t>
            </a:r>
          </a:p>
        </p:txBody>
      </p:sp>
      <p:sp>
        <p:nvSpPr>
          <p:cNvPr id="27" name="TextBox 26">
            <a:extLst>
              <a:ext uri="{FF2B5EF4-FFF2-40B4-BE49-F238E27FC236}">
                <a16:creationId xmlns:a16="http://schemas.microsoft.com/office/drawing/2014/main" id="{37463398-D1D4-6B4D-A8EB-65FBEA5D6811}"/>
              </a:ext>
            </a:extLst>
          </p:cNvPr>
          <p:cNvSpPr txBox="1"/>
          <p:nvPr/>
        </p:nvSpPr>
        <p:spPr>
          <a:xfrm>
            <a:off x="6568149" y="5022912"/>
            <a:ext cx="4363088" cy="1015663"/>
          </a:xfrm>
          <a:prstGeom prst="rect">
            <a:avLst/>
          </a:prstGeom>
          <a:noFill/>
          <a:ln>
            <a:solidFill>
              <a:schemeClr val="accent1"/>
            </a:solidFill>
          </a:ln>
        </p:spPr>
        <p:txBody>
          <a:bodyPr wrap="square" rtlCol="0">
            <a:spAutoFit/>
          </a:bodyPr>
          <a:lstStyle/>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North Carolina Chapel Hill</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Noah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Kittner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Picture 27" descr="Sarah Kurtz">
            <a:extLst>
              <a:ext uri="{FF2B5EF4-FFF2-40B4-BE49-F238E27FC236}">
                <a16:creationId xmlns:a16="http://schemas.microsoft.com/office/drawing/2014/main" id="{DE0C5981-5696-E14F-979C-75ECDBF929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281" y="1768387"/>
            <a:ext cx="1499483" cy="1828800"/>
          </a:xfrm>
          <a:prstGeom prst="rect">
            <a:avLst/>
          </a:prstGeom>
        </p:spPr>
      </p:pic>
      <p:pic>
        <p:nvPicPr>
          <p:cNvPr id="29" name="Picture 2" descr="Daniel Kammen">
            <a:extLst>
              <a:ext uri="{FF2B5EF4-FFF2-40B4-BE49-F238E27FC236}">
                <a16:creationId xmlns:a16="http://schemas.microsoft.com/office/drawing/2014/main" id="{DEB1F11C-1108-5541-AFF2-5E8B29CDB83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68149" y="1762343"/>
            <a:ext cx="130628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ergio Castellanos">
            <a:extLst>
              <a:ext uri="{FF2B5EF4-FFF2-40B4-BE49-F238E27FC236}">
                <a16:creationId xmlns:a16="http://schemas.microsoft.com/office/drawing/2014/main" id="{A941C9DA-64F4-954E-898A-1ACF7440F16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875831" y="1768387"/>
            <a:ext cx="121484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Noah Kittner">
            <a:extLst>
              <a:ext uri="{FF2B5EF4-FFF2-40B4-BE49-F238E27FC236}">
                <a16:creationId xmlns:a16="http://schemas.microsoft.com/office/drawing/2014/main" id="{2A35A590-4159-E04A-AEBE-1CD3632422C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57470" y="4243391"/>
            <a:ext cx="1682496"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AF73-8741-5348-B831-AABD08D4FE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7936C45-67D1-AC48-A638-EC3667F94B64}"/>
              </a:ext>
            </a:extLst>
          </p:cNvPr>
          <p:cNvSpPr txBox="1"/>
          <p:nvPr/>
        </p:nvSpPr>
        <p:spPr>
          <a:xfrm>
            <a:off x="4322618" y="6301217"/>
            <a:ext cx="3157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Not all students are pictured</a:t>
            </a:r>
          </a:p>
        </p:txBody>
      </p:sp>
      <p:pic>
        <p:nvPicPr>
          <p:cNvPr id="15" name="Picture 14" descr="A person in a suit&#10;&#10;Description automatically generated with low confidence">
            <a:extLst>
              <a:ext uri="{FF2B5EF4-FFF2-40B4-BE49-F238E27FC236}">
                <a16:creationId xmlns:a16="http://schemas.microsoft.com/office/drawing/2014/main" id="{18ADF2DD-026D-064B-87B0-EB6F46C5AD3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21583" y="2795787"/>
            <a:ext cx="1082380" cy="1400060"/>
          </a:xfrm>
          <a:prstGeom prst="rect">
            <a:avLst/>
          </a:prstGeom>
        </p:spPr>
      </p:pic>
      <p:pic>
        <p:nvPicPr>
          <p:cNvPr id="16" name="Picture 2" descr="Kenji Shiraishi">
            <a:extLst>
              <a:ext uri="{FF2B5EF4-FFF2-40B4-BE49-F238E27FC236}">
                <a16:creationId xmlns:a16="http://schemas.microsoft.com/office/drawing/2014/main" id="{FF9DB886-C738-854B-87E5-9D2BDB0DBD3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8680923" y="3070585"/>
            <a:ext cx="1412616" cy="19523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erson smiling for the picture&#10;&#10;Description automatically generated with low confidence">
            <a:extLst>
              <a:ext uri="{FF2B5EF4-FFF2-40B4-BE49-F238E27FC236}">
                <a16:creationId xmlns:a16="http://schemas.microsoft.com/office/drawing/2014/main" id="{EF7E318C-10B0-A647-AD06-704865E3EE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78549" y="2784050"/>
            <a:ext cx="1412616" cy="1400060"/>
          </a:xfrm>
          <a:prstGeom prst="rect">
            <a:avLst/>
          </a:prstGeom>
        </p:spPr>
      </p:pic>
      <p:pic>
        <p:nvPicPr>
          <p:cNvPr id="18" name="Picture 17" descr="A person in a blue shirt&#10;&#10;Description automatically generated with medium confidence">
            <a:extLst>
              <a:ext uri="{FF2B5EF4-FFF2-40B4-BE49-F238E27FC236}">
                <a16:creationId xmlns:a16="http://schemas.microsoft.com/office/drawing/2014/main" id="{9716E585-2482-C84C-9597-CBDB71BA66E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303963" y="2790814"/>
            <a:ext cx="1156489" cy="1405033"/>
          </a:xfrm>
          <a:prstGeom prst="rect">
            <a:avLst/>
          </a:prstGeom>
        </p:spPr>
      </p:pic>
      <p:pic>
        <p:nvPicPr>
          <p:cNvPr id="19" name="Picture 18" descr="A person wearing glasses and a suit&#10;&#10;Description automatically generated with medium confidence">
            <a:extLst>
              <a:ext uri="{FF2B5EF4-FFF2-40B4-BE49-F238E27FC236}">
                <a16:creationId xmlns:a16="http://schemas.microsoft.com/office/drawing/2014/main" id="{70BF7758-E9B1-404C-B749-C9CA3774824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952572" y="4487030"/>
            <a:ext cx="1239428" cy="1555468"/>
          </a:xfrm>
          <a:prstGeom prst="rect">
            <a:avLst/>
          </a:prstGeom>
        </p:spPr>
      </p:pic>
      <p:pic>
        <p:nvPicPr>
          <p:cNvPr id="20" name="Picture 19" descr="A person taking a selfie&#10;&#10;Description automatically generated">
            <a:extLst>
              <a:ext uri="{FF2B5EF4-FFF2-40B4-BE49-F238E27FC236}">
                <a16:creationId xmlns:a16="http://schemas.microsoft.com/office/drawing/2014/main" id="{F9504A7E-72CA-104E-BF58-B0FF5946ABE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331073" y="1390754"/>
            <a:ext cx="1086691" cy="1393296"/>
          </a:xfrm>
          <a:prstGeom prst="rect">
            <a:avLst/>
          </a:prstGeom>
        </p:spPr>
      </p:pic>
      <p:pic>
        <p:nvPicPr>
          <p:cNvPr id="1026" name="Picture 2">
            <a:extLst>
              <a:ext uri="{FF2B5EF4-FFF2-40B4-BE49-F238E27FC236}">
                <a16:creationId xmlns:a16="http://schemas.microsoft.com/office/drawing/2014/main" id="{D061A6F6-0C63-4044-BB16-8185643AA5C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3857" t="15422"/>
          <a:stretch/>
        </p:blipFill>
        <p:spPr bwMode="auto">
          <a:xfrm>
            <a:off x="5034455" y="4492650"/>
            <a:ext cx="1063017" cy="1552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A05773-2CF1-D84A-AD46-64DE227BC5B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3262" r="11643" b="43035"/>
          <a:stretch/>
        </p:blipFill>
        <p:spPr bwMode="auto">
          <a:xfrm>
            <a:off x="383281" y="4266025"/>
            <a:ext cx="1743291" cy="176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16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Status</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idx="1"/>
          </p:nvPr>
        </p:nvSpPr>
        <p:spPr>
          <a:xfrm>
            <a:off x="769043" y="1506537"/>
            <a:ext cx="10906496" cy="5214938"/>
          </a:xfrm>
        </p:spPr>
        <p:txBody>
          <a:bodyPr>
            <a:normAutofit fontScale="92500" lnSpcReduction="10000"/>
          </a:bodyPr>
          <a:lstStyle/>
          <a:p>
            <a:r>
              <a:rPr lang="en-US" dirty="0"/>
              <a:t>Exploratory analysis has been very fruitful</a:t>
            </a:r>
          </a:p>
          <a:p>
            <a:pPr lvl="1"/>
            <a:r>
              <a:rPr lang="en-US" dirty="0"/>
              <a:t>5 documents published</a:t>
            </a:r>
          </a:p>
          <a:p>
            <a:pPr lvl="1"/>
            <a:r>
              <a:rPr lang="en-US" dirty="0"/>
              <a:t>4 documents under review</a:t>
            </a:r>
          </a:p>
          <a:p>
            <a:pPr lvl="1"/>
            <a:r>
              <a:rPr lang="en-US" dirty="0"/>
              <a:t>2 documents being written</a:t>
            </a:r>
          </a:p>
          <a:p>
            <a:pPr lvl="1"/>
            <a:r>
              <a:rPr lang="en-US" dirty="0"/>
              <a:t>2 oral presentations at virtual conferences; 5 posters presented by students</a:t>
            </a:r>
          </a:p>
          <a:p>
            <a:pPr lvl="1"/>
            <a:r>
              <a:rPr lang="en-US" dirty="0"/>
              <a:t>Additional oral presentations</a:t>
            </a:r>
          </a:p>
          <a:p>
            <a:r>
              <a:rPr lang="en-US" dirty="0"/>
              <a:t>Currently transitioning from exploratory analysis to final analysis</a:t>
            </a:r>
          </a:p>
          <a:p>
            <a:r>
              <a:rPr lang="en-US" dirty="0"/>
              <a:t>E3 made first release of RESOLVE on Jan. 9, 2022</a:t>
            </a:r>
          </a:p>
          <a:p>
            <a:r>
              <a:rPr lang="en-US" dirty="0"/>
              <a:t>Have begun developing inputs and software modifications to RESOLVE</a:t>
            </a:r>
          </a:p>
          <a:p>
            <a:r>
              <a:rPr lang="en-US" dirty="0"/>
              <a:t>Have begun second round of studies using SWITCH</a:t>
            </a:r>
          </a:p>
          <a:p>
            <a:endParaRPr lang="en-US" dirty="0"/>
          </a:p>
          <a:p>
            <a:r>
              <a:rPr lang="en-US" dirty="0"/>
              <a:t>Expenditure rate was slowed while waiting for RESOLVE development; request a NCE to be able to fully explore modifications to RESOLVE</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333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31</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Introductions (5 min)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Overview &amp; Status (30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Project Timeline</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Results from the 2</a:t>
            </a:r>
            <a:r>
              <a:rPr lang="en-US" sz="2000" baseline="30000" dirty="0">
                <a:ea typeface="Calibri" panose="020F0502020204030204" pitchFamily="34" charset="0"/>
                <a:cs typeface="Times New Roman" panose="02020603050405020304" pitchFamily="18" charset="0"/>
              </a:rPr>
              <a:t>nd</a:t>
            </a:r>
            <a:r>
              <a:rPr lang="en-US" sz="2000"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Preparation of data and modeling capabilities to meet the objective</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Approach (25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Approach to conducting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final analysis will differ from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4165142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Preliminary analysis vs Final analysis</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32</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3877985"/>
          </a:xfrm>
          <a:prstGeom prst="rect">
            <a:avLst/>
          </a:prstGeom>
        </p:spPr>
        <p:txBody>
          <a:bodyPr wrap="square">
            <a:spAutoFit/>
          </a:bodyPr>
          <a:lstStyle/>
          <a:p>
            <a:pPr marL="342900" marR="0" lvl="0" indent="-342900">
              <a:spcBef>
                <a:spcPts val="0"/>
              </a:spcBef>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Preliminary analysis will </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Optimize the approach for analyzing 365-day scenarios to enable hundreds of calculations while still retaining accuracy</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Identify the most interesting storage products to study</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Compare results from RESOLVE</a:t>
            </a:r>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Final analysis will </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Explore effects of each of the sensitivities (including any new options that are identified)</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Goal is to be able to quickly complete calculation for many scenarios in order to better assess confidence </a:t>
            </a:r>
          </a:p>
        </p:txBody>
      </p:sp>
    </p:spTree>
    <p:extLst>
      <p:ext uri="{BB962C8B-B14F-4D97-AF65-F5344CB8AC3E}">
        <p14:creationId xmlns:p14="http://schemas.microsoft.com/office/powerpoint/2010/main" val="3394735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Engagement with stakeholders</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idx="1"/>
          </p:nvPr>
        </p:nvSpPr>
        <p:spPr>
          <a:xfrm>
            <a:off x="769043" y="1506537"/>
            <a:ext cx="10906496" cy="5214938"/>
          </a:xfrm>
        </p:spPr>
        <p:txBody>
          <a:bodyPr>
            <a:normAutofit fontScale="92500"/>
          </a:bodyPr>
          <a:lstStyle/>
          <a:p>
            <a:r>
              <a:rPr lang="en-US" dirty="0"/>
              <a:t>Publications/presentations</a:t>
            </a:r>
          </a:p>
          <a:p>
            <a:pPr lvl="1"/>
            <a:r>
              <a:rPr lang="en-US" dirty="0"/>
              <a:t>5 documents published</a:t>
            </a:r>
          </a:p>
          <a:p>
            <a:pPr lvl="1"/>
            <a:r>
              <a:rPr lang="en-US" dirty="0"/>
              <a:t>4 documents under review</a:t>
            </a:r>
          </a:p>
          <a:p>
            <a:pPr lvl="1"/>
            <a:r>
              <a:rPr lang="en-US" dirty="0"/>
              <a:t>2 documents being written</a:t>
            </a:r>
          </a:p>
          <a:p>
            <a:pPr lvl="1"/>
            <a:r>
              <a:rPr lang="en-US" dirty="0"/>
              <a:t>2 oral presentations at virtual conferences; 5 posters presented</a:t>
            </a:r>
          </a:p>
          <a:p>
            <a:pPr lvl="1"/>
            <a:r>
              <a:rPr lang="en-US" dirty="0"/>
              <a:t>Expert briefing organized by CCST “Technologies for Renewable Energy Storage”</a:t>
            </a:r>
          </a:p>
          <a:p>
            <a:pPr lvl="1"/>
            <a:r>
              <a:rPr lang="en-US" dirty="0"/>
              <a:t>Assembly Select Committee on California’s Clean Energy Economy hearing (Chair Quirk)</a:t>
            </a:r>
          </a:p>
          <a:p>
            <a:pPr lvl="1"/>
            <a:r>
              <a:rPr lang="en-US" dirty="0"/>
              <a:t>Panel discussion participation at Energy Storage North America (Long Beach)</a:t>
            </a:r>
          </a:p>
          <a:p>
            <a:pPr lvl="1"/>
            <a:r>
              <a:rPr lang="en-US" dirty="0"/>
              <a:t>Presentation at UC Davis</a:t>
            </a:r>
          </a:p>
          <a:p>
            <a:r>
              <a:rPr lang="en-US" dirty="0"/>
              <a:t>Two draft reports posted for public comment with engagement with those who responded</a:t>
            </a:r>
          </a:p>
          <a:p>
            <a:r>
              <a:rPr lang="en-US" dirty="0"/>
              <a:t>Have invited guest speakers and shared our results in about ten meetings/year</a:t>
            </a:r>
          </a:p>
          <a:p>
            <a:r>
              <a:rPr lang="en-US" dirty="0"/>
              <a:t>TAC includes CAISO, CESA, </a:t>
            </a:r>
            <a:r>
              <a:rPr lang="en-US" dirty="0" err="1"/>
              <a:t>Gridlab</a:t>
            </a:r>
            <a:r>
              <a:rPr lang="en-US" dirty="0"/>
              <a:t>, LDES Assoc. of CA, NREL, TURN</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592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Engagement with stakeholders</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sz="half" idx="1"/>
          </p:nvPr>
        </p:nvSpPr>
        <p:spPr/>
        <p:txBody>
          <a:bodyPr>
            <a:normAutofit fontScale="62500" lnSpcReduction="20000"/>
          </a:bodyPr>
          <a:lstStyle/>
          <a:p>
            <a:pPr lvl="1"/>
            <a:r>
              <a:rPr lang="en-US" dirty="0" err="1"/>
              <a:t>Antora</a:t>
            </a:r>
            <a:r>
              <a:rPr lang="en-US" dirty="0"/>
              <a:t> Energy</a:t>
            </a:r>
          </a:p>
          <a:p>
            <a:pPr lvl="1"/>
            <a:r>
              <a:rPr lang="en-US" dirty="0" err="1"/>
              <a:t>Augwind</a:t>
            </a:r>
            <a:endParaRPr lang="en-US" dirty="0"/>
          </a:p>
          <a:p>
            <a:pPr lvl="1"/>
            <a:r>
              <a:rPr lang="en-US" dirty="0"/>
              <a:t>Bakersfield College</a:t>
            </a:r>
          </a:p>
          <a:p>
            <a:pPr lvl="1"/>
            <a:r>
              <a:rPr lang="en-US" dirty="0"/>
              <a:t>Blue Marble</a:t>
            </a:r>
          </a:p>
          <a:p>
            <a:pPr lvl="1"/>
            <a:r>
              <a:rPr lang="en-US" dirty="0"/>
              <a:t>Cat Creek</a:t>
            </a:r>
          </a:p>
          <a:p>
            <a:pPr lvl="1"/>
            <a:r>
              <a:rPr lang="en-US" dirty="0"/>
              <a:t>CCST</a:t>
            </a:r>
          </a:p>
          <a:p>
            <a:pPr lvl="1"/>
            <a:r>
              <a:rPr lang="en-US" dirty="0" err="1"/>
              <a:t>Disigno</a:t>
            </a:r>
            <a:endParaRPr lang="en-US" dirty="0"/>
          </a:p>
          <a:p>
            <a:pPr lvl="1"/>
            <a:r>
              <a:rPr lang="en-US" dirty="0"/>
              <a:t>E3</a:t>
            </a:r>
          </a:p>
          <a:p>
            <a:pPr lvl="1"/>
            <a:r>
              <a:rPr lang="en-US" dirty="0"/>
              <a:t>EDF</a:t>
            </a:r>
          </a:p>
          <a:p>
            <a:pPr lvl="1"/>
            <a:r>
              <a:rPr lang="en-US" dirty="0"/>
              <a:t>Energy Vault</a:t>
            </a:r>
          </a:p>
          <a:p>
            <a:pPr lvl="1"/>
            <a:r>
              <a:rPr lang="en-US" dirty="0"/>
              <a:t>ETES</a:t>
            </a:r>
          </a:p>
          <a:p>
            <a:pPr lvl="1"/>
            <a:r>
              <a:rPr lang="en-US" dirty="0"/>
              <a:t>Form Energy</a:t>
            </a:r>
          </a:p>
          <a:p>
            <a:pPr lvl="1"/>
            <a:r>
              <a:rPr lang="en-US" dirty="0"/>
              <a:t>GE Renewables</a:t>
            </a:r>
          </a:p>
          <a:p>
            <a:pPr lvl="1"/>
            <a:r>
              <a:rPr lang="en-US" dirty="0"/>
              <a:t>GKN</a:t>
            </a:r>
          </a:p>
          <a:p>
            <a:pPr lvl="1"/>
            <a:r>
              <a:rPr lang="en-US" dirty="0" err="1"/>
              <a:t>Gridlab</a:t>
            </a:r>
            <a:endParaRPr lang="en-US" dirty="0"/>
          </a:p>
          <a:p>
            <a:pPr lvl="1"/>
            <a:r>
              <a:rPr lang="en-US" dirty="0"/>
              <a:t>Gridworks</a:t>
            </a:r>
          </a:p>
          <a:p>
            <a:pPr lvl="1"/>
            <a:r>
              <a:rPr lang="en-US" dirty="0"/>
              <a:t>H2B2</a:t>
            </a:r>
          </a:p>
          <a:p>
            <a:pPr lvl="1"/>
            <a:r>
              <a:rPr lang="en-US" dirty="0"/>
              <a:t>Harvard University</a:t>
            </a:r>
          </a:p>
          <a:p>
            <a:pPr lvl="1"/>
            <a:r>
              <a:rPr lang="en-US" dirty="0" err="1"/>
              <a:t>Heliogen</a:t>
            </a:r>
            <a:endParaRPr lang="en-US" dirty="0"/>
          </a:p>
        </p:txBody>
      </p:sp>
      <p:sp>
        <p:nvSpPr>
          <p:cNvPr id="2" name="Content Placeholder 1">
            <a:extLst>
              <a:ext uri="{FF2B5EF4-FFF2-40B4-BE49-F238E27FC236}">
                <a16:creationId xmlns:a16="http://schemas.microsoft.com/office/drawing/2014/main" id="{1F1DA7F0-4087-EC44-8014-3DC41D554401}"/>
              </a:ext>
            </a:extLst>
          </p:cNvPr>
          <p:cNvSpPr>
            <a:spLocks noGrp="1"/>
          </p:cNvSpPr>
          <p:nvPr>
            <p:ph sz="half" idx="2"/>
          </p:nvPr>
        </p:nvSpPr>
        <p:spPr>
          <a:xfrm>
            <a:off x="4106008" y="1825625"/>
            <a:ext cx="3921369" cy="4742229"/>
          </a:xfrm>
        </p:spPr>
        <p:txBody>
          <a:bodyPr>
            <a:normAutofit fontScale="62500" lnSpcReduction="20000"/>
          </a:bodyPr>
          <a:lstStyle/>
          <a:p>
            <a:pPr lvl="1"/>
            <a:r>
              <a:rPr lang="en-US" dirty="0"/>
              <a:t>Highview Power</a:t>
            </a:r>
          </a:p>
          <a:p>
            <a:pPr lvl="1"/>
            <a:r>
              <a:rPr lang="en-US" dirty="0" err="1"/>
              <a:t>Hydrostor</a:t>
            </a:r>
            <a:r>
              <a:rPr lang="en-US" dirty="0"/>
              <a:t> </a:t>
            </a:r>
          </a:p>
          <a:p>
            <a:pPr lvl="1"/>
            <a:r>
              <a:rPr lang="en-US" dirty="0" err="1"/>
              <a:t>Invinity</a:t>
            </a:r>
            <a:endParaRPr lang="en-US" dirty="0"/>
          </a:p>
          <a:p>
            <a:pPr lvl="1"/>
            <a:r>
              <a:rPr lang="en-US" dirty="0"/>
              <a:t>Lawrence Berkeley Natl Lab</a:t>
            </a:r>
          </a:p>
          <a:p>
            <a:pPr lvl="1"/>
            <a:r>
              <a:rPr lang="en-US" dirty="0"/>
              <a:t>Lawrence Livermore Natl Lab</a:t>
            </a:r>
          </a:p>
          <a:p>
            <a:pPr lvl="1"/>
            <a:r>
              <a:rPr lang="en-US" dirty="0"/>
              <a:t>Malta, Inc</a:t>
            </a:r>
          </a:p>
          <a:p>
            <a:pPr lvl="1"/>
            <a:r>
              <a:rPr lang="en-US" dirty="0"/>
              <a:t>NREL</a:t>
            </a:r>
          </a:p>
          <a:p>
            <a:pPr lvl="1"/>
            <a:r>
              <a:rPr lang="en-US" dirty="0" err="1"/>
              <a:t>Quidnet</a:t>
            </a:r>
            <a:endParaRPr lang="en-US" dirty="0"/>
          </a:p>
          <a:p>
            <a:pPr lvl="1"/>
            <a:r>
              <a:rPr lang="en-US" dirty="0"/>
              <a:t>Plus Energy Storage</a:t>
            </a:r>
          </a:p>
          <a:p>
            <a:pPr lvl="1"/>
            <a:r>
              <a:rPr lang="en-US" dirty="0"/>
              <a:t>Reascend</a:t>
            </a:r>
          </a:p>
          <a:p>
            <a:pPr lvl="1"/>
            <a:r>
              <a:rPr lang="en-US" dirty="0" err="1"/>
              <a:t>Renewell</a:t>
            </a:r>
            <a:endParaRPr lang="en-US" dirty="0"/>
          </a:p>
          <a:p>
            <a:pPr lvl="1"/>
            <a:r>
              <a:rPr lang="en-US" dirty="0"/>
              <a:t>Rondo Energy</a:t>
            </a:r>
          </a:p>
          <a:p>
            <a:pPr lvl="1"/>
            <a:r>
              <a:rPr lang="en-US" dirty="0"/>
              <a:t>SGRE COG IS EST TE SI (Siemens)</a:t>
            </a:r>
          </a:p>
          <a:p>
            <a:pPr lvl="1"/>
            <a:r>
              <a:rPr lang="en-US" dirty="0"/>
              <a:t>Sinton Instruments</a:t>
            </a:r>
          </a:p>
          <a:p>
            <a:pPr lvl="1"/>
            <a:r>
              <a:rPr lang="en-US" dirty="0"/>
              <a:t>Solar Turbines</a:t>
            </a:r>
          </a:p>
          <a:p>
            <a:pPr lvl="1"/>
            <a:r>
              <a:rPr lang="en-US" dirty="0" err="1"/>
              <a:t>Strategen</a:t>
            </a:r>
            <a:endParaRPr lang="en-US" dirty="0"/>
          </a:p>
          <a:p>
            <a:pPr lvl="1"/>
            <a:r>
              <a:rPr lang="en-US" dirty="0"/>
              <a:t>TURN</a:t>
            </a:r>
          </a:p>
          <a:p>
            <a:pPr lvl="1"/>
            <a:r>
              <a:rPr lang="en-US" dirty="0"/>
              <a:t>UC Irvine</a:t>
            </a:r>
          </a:p>
          <a:p>
            <a:pPr lvl="1"/>
            <a:r>
              <a:rPr lang="en-US" dirty="0"/>
              <a:t>Xcel Energy</a:t>
            </a:r>
          </a:p>
          <a:p>
            <a:pPr lvl="1"/>
            <a:r>
              <a:rPr lang="en-US" dirty="0"/>
              <a:t>Zinc8 Energy</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A67D88-E90E-FF45-BB59-61EBB071A2F5}"/>
              </a:ext>
            </a:extLst>
          </p:cNvPr>
          <p:cNvSpPr txBox="1"/>
          <p:nvPr/>
        </p:nvSpPr>
        <p:spPr>
          <a:xfrm>
            <a:off x="838200" y="1195755"/>
            <a:ext cx="7661456" cy="584775"/>
          </a:xfrm>
          <a:prstGeom prst="rect">
            <a:avLst/>
          </a:prstGeom>
          <a:noFill/>
        </p:spPr>
        <p:txBody>
          <a:bodyPr wrap="none" rtlCol="0">
            <a:spAutoFit/>
          </a:bodyPr>
          <a:lstStyle/>
          <a:p>
            <a:r>
              <a:rPr lang="en-US" sz="3200" dirty="0"/>
              <a:t>Have met with many organizations including:</a:t>
            </a:r>
          </a:p>
        </p:txBody>
      </p:sp>
      <p:sp>
        <p:nvSpPr>
          <p:cNvPr id="5" name="TextBox 4">
            <a:extLst>
              <a:ext uri="{FF2B5EF4-FFF2-40B4-BE49-F238E27FC236}">
                <a16:creationId xmlns:a16="http://schemas.microsoft.com/office/drawing/2014/main" id="{D0AE0FC1-78BE-7B47-92D1-E9034BB81098}"/>
              </a:ext>
            </a:extLst>
          </p:cNvPr>
          <p:cNvSpPr txBox="1"/>
          <p:nvPr/>
        </p:nvSpPr>
        <p:spPr>
          <a:xfrm>
            <a:off x="8669215" y="2250831"/>
            <a:ext cx="2756149" cy="3170099"/>
          </a:xfrm>
          <a:prstGeom prst="rect">
            <a:avLst/>
          </a:prstGeom>
          <a:noFill/>
        </p:spPr>
        <p:txBody>
          <a:bodyPr wrap="square" rtlCol="0">
            <a:spAutoFit/>
          </a:bodyPr>
          <a:lstStyle/>
          <a:p>
            <a:pPr algn="ctr"/>
            <a:r>
              <a:rPr lang="en-US" sz="2000" dirty="0"/>
              <a:t>As our results from the final scenario analysis become available, we plan to meet with the companies again to discuss the implications for them and identify whether additional calculations would be useful </a:t>
            </a:r>
          </a:p>
        </p:txBody>
      </p:sp>
    </p:spTree>
    <p:extLst>
      <p:ext uri="{BB962C8B-B14F-4D97-AF65-F5344CB8AC3E}">
        <p14:creationId xmlns:p14="http://schemas.microsoft.com/office/powerpoint/2010/main" val="1194697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35</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Introductions (5 min)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Overview &amp; Status (30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Project Timeline</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Results from the 2</a:t>
            </a:r>
            <a:r>
              <a:rPr lang="en-US" sz="2000" baseline="30000" dirty="0">
                <a:ea typeface="Calibri" panose="020F0502020204030204" pitchFamily="34" charset="0"/>
                <a:cs typeface="Times New Roman" panose="02020603050405020304" pitchFamily="18" charset="0"/>
              </a:rPr>
              <a:t>nd</a:t>
            </a:r>
            <a:r>
              <a:rPr lang="en-US" sz="2000"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Preparation of data and modeling capabilities to meet the objective</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Approach (25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Approach to conducting the preliminary analysis</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final analysis will differ from the preliminary analysis</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322528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Discussion</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5060298E-F435-FB45-9460-9DE302C4293C}"/>
              </a:ext>
            </a:extLst>
          </p:cNvPr>
          <p:cNvSpPr>
            <a:spLocks noGrp="1"/>
          </p:cNvSpPr>
          <p:nvPr>
            <p:ph sz="half" idx="2"/>
          </p:nvPr>
        </p:nvSpPr>
        <p:spPr/>
        <p:txBody>
          <a:bodyPr/>
          <a:lstStyle/>
          <a:p>
            <a:endParaRPr lang="en-US"/>
          </a:p>
        </p:txBody>
      </p:sp>
      <p:sp>
        <p:nvSpPr>
          <p:cNvPr id="11" name="Content Placeholder 10">
            <a:extLst>
              <a:ext uri="{FF2B5EF4-FFF2-40B4-BE49-F238E27FC236}">
                <a16:creationId xmlns:a16="http://schemas.microsoft.com/office/drawing/2014/main" id="{A4E8FD15-F3C7-5445-9C7B-D33A0C5CAE19}"/>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7056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8">
            <a:extLst>
              <a:ext uri="{FF2B5EF4-FFF2-40B4-BE49-F238E27FC236}">
                <a16:creationId xmlns:a16="http://schemas.microsoft.com/office/drawing/2014/main" id="{134FB806-5823-6C43-A19F-E0F1E3A995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9">
            <a:extLst>
              <a:ext uri="{FF2B5EF4-FFF2-40B4-BE49-F238E27FC236}">
                <a16:creationId xmlns:a16="http://schemas.microsoft.com/office/drawing/2014/main" id="{27BE1641-87DF-B944-88BB-0B582AEC638E}"/>
              </a:ext>
            </a:extLst>
          </p:cNvPr>
          <p:cNvSpPr txBox="1">
            <a:spLocks noChangeArrowheads="1"/>
          </p:cNvSpPr>
          <p:nvPr/>
        </p:nvSpPr>
        <p:spPr bwMode="auto">
          <a:xfrm>
            <a:off x="1085850" y="301625"/>
            <a:ext cx="1110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a:solidFill>
                  <a:schemeClr val="bg1"/>
                </a:solidFill>
              </a:rPr>
              <a:t>PROJECT SCHEDULE</a:t>
            </a:r>
          </a:p>
        </p:txBody>
      </p:sp>
      <p:pic>
        <p:nvPicPr>
          <p:cNvPr id="41987" name="Picture 4">
            <a:extLst>
              <a:ext uri="{FF2B5EF4-FFF2-40B4-BE49-F238E27FC236}">
                <a16:creationId xmlns:a16="http://schemas.microsoft.com/office/drawing/2014/main" id="{BBB4A5B0-5552-E944-BD7A-E3016E8CE5C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2">
            <a:extLst>
              <a:ext uri="{FF2B5EF4-FFF2-40B4-BE49-F238E27FC236}">
                <a16:creationId xmlns:a16="http://schemas.microsoft.com/office/drawing/2014/main" id="{6F111E15-049A-D04C-A214-942CF2B8F6F1}"/>
              </a:ext>
            </a:extLst>
          </p:cNvPr>
          <p:cNvSpPr>
            <a:spLocks noGrp="1" noChangeArrowheads="1"/>
          </p:cNvSpPr>
          <p:nvPr>
            <p:ph idx="1"/>
          </p:nvPr>
        </p:nvSpPr>
        <p:spPr/>
        <p:txBody>
          <a:bodyPr/>
          <a:lstStyle/>
          <a:p>
            <a:endParaRPr lang="en-US" altLang="en-US"/>
          </a:p>
          <a:p>
            <a:endParaRPr lang="en-US" altLang="en-US"/>
          </a:p>
        </p:txBody>
      </p:sp>
      <p:pic>
        <p:nvPicPr>
          <p:cNvPr id="41989" name="Picture 6" descr="A screenshot of a cell phone&#10;&#10;Description automatically generated">
            <a:extLst>
              <a:ext uri="{FF2B5EF4-FFF2-40B4-BE49-F238E27FC236}">
                <a16:creationId xmlns:a16="http://schemas.microsoft.com/office/drawing/2014/main" id="{68111A47-3BE8-4140-A1F3-C0B39ABBB71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663" y="1281113"/>
            <a:ext cx="84963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7">
            <a:extLst>
              <a:ext uri="{FF2B5EF4-FFF2-40B4-BE49-F238E27FC236}">
                <a16:creationId xmlns:a16="http://schemas.microsoft.com/office/drawing/2014/main" id="{02694360-3E73-3140-85AC-E7C17F999D79}"/>
              </a:ext>
            </a:extLst>
          </p:cNvPr>
          <p:cNvSpPr txBox="1">
            <a:spLocks noChangeArrowheads="1"/>
          </p:cNvSpPr>
          <p:nvPr/>
        </p:nvSpPr>
        <p:spPr bwMode="auto">
          <a:xfrm>
            <a:off x="9453563" y="1314450"/>
            <a:ext cx="1592262" cy="922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t>Technology Evaluation Team</a:t>
            </a:r>
          </a:p>
        </p:txBody>
      </p:sp>
      <p:sp>
        <p:nvSpPr>
          <p:cNvPr id="41991" name="TextBox 10">
            <a:extLst>
              <a:ext uri="{FF2B5EF4-FFF2-40B4-BE49-F238E27FC236}">
                <a16:creationId xmlns:a16="http://schemas.microsoft.com/office/drawing/2014/main" id="{26DE8D64-E48A-C642-A496-60CC6F7BC412}"/>
              </a:ext>
            </a:extLst>
          </p:cNvPr>
          <p:cNvSpPr txBox="1">
            <a:spLocks noChangeArrowheads="1"/>
          </p:cNvSpPr>
          <p:nvPr/>
        </p:nvSpPr>
        <p:spPr bwMode="auto">
          <a:xfrm>
            <a:off x="11072813" y="1309688"/>
            <a:ext cx="1119187" cy="647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t>Modeling Team</a:t>
            </a:r>
          </a:p>
        </p:txBody>
      </p:sp>
      <p:cxnSp>
        <p:nvCxnSpPr>
          <p:cNvPr id="13" name="Straight Arrow Connector 12">
            <a:extLst>
              <a:ext uri="{FF2B5EF4-FFF2-40B4-BE49-F238E27FC236}">
                <a16:creationId xmlns:a16="http://schemas.microsoft.com/office/drawing/2014/main" id="{ED956DA9-F271-F046-BF12-681735BCB624}"/>
              </a:ext>
            </a:extLst>
          </p:cNvPr>
          <p:cNvCxnSpPr>
            <a:cxnSpLocks/>
            <a:stCxn id="41990" idx="2"/>
          </p:cNvCxnSpPr>
          <p:nvPr/>
        </p:nvCxnSpPr>
        <p:spPr>
          <a:xfrm>
            <a:off x="10248900" y="2236788"/>
            <a:ext cx="0" cy="21463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745698-6C3C-044D-8B9E-7EC2CA397462}"/>
              </a:ext>
            </a:extLst>
          </p:cNvPr>
          <p:cNvCxnSpPr>
            <a:cxnSpLocks/>
          </p:cNvCxnSpPr>
          <p:nvPr/>
        </p:nvCxnSpPr>
        <p:spPr>
          <a:xfrm>
            <a:off x="11636375" y="1971675"/>
            <a:ext cx="0" cy="145732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228769-0F43-FE4C-9C89-9CB314ECBEB3}"/>
              </a:ext>
            </a:extLst>
          </p:cNvPr>
          <p:cNvCxnSpPr>
            <a:cxnSpLocks/>
          </p:cNvCxnSpPr>
          <p:nvPr/>
        </p:nvCxnSpPr>
        <p:spPr>
          <a:xfrm>
            <a:off x="11603038" y="4506913"/>
            <a:ext cx="0" cy="118903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1995" name="TextBox 1">
            <a:extLst>
              <a:ext uri="{FF2B5EF4-FFF2-40B4-BE49-F238E27FC236}">
                <a16:creationId xmlns:a16="http://schemas.microsoft.com/office/drawing/2014/main" id="{DE5D4F36-FF2F-384E-9715-BF7939A1CAE1}"/>
              </a:ext>
            </a:extLst>
          </p:cNvPr>
          <p:cNvSpPr txBox="1">
            <a:spLocks noChangeArrowheads="1"/>
          </p:cNvSpPr>
          <p:nvPr/>
        </p:nvSpPr>
        <p:spPr bwMode="auto">
          <a:xfrm>
            <a:off x="9921875" y="2679700"/>
            <a:ext cx="1928813"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Baseline definition</a:t>
            </a:r>
          </a:p>
        </p:txBody>
      </p:sp>
      <p:sp>
        <p:nvSpPr>
          <p:cNvPr id="41996" name="TextBox 14">
            <a:extLst>
              <a:ext uri="{FF2B5EF4-FFF2-40B4-BE49-F238E27FC236}">
                <a16:creationId xmlns:a16="http://schemas.microsoft.com/office/drawing/2014/main" id="{7E57F72D-4EF9-0F4A-9539-27E00DD335E3}"/>
              </a:ext>
            </a:extLst>
          </p:cNvPr>
          <p:cNvSpPr txBox="1">
            <a:spLocks noChangeArrowheads="1"/>
          </p:cNvSpPr>
          <p:nvPr/>
        </p:nvSpPr>
        <p:spPr bwMode="auto">
          <a:xfrm>
            <a:off x="9061450" y="3744913"/>
            <a:ext cx="2376488" cy="3683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Technology assessment</a:t>
            </a:r>
          </a:p>
        </p:txBody>
      </p:sp>
      <p:sp>
        <p:nvSpPr>
          <p:cNvPr id="41997" name="TextBox 16">
            <a:extLst>
              <a:ext uri="{FF2B5EF4-FFF2-40B4-BE49-F238E27FC236}">
                <a16:creationId xmlns:a16="http://schemas.microsoft.com/office/drawing/2014/main" id="{D0BF8943-5B2A-AE41-B247-935B95703D43}"/>
              </a:ext>
            </a:extLst>
          </p:cNvPr>
          <p:cNvSpPr txBox="1">
            <a:spLocks noChangeArrowheads="1"/>
          </p:cNvSpPr>
          <p:nvPr/>
        </p:nvSpPr>
        <p:spPr bwMode="auto">
          <a:xfrm>
            <a:off x="10375900" y="4867275"/>
            <a:ext cx="1773238"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Scenario analysis</a:t>
            </a:r>
          </a:p>
        </p:txBody>
      </p:sp>
      <p:sp>
        <p:nvSpPr>
          <p:cNvPr id="3" name="Slide Number Placeholder 2">
            <a:extLst>
              <a:ext uri="{FF2B5EF4-FFF2-40B4-BE49-F238E27FC236}">
                <a16:creationId xmlns:a16="http://schemas.microsoft.com/office/drawing/2014/main" id="{EE9FD598-432C-8048-8E85-687974B2ABEC}"/>
              </a:ext>
            </a:extLst>
          </p:cNvPr>
          <p:cNvSpPr>
            <a:spLocks noGrp="1"/>
          </p:cNvSpPr>
          <p:nvPr>
            <p:ph type="sldNum" sz="quarter" idx="12"/>
          </p:nvPr>
        </p:nvSpPr>
        <p:spPr/>
        <p:txBody>
          <a:bodyPr/>
          <a:lstStyle/>
          <a:p>
            <a:pPr>
              <a:defRPr/>
            </a:pPr>
            <a:fld id="{CFE705E5-0CF6-1043-A9BF-94D8C94AC08C}" type="slidenum">
              <a:rPr lang="en-US"/>
              <a:pPr>
                <a:defRPr/>
              </a:pPr>
              <a:t>4</a:t>
            </a:fld>
            <a:endParaRPr lang="en-US" dirty="0"/>
          </a:p>
        </p:txBody>
      </p:sp>
      <p:sp>
        <p:nvSpPr>
          <p:cNvPr id="2" name="Rectangle 1">
            <a:extLst>
              <a:ext uri="{FF2B5EF4-FFF2-40B4-BE49-F238E27FC236}">
                <a16:creationId xmlns:a16="http://schemas.microsoft.com/office/drawing/2014/main" id="{904E55B6-A01A-FB46-BE48-CCDCF1100364}"/>
              </a:ext>
            </a:extLst>
          </p:cNvPr>
          <p:cNvSpPr/>
          <p:nvPr/>
        </p:nvSpPr>
        <p:spPr>
          <a:xfrm>
            <a:off x="6328063" y="3336965"/>
            <a:ext cx="333994" cy="35137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08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8">
            <a:extLst>
              <a:ext uri="{FF2B5EF4-FFF2-40B4-BE49-F238E27FC236}">
                <a16:creationId xmlns:a16="http://schemas.microsoft.com/office/drawing/2014/main" id="{134FB806-5823-6C43-A19F-E0F1E3A995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9">
            <a:extLst>
              <a:ext uri="{FF2B5EF4-FFF2-40B4-BE49-F238E27FC236}">
                <a16:creationId xmlns:a16="http://schemas.microsoft.com/office/drawing/2014/main" id="{27BE1641-87DF-B944-88BB-0B582AEC638E}"/>
              </a:ext>
            </a:extLst>
          </p:cNvPr>
          <p:cNvSpPr txBox="1">
            <a:spLocks noChangeArrowheads="1"/>
          </p:cNvSpPr>
          <p:nvPr/>
        </p:nvSpPr>
        <p:spPr bwMode="auto">
          <a:xfrm>
            <a:off x="1085850" y="301625"/>
            <a:ext cx="1110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a:solidFill>
                  <a:schemeClr val="bg1"/>
                </a:solidFill>
              </a:rPr>
              <a:t>PROJECT SCHEDULE</a:t>
            </a:r>
          </a:p>
        </p:txBody>
      </p:sp>
      <p:pic>
        <p:nvPicPr>
          <p:cNvPr id="41987" name="Picture 4">
            <a:extLst>
              <a:ext uri="{FF2B5EF4-FFF2-40B4-BE49-F238E27FC236}">
                <a16:creationId xmlns:a16="http://schemas.microsoft.com/office/drawing/2014/main" id="{BBB4A5B0-5552-E944-BD7A-E3016E8CE5C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2">
            <a:extLst>
              <a:ext uri="{FF2B5EF4-FFF2-40B4-BE49-F238E27FC236}">
                <a16:creationId xmlns:a16="http://schemas.microsoft.com/office/drawing/2014/main" id="{6F111E15-049A-D04C-A214-942CF2B8F6F1}"/>
              </a:ext>
            </a:extLst>
          </p:cNvPr>
          <p:cNvSpPr>
            <a:spLocks noGrp="1" noChangeArrowheads="1"/>
          </p:cNvSpPr>
          <p:nvPr>
            <p:ph idx="1"/>
          </p:nvPr>
        </p:nvSpPr>
        <p:spPr/>
        <p:txBody>
          <a:bodyPr/>
          <a:lstStyle/>
          <a:p>
            <a:endParaRPr lang="en-US" altLang="en-US"/>
          </a:p>
          <a:p>
            <a:endParaRPr lang="en-US" altLang="en-US"/>
          </a:p>
        </p:txBody>
      </p:sp>
      <p:pic>
        <p:nvPicPr>
          <p:cNvPr id="41989" name="Picture 6" descr="A screenshot of a cell phone&#10;&#10;Description automatically generated">
            <a:extLst>
              <a:ext uri="{FF2B5EF4-FFF2-40B4-BE49-F238E27FC236}">
                <a16:creationId xmlns:a16="http://schemas.microsoft.com/office/drawing/2014/main" id="{68111A47-3BE8-4140-A1F3-C0B39ABBB71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663" y="1281113"/>
            <a:ext cx="84963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E9FD598-432C-8048-8E85-687974B2ABEC}"/>
              </a:ext>
            </a:extLst>
          </p:cNvPr>
          <p:cNvSpPr>
            <a:spLocks noGrp="1"/>
          </p:cNvSpPr>
          <p:nvPr>
            <p:ph type="sldNum" sz="quarter" idx="12"/>
          </p:nvPr>
        </p:nvSpPr>
        <p:spPr/>
        <p:txBody>
          <a:bodyPr/>
          <a:lstStyle/>
          <a:p>
            <a:pPr>
              <a:defRPr/>
            </a:pPr>
            <a:fld id="{CFE705E5-0CF6-1043-A9BF-94D8C94AC08C}" type="slidenum">
              <a:rPr lang="en-US"/>
              <a:pPr>
                <a:defRPr/>
              </a:pPr>
              <a:t>5</a:t>
            </a:fld>
            <a:endParaRPr lang="en-US" dirty="0"/>
          </a:p>
        </p:txBody>
      </p:sp>
      <p:sp>
        <p:nvSpPr>
          <p:cNvPr id="18" name="TextBox 17">
            <a:extLst>
              <a:ext uri="{FF2B5EF4-FFF2-40B4-BE49-F238E27FC236}">
                <a16:creationId xmlns:a16="http://schemas.microsoft.com/office/drawing/2014/main" id="{08D0EB67-AAE7-3B48-B748-4223E2BBBE93}"/>
              </a:ext>
            </a:extLst>
          </p:cNvPr>
          <p:cNvSpPr txBox="1"/>
          <p:nvPr/>
        </p:nvSpPr>
        <p:spPr>
          <a:xfrm>
            <a:off x="9055783" y="2542260"/>
            <a:ext cx="2767693" cy="923330"/>
          </a:xfrm>
          <a:prstGeom prst="rect">
            <a:avLst/>
          </a:prstGeom>
          <a:noFill/>
        </p:spPr>
        <p:txBody>
          <a:bodyPr wrap="square" rtlCol="0">
            <a:spAutoFit/>
          </a:bodyPr>
          <a:lstStyle/>
          <a:p>
            <a:r>
              <a:rPr lang="en-US" b="1" dirty="0"/>
              <a:t>Task 3: </a:t>
            </a:r>
          </a:p>
          <a:p>
            <a:r>
              <a:rPr lang="en-US" b="1" dirty="0"/>
              <a:t>Technology Evaluation</a:t>
            </a:r>
          </a:p>
          <a:p>
            <a:r>
              <a:rPr lang="en-US" b="1" dirty="0"/>
              <a:t>Draft reports completed</a:t>
            </a:r>
            <a:endParaRPr lang="en-US" b="1" dirty="0">
              <a:solidFill>
                <a:srgbClr val="00B050"/>
              </a:solidFill>
            </a:endParaRPr>
          </a:p>
        </p:txBody>
      </p:sp>
      <p:sp>
        <p:nvSpPr>
          <p:cNvPr id="19" name="TextBox 18">
            <a:extLst>
              <a:ext uri="{FF2B5EF4-FFF2-40B4-BE49-F238E27FC236}">
                <a16:creationId xmlns:a16="http://schemas.microsoft.com/office/drawing/2014/main" id="{F6617CA4-B6EE-1E44-A771-00F7E7CB8419}"/>
              </a:ext>
            </a:extLst>
          </p:cNvPr>
          <p:cNvSpPr txBox="1"/>
          <p:nvPr/>
        </p:nvSpPr>
        <p:spPr>
          <a:xfrm>
            <a:off x="9055783" y="3561510"/>
            <a:ext cx="2767693" cy="923330"/>
          </a:xfrm>
          <a:prstGeom prst="rect">
            <a:avLst/>
          </a:prstGeom>
          <a:noFill/>
        </p:spPr>
        <p:txBody>
          <a:bodyPr wrap="square" rtlCol="0">
            <a:spAutoFit/>
          </a:bodyPr>
          <a:lstStyle/>
          <a:p>
            <a:r>
              <a:rPr lang="en-US" b="1" dirty="0"/>
              <a:t>Task 4: </a:t>
            </a:r>
          </a:p>
          <a:p>
            <a:r>
              <a:rPr lang="en-US" b="1" dirty="0"/>
              <a:t>Grid scenario selection</a:t>
            </a:r>
          </a:p>
          <a:p>
            <a:r>
              <a:rPr lang="en-US" b="1" dirty="0"/>
              <a:t>Primary discussion today</a:t>
            </a:r>
          </a:p>
        </p:txBody>
      </p:sp>
      <p:sp>
        <p:nvSpPr>
          <p:cNvPr id="20" name="TextBox 19">
            <a:extLst>
              <a:ext uri="{FF2B5EF4-FFF2-40B4-BE49-F238E27FC236}">
                <a16:creationId xmlns:a16="http://schemas.microsoft.com/office/drawing/2014/main" id="{BBB1FEA9-2831-FF46-8D93-ED08061429DB}"/>
              </a:ext>
            </a:extLst>
          </p:cNvPr>
          <p:cNvSpPr txBox="1"/>
          <p:nvPr/>
        </p:nvSpPr>
        <p:spPr>
          <a:xfrm>
            <a:off x="9055783" y="4623250"/>
            <a:ext cx="2767693" cy="1200329"/>
          </a:xfrm>
          <a:prstGeom prst="rect">
            <a:avLst/>
          </a:prstGeom>
          <a:noFill/>
        </p:spPr>
        <p:txBody>
          <a:bodyPr wrap="square" rtlCol="0">
            <a:spAutoFit/>
          </a:bodyPr>
          <a:lstStyle/>
          <a:p>
            <a:r>
              <a:rPr lang="en-US" b="1" dirty="0"/>
              <a:t>Task 5:</a:t>
            </a:r>
          </a:p>
          <a:p>
            <a:r>
              <a:rPr lang="en-US" b="1" dirty="0"/>
              <a:t>Final scenario analysis</a:t>
            </a:r>
          </a:p>
          <a:p>
            <a:r>
              <a:rPr lang="en-US" b="1" dirty="0"/>
              <a:t>Describe expected outcomes</a:t>
            </a:r>
          </a:p>
        </p:txBody>
      </p:sp>
      <p:cxnSp>
        <p:nvCxnSpPr>
          <p:cNvPr id="6" name="Straight Connector 5">
            <a:extLst>
              <a:ext uri="{FF2B5EF4-FFF2-40B4-BE49-F238E27FC236}">
                <a16:creationId xmlns:a16="http://schemas.microsoft.com/office/drawing/2014/main" id="{33028FEF-9CAD-CF40-9E26-14245061BFDE}"/>
              </a:ext>
            </a:extLst>
          </p:cNvPr>
          <p:cNvCxnSpPr/>
          <p:nvPr/>
        </p:nvCxnSpPr>
        <p:spPr>
          <a:xfrm>
            <a:off x="9055783" y="5837463"/>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3777E3-8E8E-744F-9336-27E28231BC47}"/>
              </a:ext>
            </a:extLst>
          </p:cNvPr>
          <p:cNvCxnSpPr/>
          <p:nvPr/>
        </p:nvCxnSpPr>
        <p:spPr>
          <a:xfrm>
            <a:off x="9061226" y="4552948"/>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85812E-6EAA-C442-A930-37BD7785D7F1}"/>
              </a:ext>
            </a:extLst>
          </p:cNvPr>
          <p:cNvCxnSpPr/>
          <p:nvPr/>
        </p:nvCxnSpPr>
        <p:spPr>
          <a:xfrm>
            <a:off x="9066669" y="3488865"/>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87AFA8-8A94-9B4E-8CE1-6A6175CF32A1}"/>
              </a:ext>
            </a:extLst>
          </p:cNvPr>
          <p:cNvCxnSpPr/>
          <p:nvPr/>
        </p:nvCxnSpPr>
        <p:spPr>
          <a:xfrm>
            <a:off x="9072112" y="2506422"/>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7379835-A518-7046-B3C3-868096E3C3A6}"/>
              </a:ext>
            </a:extLst>
          </p:cNvPr>
          <p:cNvSpPr/>
          <p:nvPr/>
        </p:nvSpPr>
        <p:spPr>
          <a:xfrm>
            <a:off x="6328063" y="3336965"/>
            <a:ext cx="333994" cy="35137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62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493712"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HOW THE PROJECT INFORMS CURRENT STORAGE GOALS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3428999"/>
            <a:ext cx="11353801" cy="3095625"/>
          </a:xfrm>
        </p:spPr>
        <p:txBody>
          <a:bodyPr>
            <a:normAutofit/>
          </a:bodyPr>
          <a:lstStyle/>
          <a:p>
            <a:r>
              <a:rPr lang="en-US" altLang="en-US" sz="3200" b="1" dirty="0"/>
              <a:t>Exploratory studies completed so far do not give final answers, but give useful guidance – talk about these today</a:t>
            </a:r>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6</a:t>
            </a:fld>
            <a:endParaRPr lang="en-US" dirty="0"/>
          </a:p>
        </p:txBody>
      </p:sp>
    </p:spTree>
    <p:extLst>
      <p:ext uri="{BB962C8B-B14F-4D97-AF65-F5344CB8AC3E}">
        <p14:creationId xmlns:p14="http://schemas.microsoft.com/office/powerpoint/2010/main" val="388074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F33F2-53C3-2C4B-9C23-421FDC41BC96}"/>
              </a:ext>
            </a:extLst>
          </p:cNvPr>
          <p:cNvPicPr>
            <a:picLocks noChangeAspect="1"/>
          </p:cNvPicPr>
          <p:nvPr/>
        </p:nvPicPr>
        <p:blipFill>
          <a:blip r:embed="rId2"/>
          <a:stretch>
            <a:fillRect/>
          </a:stretch>
        </p:blipFill>
        <p:spPr>
          <a:xfrm>
            <a:off x="8409823" y="1287884"/>
            <a:ext cx="3909863" cy="2141116"/>
          </a:xfrm>
          <a:prstGeom prst="rect">
            <a:avLst/>
          </a:prstGeom>
        </p:spPr>
      </p:pic>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493712"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How the project informs storage goals – generation mix</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209504" y="1647825"/>
            <a:ext cx="11353801" cy="4876800"/>
          </a:xfrm>
        </p:spPr>
        <p:txBody>
          <a:bodyPr>
            <a:normAutofit/>
          </a:bodyPr>
          <a:lstStyle/>
          <a:p>
            <a:r>
              <a:rPr lang="en-US" altLang="en-US" sz="3200" b="1" dirty="0"/>
              <a:t>Storage goals will depend on generation mix</a:t>
            </a:r>
          </a:p>
          <a:p>
            <a:pPr lvl="1"/>
            <a:r>
              <a:rPr lang="en-US" altLang="en-US" sz="2800" dirty="0"/>
              <a:t>A roadmap for growth of wind, solar, &amp; transmission 			will provide a foundation for plan for storage</a:t>
            </a:r>
          </a:p>
          <a:p>
            <a:pPr lvl="1"/>
            <a:r>
              <a:rPr lang="en-US" altLang="en-US" sz="2800" dirty="0"/>
              <a:t>Identify “flavors” of wind and solar</a:t>
            </a:r>
          </a:p>
          <a:p>
            <a:pPr lvl="1"/>
            <a:r>
              <a:rPr lang="en-US" altLang="en-US" sz="2800" dirty="0"/>
              <a:t>Solar provides more emphasis on frequently used 6-to-10-h storage</a:t>
            </a:r>
          </a:p>
          <a:p>
            <a:pPr lvl="1"/>
            <a:r>
              <a:rPr lang="en-US" altLang="en-US" sz="2800" dirty="0"/>
              <a:t>Wind may provide more emphasis on less frequently used 10-to-20-h storage</a:t>
            </a:r>
          </a:p>
          <a:p>
            <a:pPr lvl="1"/>
            <a:r>
              <a:rPr lang="en-US" altLang="en-US" sz="2800" dirty="0"/>
              <a:t>A 50% reduction in hydropower increases average storage duration from 6 to 23 h in the six WECC load zones that use most hydropower</a:t>
            </a:r>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7</a:t>
            </a:fld>
            <a:endParaRPr lang="en-US" dirty="0"/>
          </a:p>
        </p:txBody>
      </p:sp>
    </p:spTree>
    <p:extLst>
      <p:ext uri="{BB962C8B-B14F-4D97-AF65-F5344CB8AC3E}">
        <p14:creationId xmlns:p14="http://schemas.microsoft.com/office/powerpoint/2010/main" val="12722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312202"/>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Data as basis of our recommendations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8</a:t>
            </a:fld>
            <a:endParaRPr lang="en-US" dirty="0"/>
          </a:p>
        </p:txBody>
      </p:sp>
      <p:pic>
        <p:nvPicPr>
          <p:cNvPr id="15" name="Content Placeholder 14">
            <a:extLst>
              <a:ext uri="{FF2B5EF4-FFF2-40B4-BE49-F238E27FC236}">
                <a16:creationId xmlns:a16="http://schemas.microsoft.com/office/drawing/2014/main" id="{2E75416C-89CB-3641-A6E7-BCE2C730CDDA}"/>
              </a:ext>
            </a:extLst>
          </p:cNvPr>
          <p:cNvPicPr>
            <a:picLocks noGrp="1" noChangeAspect="1"/>
          </p:cNvPicPr>
          <p:nvPr>
            <p:ph idx="1"/>
          </p:nvPr>
        </p:nvPicPr>
        <p:blipFill>
          <a:blip r:embed="rId5"/>
          <a:stretch>
            <a:fillRect/>
          </a:stretch>
        </p:blipFill>
        <p:spPr bwMode="auto">
          <a:xfrm>
            <a:off x="528720" y="1657411"/>
            <a:ext cx="7050779"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8147FD-FC2E-904B-A5C9-E5BD6FA06174}"/>
              </a:ext>
            </a:extLst>
          </p:cNvPr>
          <p:cNvSpPr txBox="1"/>
          <p:nvPr/>
        </p:nvSpPr>
        <p:spPr>
          <a:xfrm>
            <a:off x="7621408" y="1731963"/>
            <a:ext cx="3519971" cy="1200329"/>
          </a:xfrm>
          <a:prstGeom prst="rect">
            <a:avLst/>
          </a:prstGeom>
          <a:noFill/>
        </p:spPr>
        <p:txBody>
          <a:bodyPr wrap="square" rtlCol="0">
            <a:spAutoFit/>
          </a:bodyPr>
          <a:lstStyle/>
          <a:p>
            <a:pPr algn="ctr"/>
            <a:r>
              <a:rPr lang="en-US" sz="2400" dirty="0"/>
              <a:t>Curves assume perfect transmission within CAISO</a:t>
            </a:r>
          </a:p>
          <a:p>
            <a:pPr algn="ctr"/>
            <a:r>
              <a:rPr lang="en-US" sz="2400" dirty="0"/>
              <a:t>(more study is planned)</a:t>
            </a:r>
          </a:p>
        </p:txBody>
      </p:sp>
      <p:sp>
        <p:nvSpPr>
          <p:cNvPr id="10" name="TextBox 9">
            <a:extLst>
              <a:ext uri="{FF2B5EF4-FFF2-40B4-BE49-F238E27FC236}">
                <a16:creationId xmlns:a16="http://schemas.microsoft.com/office/drawing/2014/main" id="{31AA00E9-42F0-AF49-B66D-92D67D2A3246}"/>
              </a:ext>
            </a:extLst>
          </p:cNvPr>
          <p:cNvSpPr txBox="1"/>
          <p:nvPr/>
        </p:nvSpPr>
        <p:spPr>
          <a:xfrm>
            <a:off x="7440563" y="3370097"/>
            <a:ext cx="3881659" cy="2677656"/>
          </a:xfrm>
          <a:prstGeom prst="rect">
            <a:avLst/>
          </a:prstGeom>
          <a:noFill/>
        </p:spPr>
        <p:txBody>
          <a:bodyPr wrap="square" rtlCol="0">
            <a:spAutoFit/>
          </a:bodyPr>
          <a:lstStyle/>
          <a:p>
            <a:pPr algn="ctr"/>
            <a:r>
              <a:rPr lang="en-US" sz="2400" dirty="0"/>
              <a:t>Solar more clearly differentiates applications</a:t>
            </a:r>
          </a:p>
          <a:p>
            <a:pPr algn="ctr"/>
            <a:endParaRPr lang="en-US" sz="2400" dirty="0"/>
          </a:p>
          <a:p>
            <a:pPr algn="ctr"/>
            <a:r>
              <a:rPr lang="en-US" sz="2400" dirty="0"/>
              <a:t>Wind has less above the top line (“diurnal”) and more between the two lines (“cross-day”)</a:t>
            </a:r>
          </a:p>
        </p:txBody>
      </p:sp>
      <p:cxnSp>
        <p:nvCxnSpPr>
          <p:cNvPr id="7" name="Straight Connector 6">
            <a:extLst>
              <a:ext uri="{FF2B5EF4-FFF2-40B4-BE49-F238E27FC236}">
                <a16:creationId xmlns:a16="http://schemas.microsoft.com/office/drawing/2014/main" id="{4B289B51-2858-B44C-9476-EDDA1F95C313}"/>
              </a:ext>
            </a:extLst>
          </p:cNvPr>
          <p:cNvCxnSpPr>
            <a:cxnSpLocks/>
          </p:cNvCxnSpPr>
          <p:nvPr/>
        </p:nvCxnSpPr>
        <p:spPr>
          <a:xfrm>
            <a:off x="1379755" y="2234392"/>
            <a:ext cx="4053891" cy="0"/>
          </a:xfrm>
          <a:prstGeom prst="line">
            <a:avLst/>
          </a:prstGeom>
          <a:ln w="28575">
            <a:solidFill>
              <a:srgbClr val="5B5B5B"/>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0909B0-1D6E-AE42-89E0-693492D0BD43}"/>
              </a:ext>
            </a:extLst>
          </p:cNvPr>
          <p:cNvCxnSpPr>
            <a:cxnSpLocks/>
          </p:cNvCxnSpPr>
          <p:nvPr/>
        </p:nvCxnSpPr>
        <p:spPr>
          <a:xfrm>
            <a:off x="1379755" y="4136462"/>
            <a:ext cx="4053891" cy="0"/>
          </a:xfrm>
          <a:prstGeom prst="line">
            <a:avLst/>
          </a:prstGeom>
          <a:ln w="28575">
            <a:solidFill>
              <a:srgbClr val="5B5B5B"/>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31BD49-C22C-EA4C-8820-8735C5A66D6B}"/>
              </a:ext>
            </a:extLst>
          </p:cNvPr>
          <p:cNvSpPr txBox="1"/>
          <p:nvPr/>
        </p:nvSpPr>
        <p:spPr>
          <a:xfrm>
            <a:off x="2490662" y="5664131"/>
            <a:ext cx="762516" cy="338554"/>
          </a:xfrm>
          <a:prstGeom prst="rect">
            <a:avLst/>
          </a:prstGeom>
          <a:noFill/>
        </p:spPr>
        <p:txBody>
          <a:bodyPr wrap="none" rtlCol="0">
            <a:spAutoFit/>
          </a:bodyPr>
          <a:lstStyle/>
          <a:p>
            <a:r>
              <a:rPr lang="en-US" sz="1600" b="1" dirty="0"/>
              <a:t>1 GWh</a:t>
            </a:r>
          </a:p>
        </p:txBody>
      </p:sp>
      <p:sp>
        <p:nvSpPr>
          <p:cNvPr id="4" name="TextBox 3">
            <a:extLst>
              <a:ext uri="{FF2B5EF4-FFF2-40B4-BE49-F238E27FC236}">
                <a16:creationId xmlns:a16="http://schemas.microsoft.com/office/drawing/2014/main" id="{EBCC1D5F-2961-0C40-9241-F6756ACB86CF}"/>
              </a:ext>
            </a:extLst>
          </p:cNvPr>
          <p:cNvSpPr txBox="1"/>
          <p:nvPr/>
        </p:nvSpPr>
        <p:spPr>
          <a:xfrm>
            <a:off x="3558746" y="1731963"/>
            <a:ext cx="655949" cy="369332"/>
          </a:xfrm>
          <a:prstGeom prst="rect">
            <a:avLst/>
          </a:prstGeom>
          <a:noFill/>
        </p:spPr>
        <p:txBody>
          <a:bodyPr wrap="none" rtlCol="0">
            <a:spAutoFit/>
          </a:bodyPr>
          <a:lstStyle/>
          <a:p>
            <a:r>
              <a:rPr lang="en-US" dirty="0">
                <a:solidFill>
                  <a:srgbClr val="FC2E32"/>
                </a:solidFill>
              </a:rPr>
              <a:t>Solar</a:t>
            </a:r>
          </a:p>
        </p:txBody>
      </p:sp>
      <p:sp>
        <p:nvSpPr>
          <p:cNvPr id="14" name="TextBox 13">
            <a:extLst>
              <a:ext uri="{FF2B5EF4-FFF2-40B4-BE49-F238E27FC236}">
                <a16:creationId xmlns:a16="http://schemas.microsoft.com/office/drawing/2014/main" id="{2FFB701B-E1D3-4B44-87CB-32A493A29BFD}"/>
              </a:ext>
            </a:extLst>
          </p:cNvPr>
          <p:cNvSpPr txBox="1"/>
          <p:nvPr/>
        </p:nvSpPr>
        <p:spPr>
          <a:xfrm>
            <a:off x="3747449" y="3407362"/>
            <a:ext cx="1355892" cy="646331"/>
          </a:xfrm>
          <a:prstGeom prst="rect">
            <a:avLst/>
          </a:prstGeom>
          <a:noFill/>
        </p:spPr>
        <p:txBody>
          <a:bodyPr wrap="square" rtlCol="0">
            <a:spAutoFit/>
          </a:bodyPr>
          <a:lstStyle/>
          <a:p>
            <a:pPr algn="ctr"/>
            <a:r>
              <a:rPr lang="en-US" dirty="0">
                <a:solidFill>
                  <a:srgbClr val="2B2BFF"/>
                </a:solidFill>
              </a:rPr>
              <a:t>Offshore wind</a:t>
            </a:r>
          </a:p>
        </p:txBody>
      </p:sp>
      <p:sp>
        <p:nvSpPr>
          <p:cNvPr id="16" name="TextBox 15">
            <a:extLst>
              <a:ext uri="{FF2B5EF4-FFF2-40B4-BE49-F238E27FC236}">
                <a16:creationId xmlns:a16="http://schemas.microsoft.com/office/drawing/2014/main" id="{12042871-2494-8746-B7DE-CAA39DB6DCB0}"/>
              </a:ext>
            </a:extLst>
          </p:cNvPr>
          <p:cNvSpPr txBox="1"/>
          <p:nvPr/>
        </p:nvSpPr>
        <p:spPr>
          <a:xfrm>
            <a:off x="2490662" y="2932292"/>
            <a:ext cx="1355892" cy="646331"/>
          </a:xfrm>
          <a:prstGeom prst="rect">
            <a:avLst/>
          </a:prstGeom>
          <a:noFill/>
        </p:spPr>
        <p:txBody>
          <a:bodyPr wrap="square" rtlCol="0">
            <a:spAutoFit/>
          </a:bodyPr>
          <a:lstStyle/>
          <a:p>
            <a:pPr algn="ctr"/>
            <a:r>
              <a:rPr lang="en-US" dirty="0">
                <a:solidFill>
                  <a:srgbClr val="62FF4E"/>
                </a:solidFill>
              </a:rPr>
              <a:t>Onshore wind</a:t>
            </a:r>
          </a:p>
        </p:txBody>
      </p:sp>
      <p:sp>
        <p:nvSpPr>
          <p:cNvPr id="17" name="TextBox 16">
            <a:extLst>
              <a:ext uri="{FF2B5EF4-FFF2-40B4-BE49-F238E27FC236}">
                <a16:creationId xmlns:a16="http://schemas.microsoft.com/office/drawing/2014/main" id="{A2285057-D298-AE46-990F-2BAFD169DDFD}"/>
              </a:ext>
            </a:extLst>
          </p:cNvPr>
          <p:cNvSpPr txBox="1"/>
          <p:nvPr/>
        </p:nvSpPr>
        <p:spPr>
          <a:xfrm>
            <a:off x="1639977" y="2175443"/>
            <a:ext cx="1515864" cy="338554"/>
          </a:xfrm>
          <a:prstGeom prst="rect">
            <a:avLst/>
          </a:prstGeom>
          <a:noFill/>
        </p:spPr>
        <p:txBody>
          <a:bodyPr wrap="none" rtlCol="0">
            <a:spAutoFit/>
          </a:bodyPr>
          <a:lstStyle/>
          <a:p>
            <a:r>
              <a:rPr lang="en-US" sz="1600" dirty="0"/>
              <a:t>Once per 2 days</a:t>
            </a:r>
          </a:p>
        </p:txBody>
      </p:sp>
      <p:sp>
        <p:nvSpPr>
          <p:cNvPr id="19" name="TextBox 18">
            <a:extLst>
              <a:ext uri="{FF2B5EF4-FFF2-40B4-BE49-F238E27FC236}">
                <a16:creationId xmlns:a16="http://schemas.microsoft.com/office/drawing/2014/main" id="{47B5500D-CC29-C94D-9C22-6BA33E367DEF}"/>
              </a:ext>
            </a:extLst>
          </p:cNvPr>
          <p:cNvSpPr txBox="1"/>
          <p:nvPr/>
        </p:nvSpPr>
        <p:spPr>
          <a:xfrm>
            <a:off x="1672059" y="4107245"/>
            <a:ext cx="1396664" cy="338554"/>
          </a:xfrm>
          <a:prstGeom prst="rect">
            <a:avLst/>
          </a:prstGeom>
          <a:noFill/>
        </p:spPr>
        <p:txBody>
          <a:bodyPr wrap="none" rtlCol="0">
            <a:spAutoFit/>
          </a:bodyPr>
          <a:lstStyle/>
          <a:p>
            <a:r>
              <a:rPr lang="en-US" sz="1600" dirty="0"/>
              <a:t>Twice per year</a:t>
            </a:r>
          </a:p>
        </p:txBody>
      </p:sp>
    </p:spTree>
    <p:extLst>
      <p:ext uri="{BB962C8B-B14F-4D97-AF65-F5344CB8AC3E}">
        <p14:creationId xmlns:p14="http://schemas.microsoft.com/office/powerpoint/2010/main" val="232503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Conclusions from data – solar-powered grid</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5105400"/>
          </a:xfrm>
        </p:spPr>
        <p:txBody>
          <a:bodyPr>
            <a:normAutofit fontScale="92500" lnSpcReduction="10000"/>
          </a:bodyPr>
          <a:lstStyle/>
          <a:p>
            <a:r>
              <a:rPr lang="en-US" altLang="en-US" dirty="0"/>
              <a:t>Solar emphasizes frequently used 6-10-h storage</a:t>
            </a:r>
          </a:p>
          <a:p>
            <a:r>
              <a:rPr lang="en-US" altLang="en-US" dirty="0"/>
              <a:t>Wind emphasizes less frequently used &gt;10-h storage</a:t>
            </a:r>
            <a:endParaRPr lang="en-US" altLang="en-US" sz="3200" dirty="0"/>
          </a:p>
          <a:p>
            <a:r>
              <a:rPr lang="en-US" altLang="en-US" sz="3200" b="1" dirty="0"/>
              <a:t>Priorities for </a:t>
            </a:r>
            <a:r>
              <a:rPr lang="en-US" altLang="en-US" sz="3200" b="1" dirty="0">
                <a:solidFill>
                  <a:srgbClr val="2B79CF"/>
                </a:solidFill>
              </a:rPr>
              <a:t>solar-powered</a:t>
            </a:r>
            <a:r>
              <a:rPr lang="en-US" altLang="en-US" sz="3200" b="1" dirty="0"/>
              <a:t> grid</a:t>
            </a:r>
          </a:p>
          <a:p>
            <a:pPr marL="971550" lvl="1" indent="-514350">
              <a:buFont typeface="+mj-lt"/>
              <a:buAutoNum type="arabicPeriod"/>
            </a:pPr>
            <a:r>
              <a:rPr lang="en-US" altLang="en-US" sz="2800" dirty="0"/>
              <a:t>Diurnal storage is well defined – get through the night</a:t>
            </a:r>
          </a:p>
          <a:p>
            <a:pPr lvl="2"/>
            <a:r>
              <a:rPr lang="en-US" altLang="en-US" sz="2400" dirty="0"/>
              <a:t>Power needed: Storage should be capable of powering entire grid (about 50 GW today – will grow with EV and heat pump demand)</a:t>
            </a:r>
          </a:p>
          <a:p>
            <a:pPr lvl="2"/>
            <a:r>
              <a:rPr lang="en-US" altLang="en-US" sz="2400" dirty="0"/>
              <a:t>Energy needed: Through the night (&gt; 0.3 </a:t>
            </a:r>
            <a:r>
              <a:rPr lang="en-US" altLang="en-US" sz="2400" dirty="0" err="1"/>
              <a:t>TWh</a:t>
            </a:r>
            <a:r>
              <a:rPr lang="en-US" altLang="en-US" sz="2400" dirty="0"/>
              <a:t> may grow to 1 </a:t>
            </a:r>
            <a:r>
              <a:rPr lang="en-US" altLang="en-US" sz="2400" dirty="0" err="1"/>
              <a:t>TWh</a:t>
            </a:r>
            <a:r>
              <a:rPr lang="en-US" altLang="en-US" sz="2400" dirty="0"/>
              <a:t>) motivates </a:t>
            </a:r>
            <a:r>
              <a:rPr lang="en-US" altLang="en-US" sz="2400" i="1" dirty="0"/>
              <a:t>new scalable technology with longer life (lower cost is always better)</a:t>
            </a:r>
          </a:p>
          <a:p>
            <a:pPr lvl="2"/>
            <a:r>
              <a:rPr lang="en-US" altLang="en-US" sz="2400" dirty="0"/>
              <a:t>Efficiency is important because almost half of our electricity will be stored before use</a:t>
            </a:r>
          </a:p>
          <a:p>
            <a:pPr marL="971550" lvl="1" indent="-514350">
              <a:buFont typeface="+mj-lt"/>
              <a:buAutoNum type="arabicPeriod"/>
            </a:pPr>
            <a:r>
              <a:rPr lang="en-US" altLang="en-US" sz="2800" dirty="0"/>
              <a:t>Resilience and seasonal is best met by cross-sector storage</a:t>
            </a:r>
          </a:p>
          <a:p>
            <a:pPr lvl="2"/>
            <a:r>
              <a:rPr lang="en-US" altLang="en-US" sz="2400" dirty="0"/>
              <a:t>Cost targets for dedicated storage that is cycled once per year is difficult</a:t>
            </a:r>
          </a:p>
          <a:p>
            <a:pPr lvl="2"/>
            <a:r>
              <a:rPr lang="en-US" altLang="en-US" sz="2400" dirty="0"/>
              <a:t>A large storage and distribution system that is used for transportation, industrial applications, etc. may share with power sector at a relatively low cost</a:t>
            </a:r>
          </a:p>
          <a:p>
            <a:pPr lvl="2"/>
            <a:r>
              <a:rPr lang="en-US" altLang="en-US" sz="2400" dirty="0"/>
              <a:t>Market will need new mechanisms</a:t>
            </a:r>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9</a:t>
            </a:fld>
            <a:endParaRPr lang="en-US" dirty="0"/>
          </a:p>
        </p:txBody>
      </p:sp>
      <p:pic>
        <p:nvPicPr>
          <p:cNvPr id="1026" name="Picture 2">
            <a:extLst>
              <a:ext uri="{FF2B5EF4-FFF2-40B4-BE49-F238E27FC236}">
                <a16:creationId xmlns:a16="http://schemas.microsoft.com/office/drawing/2014/main" id="{697FB86E-06C9-7644-AF9C-1443C195C2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088" b="56634"/>
          <a:stretch/>
        </p:blipFill>
        <p:spPr bwMode="auto">
          <a:xfrm>
            <a:off x="9613558" y="1387775"/>
            <a:ext cx="2233956" cy="127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573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68149</TotalTime>
  <Words>3060</Words>
  <Application>Microsoft Macintosh PowerPoint</Application>
  <PresentationFormat>Widescreen</PresentationFormat>
  <Paragraphs>448</Paragraphs>
  <Slides>36</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36</vt:i4>
      </vt:variant>
    </vt:vector>
  </HeadingPairs>
  <TitlesOfParts>
    <vt:vector size="43"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Introduction to research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Input from 2nd workshop</vt:lpstr>
      <vt:lpstr>Modeling approach</vt:lpstr>
      <vt:lpstr>Modeling approach – define LDES adoption</vt:lpstr>
      <vt:lpstr>Modeling approach – storage matrix</vt:lpstr>
      <vt:lpstr>Modeling approach - hydrogen</vt:lpstr>
      <vt:lpstr>Baseline definition</vt:lpstr>
      <vt:lpstr>Software strategy for RESOLVE</vt:lpstr>
      <vt:lpstr>Status</vt:lpstr>
      <vt:lpstr>PowerPoint Presentation</vt:lpstr>
      <vt:lpstr>PowerPoint Presentation</vt:lpstr>
      <vt:lpstr>Engagement with stakeholders</vt:lpstr>
      <vt:lpstr>Engagement with stakeholders</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Lippincott</dc:creator>
  <cp:lastModifiedBy>Sarah Kurtz</cp:lastModifiedBy>
  <cp:revision>659</cp:revision>
  <cp:lastPrinted>2021-03-15T07:22:45Z</cp:lastPrinted>
  <dcterms:created xsi:type="dcterms:W3CDTF">2019-10-10T19:52:54Z</dcterms:created>
  <dcterms:modified xsi:type="dcterms:W3CDTF">2022-01-17T05:17:04Z</dcterms:modified>
</cp:coreProperties>
</file>