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84" r:id="rId6"/>
    <p:sldId id="622" r:id="rId7"/>
    <p:sldId id="575" r:id="rId8"/>
    <p:sldId id="648" r:id="rId9"/>
    <p:sldId id="667" r:id="rId10"/>
    <p:sldId id="634" r:id="rId11"/>
    <p:sldId id="668" r:id="rId12"/>
    <p:sldId id="635" r:id="rId13"/>
    <p:sldId id="636" r:id="rId14"/>
    <p:sldId id="637" r:id="rId15"/>
    <p:sldId id="669" r:id="rId16"/>
    <p:sldId id="639" r:id="rId17"/>
    <p:sldId id="670" r:id="rId18"/>
    <p:sldId id="638" r:id="rId19"/>
    <p:sldId id="659" r:id="rId20"/>
    <p:sldId id="658" r:id="rId21"/>
    <p:sldId id="654" r:id="rId22"/>
    <p:sldId id="671" r:id="rId23"/>
    <p:sldId id="672" r:id="rId24"/>
    <p:sldId id="673" r:id="rId25"/>
    <p:sldId id="6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moud Youssef Mohamed Abido" initials="MYMA" lastIdx="4" clrIdx="0">
    <p:extLst>
      <p:ext uri="{19B8F6BF-5375-455C-9EA6-DF929625EA0E}">
        <p15:presenceInfo xmlns:p15="http://schemas.microsoft.com/office/powerpoint/2012/main" userId="S::eng.mahmoud.abido@cu.edu.eg::d3d28b8d-9809-4c36-9cc2-c737d431cb0a" providerId="AD"/>
      </p:ext>
    </p:extLst>
  </p:cmAuthor>
  <p:cmAuthor id="2" name="Sunquist, Jeffrey@Energy" initials="SJ" lastIdx="5" clrIdx="1">
    <p:extLst>
      <p:ext uri="{19B8F6BF-5375-455C-9EA6-DF929625EA0E}">
        <p15:presenceInfo xmlns:p15="http://schemas.microsoft.com/office/powerpoint/2012/main" userId="S::jeffrey.Sunquist@energy.ca.gov::c58d1e35-8887-4f1b-9c1d-c38171b87d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2EC"/>
    <a:srgbClr val="DCE5F4"/>
    <a:srgbClr val="AABFE4"/>
    <a:srgbClr val="FF0000"/>
    <a:srgbClr val="009242"/>
    <a:srgbClr val="33CC33"/>
    <a:srgbClr val="16FA17"/>
    <a:srgbClr val="00ADF0"/>
    <a:srgbClr val="FF9300"/>
    <a:srgbClr val="00F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461" autoAdjust="0"/>
    <p:restoredTop sz="86314" autoAdjust="0"/>
  </p:normalViewPr>
  <p:slideViewPr>
    <p:cSldViewPr snapToGrid="0">
      <p:cViewPr varScale="1">
        <p:scale>
          <a:sx n="90" d="100"/>
          <a:sy n="90" d="100"/>
        </p:scale>
        <p:origin x="232" y="1536"/>
      </p:cViewPr>
      <p:guideLst/>
    </p:cSldViewPr>
  </p:slideViewPr>
  <p:outlineViewPr>
    <p:cViewPr>
      <p:scale>
        <a:sx n="33" d="100"/>
        <a:sy n="33" d="100"/>
      </p:scale>
      <p:origin x="0" y="-557"/>
    </p:cViewPr>
  </p:outlineViewPr>
  <p:notesTextViewPr>
    <p:cViewPr>
      <p:scale>
        <a:sx n="1" d="1"/>
        <a:sy n="1" d="1"/>
      </p:scale>
      <p:origin x="0" y="0"/>
    </p:cViewPr>
  </p:notesTextViewPr>
  <p:sorterViewPr>
    <p:cViewPr>
      <p:scale>
        <a:sx n="75" d="100"/>
        <a:sy n="75" d="100"/>
      </p:scale>
      <p:origin x="0" y="-104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A49BF-1639-421D-8CB0-3BA468446AAE}" type="datetimeFigureOut">
              <a:rPr lang="en-US" smtClean="0"/>
              <a:t>12/16/21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E537C-88DD-4795-A62C-2D8E05A9709E}" type="slidenum">
              <a:rPr lang="en-US" smtClean="0"/>
              <a:t>‹#›</a:t>
            </a:fld>
            <a:endParaRPr lang="en-US"/>
          </a:p>
        </p:txBody>
      </p:sp>
    </p:spTree>
    <p:extLst>
      <p:ext uri="{BB962C8B-B14F-4D97-AF65-F5344CB8AC3E}">
        <p14:creationId xmlns:p14="http://schemas.microsoft.com/office/powerpoint/2010/main" val="83919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a:t>
            </a:fld>
            <a:endParaRPr lang="en-US"/>
          </a:p>
        </p:txBody>
      </p:sp>
    </p:spTree>
    <p:extLst>
      <p:ext uri="{BB962C8B-B14F-4D97-AF65-F5344CB8AC3E}">
        <p14:creationId xmlns:p14="http://schemas.microsoft.com/office/powerpoint/2010/main" val="71047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10</a:t>
            </a:fld>
            <a:endParaRPr lang="en-US"/>
          </a:p>
        </p:txBody>
      </p:sp>
    </p:spTree>
    <p:extLst>
      <p:ext uri="{BB962C8B-B14F-4D97-AF65-F5344CB8AC3E}">
        <p14:creationId xmlns:p14="http://schemas.microsoft.com/office/powerpoint/2010/main" val="79770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11</a:t>
            </a:fld>
            <a:endParaRPr lang="en-US"/>
          </a:p>
        </p:txBody>
      </p:sp>
    </p:spTree>
    <p:extLst>
      <p:ext uri="{BB962C8B-B14F-4D97-AF65-F5344CB8AC3E}">
        <p14:creationId xmlns:p14="http://schemas.microsoft.com/office/powerpoint/2010/main" val="221037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12</a:t>
            </a:fld>
            <a:endParaRPr lang="en-US"/>
          </a:p>
        </p:txBody>
      </p:sp>
    </p:spTree>
    <p:extLst>
      <p:ext uri="{BB962C8B-B14F-4D97-AF65-F5344CB8AC3E}">
        <p14:creationId xmlns:p14="http://schemas.microsoft.com/office/powerpoint/2010/main" val="339016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13</a:t>
            </a:fld>
            <a:endParaRPr lang="en-US"/>
          </a:p>
        </p:txBody>
      </p:sp>
    </p:spTree>
    <p:extLst>
      <p:ext uri="{BB962C8B-B14F-4D97-AF65-F5344CB8AC3E}">
        <p14:creationId xmlns:p14="http://schemas.microsoft.com/office/powerpoint/2010/main" val="421426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14</a:t>
            </a:fld>
            <a:endParaRPr lang="en-US"/>
          </a:p>
        </p:txBody>
      </p:sp>
    </p:spTree>
    <p:extLst>
      <p:ext uri="{BB962C8B-B14F-4D97-AF65-F5344CB8AC3E}">
        <p14:creationId xmlns:p14="http://schemas.microsoft.com/office/powerpoint/2010/main" val="42969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17</a:t>
            </a:fld>
            <a:endParaRPr lang="en-US"/>
          </a:p>
        </p:txBody>
      </p:sp>
    </p:spTree>
    <p:extLst>
      <p:ext uri="{BB962C8B-B14F-4D97-AF65-F5344CB8AC3E}">
        <p14:creationId xmlns:p14="http://schemas.microsoft.com/office/powerpoint/2010/main" val="24279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18</a:t>
            </a:fld>
            <a:endParaRPr lang="en-US"/>
          </a:p>
        </p:txBody>
      </p:sp>
    </p:spTree>
    <p:extLst>
      <p:ext uri="{BB962C8B-B14F-4D97-AF65-F5344CB8AC3E}">
        <p14:creationId xmlns:p14="http://schemas.microsoft.com/office/powerpoint/2010/main" val="364595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19</a:t>
            </a:fld>
            <a:endParaRPr lang="en-US"/>
          </a:p>
        </p:txBody>
      </p:sp>
    </p:spTree>
    <p:extLst>
      <p:ext uri="{BB962C8B-B14F-4D97-AF65-F5344CB8AC3E}">
        <p14:creationId xmlns:p14="http://schemas.microsoft.com/office/powerpoint/2010/main" val="28123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20</a:t>
            </a:fld>
            <a:endParaRPr lang="en-US"/>
          </a:p>
        </p:txBody>
      </p:sp>
    </p:spTree>
    <p:extLst>
      <p:ext uri="{BB962C8B-B14F-4D97-AF65-F5344CB8AC3E}">
        <p14:creationId xmlns:p14="http://schemas.microsoft.com/office/powerpoint/2010/main" val="171404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21</a:t>
            </a:fld>
            <a:endParaRPr lang="en-US"/>
          </a:p>
        </p:txBody>
      </p:sp>
    </p:spTree>
    <p:extLst>
      <p:ext uri="{BB962C8B-B14F-4D97-AF65-F5344CB8AC3E}">
        <p14:creationId xmlns:p14="http://schemas.microsoft.com/office/powerpoint/2010/main" val="64521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a:t>
            </a:fld>
            <a:endParaRPr lang="en-US"/>
          </a:p>
        </p:txBody>
      </p:sp>
    </p:spTree>
    <p:extLst>
      <p:ext uri="{BB962C8B-B14F-4D97-AF65-F5344CB8AC3E}">
        <p14:creationId xmlns:p14="http://schemas.microsoft.com/office/powerpoint/2010/main" val="127893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3</a:t>
            </a:fld>
            <a:endParaRPr lang="en-US"/>
          </a:p>
        </p:txBody>
      </p:sp>
    </p:spTree>
    <p:extLst>
      <p:ext uri="{BB962C8B-B14F-4D97-AF65-F5344CB8AC3E}">
        <p14:creationId xmlns:p14="http://schemas.microsoft.com/office/powerpoint/2010/main" val="158829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4</a:t>
            </a:fld>
            <a:endParaRPr lang="en-US"/>
          </a:p>
        </p:txBody>
      </p:sp>
    </p:spTree>
    <p:extLst>
      <p:ext uri="{BB962C8B-B14F-4D97-AF65-F5344CB8AC3E}">
        <p14:creationId xmlns:p14="http://schemas.microsoft.com/office/powerpoint/2010/main" val="143578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5</a:t>
            </a:fld>
            <a:endParaRPr lang="en-US"/>
          </a:p>
        </p:txBody>
      </p:sp>
    </p:spTree>
    <p:extLst>
      <p:ext uri="{BB962C8B-B14F-4D97-AF65-F5344CB8AC3E}">
        <p14:creationId xmlns:p14="http://schemas.microsoft.com/office/powerpoint/2010/main" val="43856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6</a:t>
            </a:fld>
            <a:endParaRPr lang="en-US"/>
          </a:p>
        </p:txBody>
      </p:sp>
    </p:spTree>
    <p:extLst>
      <p:ext uri="{BB962C8B-B14F-4D97-AF65-F5344CB8AC3E}">
        <p14:creationId xmlns:p14="http://schemas.microsoft.com/office/powerpoint/2010/main" val="94839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7</a:t>
            </a:fld>
            <a:endParaRPr lang="en-US"/>
          </a:p>
        </p:txBody>
      </p:sp>
    </p:spTree>
    <p:extLst>
      <p:ext uri="{BB962C8B-B14F-4D97-AF65-F5344CB8AC3E}">
        <p14:creationId xmlns:p14="http://schemas.microsoft.com/office/powerpoint/2010/main" val="199653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8</a:t>
            </a:fld>
            <a:endParaRPr lang="en-US"/>
          </a:p>
        </p:txBody>
      </p:sp>
    </p:spTree>
    <p:extLst>
      <p:ext uri="{BB962C8B-B14F-4D97-AF65-F5344CB8AC3E}">
        <p14:creationId xmlns:p14="http://schemas.microsoft.com/office/powerpoint/2010/main" val="202849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9</a:t>
            </a:fld>
            <a:endParaRPr lang="en-US"/>
          </a:p>
        </p:txBody>
      </p:sp>
    </p:spTree>
    <p:extLst>
      <p:ext uri="{BB962C8B-B14F-4D97-AF65-F5344CB8AC3E}">
        <p14:creationId xmlns:p14="http://schemas.microsoft.com/office/powerpoint/2010/main" val="40076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8D96-FA19-4B9A-B255-70CA7A53D61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8F895-B61A-4C94-9AFD-9677024C6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8AE6E-A6A7-4318-846C-58945BA61ACA}"/>
              </a:ext>
            </a:extLst>
          </p:cNvPr>
          <p:cNvSpPr>
            <a:spLocks noGrp="1"/>
          </p:cNvSpPr>
          <p:nvPr>
            <p:ph type="dt" sz="half" idx="10"/>
          </p:nvPr>
        </p:nvSpPr>
        <p:spPr/>
        <p:txBody>
          <a:bodyPr/>
          <a:lstStyle/>
          <a:p>
            <a:fld id="{B5E08615-7BA6-AF4A-BA96-7FFDC80C8869}" type="datetime1">
              <a:rPr lang="en-US" smtClean="0"/>
              <a:t>12/16/21</a:t>
            </a:fld>
            <a:endParaRPr lang="en-US"/>
          </a:p>
        </p:txBody>
      </p:sp>
      <p:sp>
        <p:nvSpPr>
          <p:cNvPr id="5" name="Footer Placeholder 4">
            <a:extLst>
              <a:ext uri="{FF2B5EF4-FFF2-40B4-BE49-F238E27FC236}">
                <a16:creationId xmlns:a16="http://schemas.microsoft.com/office/drawing/2014/main" id="{B42CF5A7-890F-47D6-8BD5-01519F3A3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DECF-FF52-4A61-A216-D03EB9EEBCD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45400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7EEF-2B2B-4F5C-86A1-D835FA9E99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8705B-782D-4256-B8D7-F9575D81D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8DCEE-246C-4DC6-8472-50E2F68B902F}"/>
              </a:ext>
            </a:extLst>
          </p:cNvPr>
          <p:cNvSpPr>
            <a:spLocks noGrp="1"/>
          </p:cNvSpPr>
          <p:nvPr>
            <p:ph type="dt" sz="half" idx="10"/>
          </p:nvPr>
        </p:nvSpPr>
        <p:spPr/>
        <p:txBody>
          <a:bodyPr/>
          <a:lstStyle/>
          <a:p>
            <a:fld id="{1C5C494E-3A9B-244D-910E-6A9C5C5E3C57}" type="datetime1">
              <a:rPr lang="en-US" smtClean="0"/>
              <a:t>12/16/21</a:t>
            </a:fld>
            <a:endParaRPr lang="en-US"/>
          </a:p>
        </p:txBody>
      </p:sp>
      <p:sp>
        <p:nvSpPr>
          <p:cNvPr id="5" name="Footer Placeholder 4">
            <a:extLst>
              <a:ext uri="{FF2B5EF4-FFF2-40B4-BE49-F238E27FC236}">
                <a16:creationId xmlns:a16="http://schemas.microsoft.com/office/drawing/2014/main" id="{ECCCE389-8976-4C2D-9E5C-89EFC1892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1E007-A14A-4714-AC03-67B4191FAD5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311014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84D5C-B853-4473-A8C5-B26074951A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6F73C2-1830-411B-9DD2-CFD6BE3C4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DC4CD-27F5-41A2-95D1-09C2D7F8F39D}"/>
              </a:ext>
            </a:extLst>
          </p:cNvPr>
          <p:cNvSpPr>
            <a:spLocks noGrp="1"/>
          </p:cNvSpPr>
          <p:nvPr>
            <p:ph type="dt" sz="half" idx="10"/>
          </p:nvPr>
        </p:nvSpPr>
        <p:spPr/>
        <p:txBody>
          <a:bodyPr/>
          <a:lstStyle/>
          <a:p>
            <a:fld id="{3C903D49-D0E1-A64F-9655-C47F3A36F317}" type="datetime1">
              <a:rPr lang="en-US" smtClean="0"/>
              <a:t>12/16/21</a:t>
            </a:fld>
            <a:endParaRPr lang="en-US"/>
          </a:p>
        </p:txBody>
      </p:sp>
      <p:sp>
        <p:nvSpPr>
          <p:cNvPr id="5" name="Footer Placeholder 4">
            <a:extLst>
              <a:ext uri="{FF2B5EF4-FFF2-40B4-BE49-F238E27FC236}">
                <a16:creationId xmlns:a16="http://schemas.microsoft.com/office/drawing/2014/main" id="{27D28368-80D4-41EB-807A-0ED9A25E4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A3C8A-32CC-4A35-B390-1396B8C52B32}"/>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428624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1BE8A3-30C5-844F-88F4-86055FD89A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0CF910E-6B99-9543-AA78-4D292897A8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870975"/>
            <a:ext cx="12192000" cy="2525999"/>
          </a:xfrm>
          <a:prstGeom prst="rect">
            <a:avLst/>
          </a:prstGeom>
        </p:spPr>
      </p:pic>
      <p:sp>
        <p:nvSpPr>
          <p:cNvPr id="2" name="Title 1">
            <a:extLst>
              <a:ext uri="{FF2B5EF4-FFF2-40B4-BE49-F238E27FC236}">
                <a16:creationId xmlns:a16="http://schemas.microsoft.com/office/drawing/2014/main" id="{27157174-E112-6F48-9071-78C999955EFA}"/>
              </a:ext>
            </a:extLst>
          </p:cNvPr>
          <p:cNvSpPr>
            <a:spLocks noGrp="1"/>
          </p:cNvSpPr>
          <p:nvPr>
            <p:ph type="ctrTitle"/>
          </p:nvPr>
        </p:nvSpPr>
        <p:spPr>
          <a:xfrm>
            <a:off x="1613452" y="246286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54AC4C1-FB66-164A-8E99-4764931283BC}"/>
              </a:ext>
            </a:extLst>
          </p:cNvPr>
          <p:cNvSpPr>
            <a:spLocks noGrp="1"/>
          </p:cNvSpPr>
          <p:nvPr>
            <p:ph type="subTitle" idx="1"/>
          </p:nvPr>
        </p:nvSpPr>
        <p:spPr>
          <a:xfrm>
            <a:off x="1414670" y="4978301"/>
            <a:ext cx="9144000" cy="105354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FDBA53D-865C-BC4F-BA81-FEB853781EE3}"/>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B5BF7D1E-5BC5-0046-8F11-02D3ED0E2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1A628-BB3E-844E-9EFD-FBD9C714A20E}"/>
              </a:ext>
            </a:extLst>
          </p:cNvPr>
          <p:cNvSpPr>
            <a:spLocks noGrp="1"/>
          </p:cNvSpPr>
          <p:nvPr>
            <p:ph type="sldNum" sz="quarter" idx="12"/>
          </p:nvPr>
        </p:nvSpPr>
        <p:spPr/>
        <p:txBody>
          <a:body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7513B360-32C7-DF40-95C7-AC20C01EBD24}"/>
              </a:ext>
            </a:extLst>
          </p:cNvPr>
          <p:cNvPicPr>
            <a:picLocks noChangeAspect="1"/>
          </p:cNvPicPr>
          <p:nvPr userDrawn="1"/>
        </p:nvPicPr>
        <p:blipFill>
          <a:blip r:embed="rId4"/>
          <a:stretch>
            <a:fillRect/>
          </a:stretch>
        </p:blipFill>
        <p:spPr>
          <a:xfrm>
            <a:off x="6012253" y="2910466"/>
            <a:ext cx="1106863" cy="1052427"/>
          </a:xfrm>
          <a:prstGeom prst="rect">
            <a:avLst/>
          </a:prstGeom>
        </p:spPr>
      </p:pic>
    </p:spTree>
    <p:extLst>
      <p:ext uri="{BB962C8B-B14F-4D97-AF65-F5344CB8AC3E}">
        <p14:creationId xmlns:p14="http://schemas.microsoft.com/office/powerpoint/2010/main" val="3259977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060A-1248-D442-8FB3-514506B63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36C84-8C49-2449-A9BF-C7A4EAF14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DC97-EBC4-FF46-94A7-B1CA58C4BFCE}"/>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33473096-1C60-8740-A003-6B98D02B0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707E9-A8B3-6242-8C2C-EE6CCC2BF8FB}"/>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337982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F013-EA0A-4544-8F7A-3E378994C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8445C-160D-1547-BD4E-ACB69FC3D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1936-1950-3D4B-8468-7314966DAE93}"/>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49EB40EC-0C5A-474C-A63E-9C82D9659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7A21B-7363-D345-9797-89FAE425EC04}"/>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991506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9337-4C79-F540-A82A-4941D6E98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C3DB6-69D5-E24A-A03F-1BBDFE8FB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A479A5-1241-1D49-92A0-8DB3DC114A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8FE2A4-DFF5-E242-98F9-E37478ED005F}"/>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6" name="Footer Placeholder 5">
            <a:extLst>
              <a:ext uri="{FF2B5EF4-FFF2-40B4-BE49-F238E27FC236}">
                <a16:creationId xmlns:a16="http://schemas.microsoft.com/office/drawing/2014/main" id="{5875494A-1B4E-BE4A-A938-C072994A2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A83EE-10C8-4E40-BC49-7809F256C78D}"/>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008673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ABB6-7D7E-C647-8673-497BC6B7A193}"/>
              </a:ext>
            </a:extLst>
          </p:cNvPr>
          <p:cNvSpPr>
            <a:spLocks noGrp="1"/>
          </p:cNvSpPr>
          <p:nvPr>
            <p:ph type="title"/>
          </p:nvPr>
        </p:nvSpPr>
        <p:spPr>
          <a:xfrm>
            <a:off x="1142999" y="-83344"/>
            <a:ext cx="1023399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D4B5E5-648C-904B-A2D2-83A3AD899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F53D4-138A-4D41-871F-5DA1A31CF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A1F2E-3966-4849-A536-3968D64B2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393A1-FBFA-1447-95A8-EB18C1A83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199106-A8E5-4B43-8171-A79B5F87BF7B}"/>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8" name="Footer Placeholder 7">
            <a:extLst>
              <a:ext uri="{FF2B5EF4-FFF2-40B4-BE49-F238E27FC236}">
                <a16:creationId xmlns:a16="http://schemas.microsoft.com/office/drawing/2014/main" id="{0760F3C8-EB9B-6A41-BAFA-9EB1D0D7E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7A843-206C-6640-AD3C-91DF9BED1AD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700102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CDA0-3530-8647-80C2-2DB164355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B04FF-934E-F74B-8454-766575A569EB}"/>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4" name="Footer Placeholder 3">
            <a:extLst>
              <a:ext uri="{FF2B5EF4-FFF2-40B4-BE49-F238E27FC236}">
                <a16:creationId xmlns:a16="http://schemas.microsoft.com/office/drawing/2014/main" id="{A88A8193-E43E-F346-8F17-690B4D4E1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7196A5-C920-DB48-99A9-20DB2EB85289}"/>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69019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C416D-FAA3-7642-9BDD-C558CF4F5D6D}"/>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3" name="Footer Placeholder 2">
            <a:extLst>
              <a:ext uri="{FF2B5EF4-FFF2-40B4-BE49-F238E27FC236}">
                <a16:creationId xmlns:a16="http://schemas.microsoft.com/office/drawing/2014/main" id="{D62394B5-0294-654F-9152-CA9B896EA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2C80A-FB20-7C44-9879-2804EEFA7B3E}"/>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873103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5916-EDDB-8A49-9BA6-B5E9C8336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DAAC8-86B9-EB4E-9083-6EDD427E3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22A2C-CE63-2D44-A788-CA8270A04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EF8A3-CF9D-7845-931E-7422ABA790E8}"/>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6" name="Footer Placeholder 5">
            <a:extLst>
              <a:ext uri="{FF2B5EF4-FFF2-40B4-BE49-F238E27FC236}">
                <a16:creationId xmlns:a16="http://schemas.microsoft.com/office/drawing/2014/main" id="{4304DDDC-3224-0248-AFC0-2B07C5AA1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24488-F06F-3A49-A347-2A08D38E7E4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90411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88147-E1DD-4BA6-9A3B-9BA9EDA4A4C6}"/>
              </a:ext>
            </a:extLst>
          </p:cNvPr>
          <p:cNvSpPr>
            <a:spLocks noGrp="1"/>
          </p:cNvSpPr>
          <p:nvPr>
            <p:ph idx="1"/>
          </p:nvPr>
        </p:nvSpPr>
        <p:spPr>
          <a:xfrm>
            <a:off x="498763" y="1450975"/>
            <a:ext cx="11211791" cy="472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83B5C-2F54-4D80-A84B-42CC882CE457}"/>
              </a:ext>
            </a:extLst>
          </p:cNvPr>
          <p:cNvSpPr>
            <a:spLocks noGrp="1"/>
          </p:cNvSpPr>
          <p:nvPr>
            <p:ph type="dt" sz="half" idx="10"/>
          </p:nvPr>
        </p:nvSpPr>
        <p:spPr>
          <a:xfrm>
            <a:off x="838200" y="6492875"/>
            <a:ext cx="2743200" cy="365125"/>
          </a:xfrm>
        </p:spPr>
        <p:txBody>
          <a:bodyPr/>
          <a:lstStyle/>
          <a:p>
            <a:fld id="{76F3A15A-C7A5-9D43-B9CE-129B5F478848}" type="datetime1">
              <a:rPr lang="en-US" smtClean="0"/>
              <a:t>12/16/21</a:t>
            </a:fld>
            <a:endParaRPr lang="en-US"/>
          </a:p>
        </p:txBody>
      </p:sp>
      <p:sp>
        <p:nvSpPr>
          <p:cNvPr id="5" name="Footer Placeholder 4">
            <a:extLst>
              <a:ext uri="{FF2B5EF4-FFF2-40B4-BE49-F238E27FC236}">
                <a16:creationId xmlns:a16="http://schemas.microsoft.com/office/drawing/2014/main" id="{5B3249BF-9BBE-4646-91E0-9D77B676C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45A4E-2BD5-41C8-8B64-48ABD748CCAA}"/>
              </a:ext>
            </a:extLst>
          </p:cNvPr>
          <p:cNvSpPr>
            <a:spLocks noGrp="1"/>
          </p:cNvSpPr>
          <p:nvPr>
            <p:ph type="sldNum" sz="quarter" idx="12"/>
          </p:nvPr>
        </p:nvSpPr>
        <p:spPr>
          <a:xfrm>
            <a:off x="8610600" y="6492875"/>
            <a:ext cx="2743200" cy="365125"/>
          </a:xfrm>
        </p:spPr>
        <p:txBody>
          <a:bodyPr/>
          <a:lstStyle/>
          <a:p>
            <a:fld id="{8AC98B50-D640-4ECE-A6A6-8E7234A714AF}" type="slidenum">
              <a:rPr lang="en-US" smtClean="0"/>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C17B2474-0547-8E43-AF5E-F15D28D051FD}"/>
              </a:ext>
            </a:extLst>
          </p:cNvPr>
          <p:cNvPicPr>
            <a:picLocks noChangeAspect="1"/>
          </p:cNvPicPr>
          <p:nvPr userDrawn="1"/>
        </p:nvPicPr>
        <p:blipFill>
          <a:blip r:embed="rId2"/>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556501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EF30-F0CF-864F-816D-DCACCDA02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4284D4-CC0C-054F-B03A-1D08BE898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10991-37E0-9349-BCB8-49856747A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E803E-D6DB-1F46-8A05-E276040FBAE4}"/>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6" name="Footer Placeholder 5">
            <a:extLst>
              <a:ext uri="{FF2B5EF4-FFF2-40B4-BE49-F238E27FC236}">
                <a16:creationId xmlns:a16="http://schemas.microsoft.com/office/drawing/2014/main" id="{691C331E-1D78-6843-8927-FC50711A5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EDF47-DF8B-BF42-9A6F-EB43732A1827}"/>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406625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E2E8-D18C-2545-B4ED-69E08BA00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E9D04-7FB1-5D42-8583-B0C679F76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7AA5F-9308-7641-B26C-C3EF47FB2AAF}"/>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FDF487A8-3CF6-9B49-9F74-0CD6D3E3D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8A363-1642-9142-9408-A7751F670D82}"/>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286453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7DAE5-7075-9147-AD2A-8BEB7A825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613733-8F0C-9A4D-A4A8-5148CC5549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52E2E-2659-1B46-B413-77D36E1711E9}"/>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E81FE8E8-3EAD-B649-9ACF-00D82763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68FAF-22E1-0F40-BBE6-20CD1D7CDB46}"/>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48602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xfrm>
            <a:off x="5791200" y="6684963"/>
            <a:ext cx="609600" cy="152400"/>
          </a:xfrm>
          <a:prstGeom prst="rect">
            <a:avLst/>
          </a:prstGeom>
        </p:spPr>
        <p:txBody>
          <a:bodyPr/>
          <a:lstStyle>
            <a:lvl1pPr>
              <a:defRPr/>
            </a:lvl1pPr>
          </a:lstStyle>
          <a:p>
            <a:pPr fontAlgn="base">
              <a:spcBef>
                <a:spcPct val="0"/>
              </a:spcBef>
              <a:spcAft>
                <a:spcPct val="0"/>
              </a:spcAft>
              <a:defRPr/>
            </a:pPr>
            <a:fld id="{2095F920-1042-914C-A3FE-E6415FDD3521}" type="slidenum">
              <a:rPr lang="en-US" smtClean="0">
                <a:solidFill>
                  <a:srgbClr val="0959A5"/>
                </a:solidFill>
                <a:latin typeface="Arial" charset="0"/>
                <a:ea typeface="ＭＳ Ｐゴシック" charset="0"/>
                <a:cs typeface="ＭＳ Ｐゴシック" charset="0"/>
              </a:rPr>
              <a:pPr fontAlgn="base">
                <a:spcBef>
                  <a:spcPct val="0"/>
                </a:spcBef>
                <a:spcAft>
                  <a:spcPct val="0"/>
                </a:spcAft>
                <a:defRPr/>
              </a:pPr>
              <a:t>‹#›</a:t>
            </a:fld>
            <a:endParaRPr lang="en-US" dirty="0">
              <a:solidFill>
                <a:srgbClr val="0959A5"/>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031286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39D4-16B7-4DD8-A223-7EE7A0FE12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E4D1B2-1D94-4E2F-A3E1-5EED9CD39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350D63-5344-4084-972A-5987663AB9A5}"/>
              </a:ext>
            </a:extLst>
          </p:cNvPr>
          <p:cNvSpPr>
            <a:spLocks noGrp="1"/>
          </p:cNvSpPr>
          <p:nvPr>
            <p:ph type="dt" sz="half" idx="10"/>
          </p:nvPr>
        </p:nvSpPr>
        <p:spPr/>
        <p:txBody>
          <a:bodyPr/>
          <a:lstStyle/>
          <a:p>
            <a:fld id="{D26C4858-D8D3-B84E-968C-9753EB76B501}" type="datetime1">
              <a:rPr lang="en-US" smtClean="0"/>
              <a:t>12/16/21</a:t>
            </a:fld>
            <a:endParaRPr lang="en-US"/>
          </a:p>
        </p:txBody>
      </p:sp>
      <p:sp>
        <p:nvSpPr>
          <p:cNvPr id="5" name="Footer Placeholder 4">
            <a:extLst>
              <a:ext uri="{FF2B5EF4-FFF2-40B4-BE49-F238E27FC236}">
                <a16:creationId xmlns:a16="http://schemas.microsoft.com/office/drawing/2014/main" id="{6AF7F4D1-DABA-48D6-BA34-1E1CDEBF3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0E385-88F3-4E1E-8A24-0A70F3AFB854}"/>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417969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A6D8A-BA8C-45E6-9A3C-7392C5F62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30F86A-7EED-4B95-9992-3BBA5DB4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86474-9CD0-4638-92C6-E07B0D9A5EF8}"/>
              </a:ext>
            </a:extLst>
          </p:cNvPr>
          <p:cNvSpPr>
            <a:spLocks noGrp="1"/>
          </p:cNvSpPr>
          <p:nvPr>
            <p:ph type="dt" sz="half" idx="10"/>
          </p:nvPr>
        </p:nvSpPr>
        <p:spPr/>
        <p:txBody>
          <a:bodyPr/>
          <a:lstStyle/>
          <a:p>
            <a:fld id="{7EE78D80-258B-1443-9688-22C4BD736C29}" type="datetime1">
              <a:rPr lang="en-US" smtClean="0"/>
              <a:t>12/16/21</a:t>
            </a:fld>
            <a:endParaRPr lang="en-US"/>
          </a:p>
        </p:txBody>
      </p:sp>
      <p:sp>
        <p:nvSpPr>
          <p:cNvPr id="6" name="Footer Placeholder 5">
            <a:extLst>
              <a:ext uri="{FF2B5EF4-FFF2-40B4-BE49-F238E27FC236}">
                <a16:creationId xmlns:a16="http://schemas.microsoft.com/office/drawing/2014/main" id="{71B24A39-5597-459A-80A6-6251A1095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2DB47-F342-4F24-AE44-6B266375AF75}"/>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51015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8B55-D8F7-4BF9-BD9B-FAB630C4C1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92090E4-4D5A-4CE7-8D5E-2D9174E0F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1DB30-6DFE-428F-82B4-7CC1AFCC8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DEC-F162-42D3-B7A5-DCA564308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C8DDA-BEAA-4E00-8ED9-8A683701B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9D11EB-4018-43D9-A8D9-189BADD34E05}"/>
              </a:ext>
            </a:extLst>
          </p:cNvPr>
          <p:cNvSpPr>
            <a:spLocks noGrp="1"/>
          </p:cNvSpPr>
          <p:nvPr>
            <p:ph type="dt" sz="half" idx="10"/>
          </p:nvPr>
        </p:nvSpPr>
        <p:spPr/>
        <p:txBody>
          <a:bodyPr/>
          <a:lstStyle/>
          <a:p>
            <a:fld id="{A371D422-B96A-8141-BA46-71D00749C7A3}" type="datetime1">
              <a:rPr lang="en-US" smtClean="0"/>
              <a:t>12/16/21</a:t>
            </a:fld>
            <a:endParaRPr lang="en-US"/>
          </a:p>
        </p:txBody>
      </p:sp>
      <p:sp>
        <p:nvSpPr>
          <p:cNvPr id="8" name="Footer Placeholder 7">
            <a:extLst>
              <a:ext uri="{FF2B5EF4-FFF2-40B4-BE49-F238E27FC236}">
                <a16:creationId xmlns:a16="http://schemas.microsoft.com/office/drawing/2014/main" id="{8C26DF4B-F59B-4D2A-BE85-DC43AFF6C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A6FD9-F2B2-4B27-B6A9-126E8CAE96F8}"/>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89350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6749-0D8B-4B38-A066-F23BB06671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9034B9-F72F-4493-9B60-F6CCB5D74C64}"/>
              </a:ext>
            </a:extLst>
          </p:cNvPr>
          <p:cNvSpPr>
            <a:spLocks noGrp="1"/>
          </p:cNvSpPr>
          <p:nvPr>
            <p:ph type="dt" sz="half" idx="10"/>
          </p:nvPr>
        </p:nvSpPr>
        <p:spPr/>
        <p:txBody>
          <a:bodyPr/>
          <a:lstStyle/>
          <a:p>
            <a:fld id="{99C6893C-6EFF-C140-8D4C-B2E696567F4F}" type="datetime1">
              <a:rPr lang="en-US" smtClean="0"/>
              <a:t>12/16/21</a:t>
            </a:fld>
            <a:endParaRPr lang="en-US"/>
          </a:p>
        </p:txBody>
      </p:sp>
      <p:sp>
        <p:nvSpPr>
          <p:cNvPr id="4" name="Footer Placeholder 3">
            <a:extLst>
              <a:ext uri="{FF2B5EF4-FFF2-40B4-BE49-F238E27FC236}">
                <a16:creationId xmlns:a16="http://schemas.microsoft.com/office/drawing/2014/main" id="{FE745ADE-3C4C-41C9-B48A-87DED2345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533A9A-F087-40E4-8693-0C8DC68F7081}"/>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389506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DCA2C-ECFD-48F4-9D7E-665DEB3C672C}"/>
              </a:ext>
            </a:extLst>
          </p:cNvPr>
          <p:cNvSpPr>
            <a:spLocks noGrp="1"/>
          </p:cNvSpPr>
          <p:nvPr>
            <p:ph type="dt" sz="half" idx="10"/>
          </p:nvPr>
        </p:nvSpPr>
        <p:spPr/>
        <p:txBody>
          <a:bodyPr/>
          <a:lstStyle/>
          <a:p>
            <a:fld id="{E9836C26-CA02-FE43-8EE5-FFFCE632D91E}" type="datetime1">
              <a:rPr lang="en-US" smtClean="0"/>
              <a:t>12/16/21</a:t>
            </a:fld>
            <a:endParaRPr lang="en-US"/>
          </a:p>
        </p:txBody>
      </p:sp>
      <p:sp>
        <p:nvSpPr>
          <p:cNvPr id="3" name="Footer Placeholder 2">
            <a:extLst>
              <a:ext uri="{FF2B5EF4-FFF2-40B4-BE49-F238E27FC236}">
                <a16:creationId xmlns:a16="http://schemas.microsoft.com/office/drawing/2014/main" id="{31323A37-189D-45E2-BC00-A09EE1AFF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20179-6B4F-44C1-933C-021FB07D1DA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81679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5491-AECF-4DE1-90F3-BBBCDA127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A8E04-2C45-46BB-BAAD-021C4F83F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EDFFD-1E17-4E2F-BC0A-BE2BB2177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CD66-0315-4E89-81AA-67C616B5E37E}"/>
              </a:ext>
            </a:extLst>
          </p:cNvPr>
          <p:cNvSpPr>
            <a:spLocks noGrp="1"/>
          </p:cNvSpPr>
          <p:nvPr>
            <p:ph type="dt" sz="half" idx="10"/>
          </p:nvPr>
        </p:nvSpPr>
        <p:spPr/>
        <p:txBody>
          <a:bodyPr/>
          <a:lstStyle/>
          <a:p>
            <a:fld id="{2F9340AE-DEEA-6247-A4A1-3CB123BE42C7}" type="datetime1">
              <a:rPr lang="en-US" smtClean="0"/>
              <a:t>12/16/21</a:t>
            </a:fld>
            <a:endParaRPr lang="en-US"/>
          </a:p>
        </p:txBody>
      </p:sp>
      <p:sp>
        <p:nvSpPr>
          <p:cNvPr id="6" name="Footer Placeholder 5">
            <a:extLst>
              <a:ext uri="{FF2B5EF4-FFF2-40B4-BE49-F238E27FC236}">
                <a16:creationId xmlns:a16="http://schemas.microsoft.com/office/drawing/2014/main" id="{62A453C1-E4B5-4574-95EC-4D95D0B9F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BE2A9-7FD1-4F60-A5EC-D09EA222B89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355726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9992-A425-46C4-A40B-FA9105C2FD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1C66F4-6FFA-4782-9554-0FB8B46A7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83678-2B00-45A4-B068-590F380AA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C69CC-0FFA-4973-8062-C4C8D663CEA0}"/>
              </a:ext>
            </a:extLst>
          </p:cNvPr>
          <p:cNvSpPr>
            <a:spLocks noGrp="1"/>
          </p:cNvSpPr>
          <p:nvPr>
            <p:ph type="dt" sz="half" idx="10"/>
          </p:nvPr>
        </p:nvSpPr>
        <p:spPr/>
        <p:txBody>
          <a:bodyPr/>
          <a:lstStyle/>
          <a:p>
            <a:fld id="{62AC417D-5CCA-D846-A342-29C5142A4A91}" type="datetime1">
              <a:rPr lang="en-US" smtClean="0"/>
              <a:t>12/16/21</a:t>
            </a:fld>
            <a:endParaRPr lang="en-US"/>
          </a:p>
        </p:txBody>
      </p:sp>
      <p:sp>
        <p:nvSpPr>
          <p:cNvPr id="6" name="Footer Placeholder 5">
            <a:extLst>
              <a:ext uri="{FF2B5EF4-FFF2-40B4-BE49-F238E27FC236}">
                <a16:creationId xmlns:a16="http://schemas.microsoft.com/office/drawing/2014/main" id="{BEE77325-316B-4496-ADDE-ACF8FE119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68BC4-1997-46C8-80D3-39F2E31C6133}"/>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91168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EF206-230D-4E2F-BE3E-87B5FE790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3E25A-5801-4E9C-9699-5914CC5F9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3FCA-CDA8-EE45-BE15-933322DD6D69}" type="datetime1">
              <a:rPr lang="en-US" smtClean="0"/>
              <a:t>12/16/21</a:t>
            </a:fld>
            <a:endParaRPr lang="en-US"/>
          </a:p>
        </p:txBody>
      </p:sp>
      <p:sp>
        <p:nvSpPr>
          <p:cNvPr id="5" name="Footer Placeholder 4">
            <a:extLst>
              <a:ext uri="{FF2B5EF4-FFF2-40B4-BE49-F238E27FC236}">
                <a16:creationId xmlns:a16="http://schemas.microsoft.com/office/drawing/2014/main" id="{B57BFE17-1516-4B08-BDD9-03438BD89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B6DB4-1F09-4FE9-8784-6696577F1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8B50-D640-4ECE-A6A6-8E7234A714AF}" type="slidenum">
              <a:rPr lang="en-US" smtClean="0"/>
              <a:t>‹#›</a:t>
            </a:fld>
            <a:endParaRPr lang="en-US"/>
          </a:p>
        </p:txBody>
      </p:sp>
      <p:pic>
        <p:nvPicPr>
          <p:cNvPr id="7" name="Picture 6">
            <a:extLst>
              <a:ext uri="{FF2B5EF4-FFF2-40B4-BE49-F238E27FC236}">
                <a16:creationId xmlns:a16="http://schemas.microsoft.com/office/drawing/2014/main" id="{09F7E9F4-E8EC-6F47-B2D2-521AC628DDE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12192000" cy="121020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4AFD267-8CAB-8044-98CF-5FC7BE77DB1F}"/>
              </a:ext>
            </a:extLst>
          </p:cNvPr>
          <p:cNvPicPr>
            <a:picLocks noChangeAspect="1"/>
          </p:cNvPicPr>
          <p:nvPr userDrawn="1"/>
        </p:nvPicPr>
        <p:blipFill>
          <a:blip r:embed="rId14"/>
          <a:stretch>
            <a:fillRect/>
          </a:stretch>
        </p:blipFill>
        <p:spPr>
          <a:xfrm>
            <a:off x="9838912" y="305797"/>
            <a:ext cx="2055742" cy="598607"/>
          </a:xfrm>
          <a:prstGeom prst="rect">
            <a:avLst/>
          </a:prstGeom>
        </p:spPr>
      </p:pic>
      <p:sp>
        <p:nvSpPr>
          <p:cNvPr id="13" name="Title Placeholder 12">
            <a:extLst>
              <a:ext uri="{FF2B5EF4-FFF2-40B4-BE49-F238E27FC236}">
                <a16:creationId xmlns:a16="http://schemas.microsoft.com/office/drawing/2014/main" id="{A01E3134-4624-9348-8FF4-38AF21162B34}"/>
              </a:ext>
            </a:extLst>
          </p:cNvPr>
          <p:cNvSpPr>
            <a:spLocks noGrp="1"/>
          </p:cNvSpPr>
          <p:nvPr>
            <p:ph type="title"/>
          </p:nvPr>
        </p:nvSpPr>
        <p:spPr>
          <a:xfrm>
            <a:off x="838200" y="365126"/>
            <a:ext cx="10515600" cy="71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30362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C6369B-A27F-C140-A3E0-70C98618F7B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2"/>
            <a:ext cx="12192000" cy="1210203"/>
          </a:xfrm>
          <a:prstGeom prst="rect">
            <a:avLst/>
          </a:prstGeom>
        </p:spPr>
      </p:pic>
      <p:sp>
        <p:nvSpPr>
          <p:cNvPr id="2" name="Title Placeholder 1">
            <a:extLst>
              <a:ext uri="{FF2B5EF4-FFF2-40B4-BE49-F238E27FC236}">
                <a16:creationId xmlns:a16="http://schemas.microsoft.com/office/drawing/2014/main" id="{77815073-1284-824A-964A-F7F08EBE5661}"/>
              </a:ext>
            </a:extLst>
          </p:cNvPr>
          <p:cNvSpPr>
            <a:spLocks noGrp="1"/>
          </p:cNvSpPr>
          <p:nvPr>
            <p:ph type="title"/>
          </p:nvPr>
        </p:nvSpPr>
        <p:spPr>
          <a:xfrm>
            <a:off x="838200" y="365125"/>
            <a:ext cx="8862391" cy="5989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1DC9A-6EB6-1544-9337-7C4F4DF9A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FC790-BA10-9F41-961B-2077E605D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6D2C0107-C11D-4148-A680-6BE9CB5E4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DC5D6-909B-3C4F-8997-42B353868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F1B4D29F-ECFA-EC44-A030-839575DDD3AC}"/>
              </a:ext>
            </a:extLst>
          </p:cNvPr>
          <p:cNvPicPr>
            <a:picLocks noChangeAspect="1"/>
          </p:cNvPicPr>
          <p:nvPr userDrawn="1"/>
        </p:nvPicPr>
        <p:blipFill>
          <a:blip r:embed="rId15"/>
          <a:stretch>
            <a:fillRect/>
          </a:stretch>
        </p:blipFill>
        <p:spPr>
          <a:xfrm>
            <a:off x="17866" y="6032809"/>
            <a:ext cx="846286" cy="804665"/>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B16AE8D8-C272-6449-BD0A-4012F5C62700}"/>
              </a:ext>
            </a:extLst>
          </p:cNvPr>
          <p:cNvPicPr>
            <a:picLocks noChangeAspect="1"/>
          </p:cNvPicPr>
          <p:nvPr userDrawn="1"/>
        </p:nvPicPr>
        <p:blipFill>
          <a:blip r:embed="rId16"/>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1692725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ocalgas.com/sites/default/files/2021-10/Roles_Clean_Fuels_Full_Repor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df.org/sites/default/files/documents/SB100%20clean%20firm%20power%20report%20plus%20SI.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filing.energy.ca.gov/Lists/DocketLog.aspx?docketnumber=20-MISC-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ocalgas.com/sites/default/files/2021-10/Roles_Clean_Fuels_Full_Repor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pep.uci.edu/PDF_White_Papers/Integrating_Clean_Energy_0130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6A405B-8B1B-40EB-B6A9-A53EE6A32AA8}"/>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9E0705ED-300C-4F37-831B-60E30CE317D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4A1776D-533F-46DD-A426-294D94D143F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870975"/>
            <a:ext cx="12192000" cy="2525999"/>
          </a:xfrm>
          <a:prstGeom prst="rect">
            <a:avLst/>
          </a:prstGeom>
        </p:spPr>
      </p:pic>
      <p:pic>
        <p:nvPicPr>
          <p:cNvPr id="7" name="Picture 6">
            <a:extLst>
              <a:ext uri="{FF2B5EF4-FFF2-40B4-BE49-F238E27FC236}">
                <a16:creationId xmlns:a16="http://schemas.microsoft.com/office/drawing/2014/main" id="{1A44ABC0-8368-461C-8478-77F3F22DA60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0043" y="5478754"/>
            <a:ext cx="1826721" cy="513765"/>
          </a:xfrm>
          <a:prstGeom prst="rect">
            <a:avLst/>
          </a:prstGeom>
        </p:spPr>
      </p:pic>
      <p:sp>
        <p:nvSpPr>
          <p:cNvPr id="10" name="Slide Number Placeholder 9">
            <a:extLst>
              <a:ext uri="{FF2B5EF4-FFF2-40B4-BE49-F238E27FC236}">
                <a16:creationId xmlns:a16="http://schemas.microsoft.com/office/drawing/2014/main" id="{52E36FE1-F098-40CA-9C39-187E2B2E7B26}"/>
              </a:ext>
            </a:extLst>
          </p:cNvPr>
          <p:cNvSpPr>
            <a:spLocks noGrp="1"/>
          </p:cNvSpPr>
          <p:nvPr>
            <p:ph type="sldNum" sz="quarter" idx="12"/>
          </p:nvPr>
        </p:nvSpPr>
        <p:spPr/>
        <p:txBody>
          <a:bodyPr/>
          <a:lstStyle/>
          <a:p>
            <a:fld id="{8AC98B50-D640-4ECE-A6A6-8E7234A714AF}" type="slidenum">
              <a:rPr lang="en-US" smtClean="0"/>
              <a:t>1</a:t>
            </a:fld>
            <a:endParaRPr lang="en-US" dirty="0"/>
          </a:p>
        </p:txBody>
      </p:sp>
      <p:sp>
        <p:nvSpPr>
          <p:cNvPr id="9" name="Title 8">
            <a:extLst>
              <a:ext uri="{FF2B5EF4-FFF2-40B4-BE49-F238E27FC236}">
                <a16:creationId xmlns:a16="http://schemas.microsoft.com/office/drawing/2014/main" id="{3A78EF10-800F-BE41-A117-F14EFA98B047}"/>
              </a:ext>
            </a:extLst>
          </p:cNvPr>
          <p:cNvSpPr txBox="1">
            <a:spLocks noGrp="1"/>
          </p:cNvSpPr>
          <p:nvPr>
            <p:ph type="title" idx="4294967295"/>
          </p:nvPr>
        </p:nvSpPr>
        <p:spPr>
          <a:xfrm>
            <a:off x="2207750" y="4092857"/>
            <a:ext cx="640285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Long Duration Energy 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Public Workshop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Public Input and Responses</a:t>
            </a:r>
          </a:p>
        </p:txBody>
      </p:sp>
    </p:spTree>
    <p:extLst>
      <p:ext uri="{BB962C8B-B14F-4D97-AF65-F5344CB8AC3E}">
        <p14:creationId xmlns:p14="http://schemas.microsoft.com/office/powerpoint/2010/main" val="227153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10</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c)</a:t>
            </a:r>
            <a:endParaRPr lang="en-US" b="1" dirty="0">
              <a:cs typeface="Calibri" panose="020F0502020204030204" pitchFamily="34" charset="0"/>
            </a:endParaRPr>
          </a:p>
        </p:txBody>
      </p:sp>
      <p:pic>
        <p:nvPicPr>
          <p:cNvPr id="9" name="Content Placeholder 8" descr="Table&#10;&#10;Description automatically generated">
            <a:extLst>
              <a:ext uri="{FF2B5EF4-FFF2-40B4-BE49-F238E27FC236}">
                <a16:creationId xmlns:a16="http://schemas.microsoft.com/office/drawing/2014/main" id="{76EAE508-395E-F14C-B831-797901DDFA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963" y="1290539"/>
            <a:ext cx="5777345" cy="5567461"/>
          </a:xfrm>
        </p:spPr>
      </p:pic>
      <p:sp>
        <p:nvSpPr>
          <p:cNvPr id="10" name="TextBox 9">
            <a:extLst>
              <a:ext uri="{FF2B5EF4-FFF2-40B4-BE49-F238E27FC236}">
                <a16:creationId xmlns:a16="http://schemas.microsoft.com/office/drawing/2014/main" id="{F6F2DD32-1D9B-724D-B35E-0FE535529E5F}"/>
              </a:ext>
            </a:extLst>
          </p:cNvPr>
          <p:cNvSpPr txBox="1"/>
          <p:nvPr/>
        </p:nvSpPr>
        <p:spPr>
          <a:xfrm>
            <a:off x="6105525" y="6031210"/>
            <a:ext cx="5777343" cy="646331"/>
          </a:xfrm>
          <a:prstGeom prst="rect">
            <a:avLst/>
          </a:prstGeom>
          <a:solidFill>
            <a:srgbClr val="92D050"/>
          </a:solidFill>
        </p:spPr>
        <p:txBody>
          <a:bodyPr wrap="square" rtlCol="0">
            <a:spAutoFit/>
          </a:bodyPr>
          <a:lstStyle/>
          <a:p>
            <a:r>
              <a:rPr lang="en-US" dirty="0"/>
              <a:t>Hydrogen: The Economics of Storage, Full Report, Bloomberg NEF </a:t>
            </a:r>
          </a:p>
        </p:txBody>
      </p:sp>
      <p:sp>
        <p:nvSpPr>
          <p:cNvPr id="11" name="TextBox 10">
            <a:extLst>
              <a:ext uri="{FF2B5EF4-FFF2-40B4-BE49-F238E27FC236}">
                <a16:creationId xmlns:a16="http://schemas.microsoft.com/office/drawing/2014/main" id="{6D118A9F-702F-1940-A4E5-8C81D411AB37}"/>
              </a:ext>
            </a:extLst>
          </p:cNvPr>
          <p:cNvSpPr txBox="1"/>
          <p:nvPr/>
        </p:nvSpPr>
        <p:spPr>
          <a:xfrm>
            <a:off x="6220694" y="2400300"/>
            <a:ext cx="5777344" cy="1754326"/>
          </a:xfrm>
          <a:prstGeom prst="rect">
            <a:avLst/>
          </a:prstGeom>
          <a:noFill/>
        </p:spPr>
        <p:txBody>
          <a:bodyPr wrap="square" rtlCol="0">
            <a:spAutoFit/>
          </a:bodyPr>
          <a:lstStyle/>
          <a:p>
            <a:r>
              <a:rPr lang="en-US" dirty="0"/>
              <a:t>For discussion:</a:t>
            </a:r>
          </a:p>
          <a:p>
            <a:r>
              <a:rPr lang="en-US" dirty="0"/>
              <a:t>The UCM statement appears to be consistent with Table 2</a:t>
            </a:r>
          </a:p>
          <a:p>
            <a:endParaRPr lang="en-US" dirty="0"/>
          </a:p>
          <a:p>
            <a:r>
              <a:rPr lang="en-US" dirty="0"/>
              <a:t>Salt caverns are projected to be lowest cost </a:t>
            </a:r>
          </a:p>
          <a:p>
            <a:r>
              <a:rPr lang="en-US" dirty="0"/>
              <a:t>Pressurized vessels are considered lowest cost now, but this does not include the cost of transportation. </a:t>
            </a:r>
          </a:p>
        </p:txBody>
      </p:sp>
    </p:spTree>
    <p:extLst>
      <p:ext uri="{BB962C8B-B14F-4D97-AF65-F5344CB8AC3E}">
        <p14:creationId xmlns:p14="http://schemas.microsoft.com/office/powerpoint/2010/main" val="186443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11</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c)</a:t>
            </a:r>
            <a:endParaRPr lang="en-US" b="1" dirty="0">
              <a:cs typeface="Calibri" panose="020F0502020204030204" pitchFamily="34" charset="0"/>
            </a:endParaRPr>
          </a:p>
        </p:txBody>
      </p:sp>
      <p:sp>
        <p:nvSpPr>
          <p:cNvPr id="10" name="TextBox 9">
            <a:extLst>
              <a:ext uri="{FF2B5EF4-FFF2-40B4-BE49-F238E27FC236}">
                <a16:creationId xmlns:a16="http://schemas.microsoft.com/office/drawing/2014/main" id="{F6F2DD32-1D9B-724D-B35E-0FE535529E5F}"/>
              </a:ext>
            </a:extLst>
          </p:cNvPr>
          <p:cNvSpPr txBox="1"/>
          <p:nvPr/>
        </p:nvSpPr>
        <p:spPr>
          <a:xfrm>
            <a:off x="193962" y="6147641"/>
            <a:ext cx="6649828" cy="646331"/>
          </a:xfrm>
          <a:prstGeom prst="rect">
            <a:avLst/>
          </a:prstGeom>
          <a:solidFill>
            <a:srgbClr val="92D050"/>
          </a:solidFill>
        </p:spPr>
        <p:txBody>
          <a:bodyPr wrap="square" rtlCol="0">
            <a:spAutoFit/>
          </a:bodyPr>
          <a:lstStyle/>
          <a:p>
            <a:r>
              <a:rPr lang="en-US" dirty="0"/>
              <a:t>https://gasforclimate2050.eu/wp-content/uploads/2021/12/Gas-for-Climate-Market-State-and-Trends-report-2021.pdf</a:t>
            </a:r>
          </a:p>
        </p:txBody>
      </p:sp>
      <p:sp>
        <p:nvSpPr>
          <p:cNvPr id="11" name="TextBox 10">
            <a:extLst>
              <a:ext uri="{FF2B5EF4-FFF2-40B4-BE49-F238E27FC236}">
                <a16:creationId xmlns:a16="http://schemas.microsoft.com/office/drawing/2014/main" id="{6D118A9F-702F-1940-A4E5-8C81D411AB37}"/>
              </a:ext>
            </a:extLst>
          </p:cNvPr>
          <p:cNvSpPr txBox="1"/>
          <p:nvPr/>
        </p:nvSpPr>
        <p:spPr>
          <a:xfrm>
            <a:off x="7294906" y="5956250"/>
            <a:ext cx="4270032" cy="830997"/>
          </a:xfrm>
          <a:prstGeom prst="rect">
            <a:avLst/>
          </a:prstGeom>
          <a:noFill/>
        </p:spPr>
        <p:txBody>
          <a:bodyPr wrap="square" rtlCol="0">
            <a:spAutoFit/>
          </a:bodyPr>
          <a:lstStyle/>
          <a:p>
            <a:pPr algn="ctr"/>
            <a:r>
              <a:rPr lang="en-US" sz="2400" i="1" dirty="0"/>
              <a:t>Costs are higher than found by Bloomberg</a:t>
            </a:r>
          </a:p>
        </p:txBody>
      </p:sp>
      <p:pic>
        <p:nvPicPr>
          <p:cNvPr id="7" name="Content Placeholder 6" descr="Graphical user interface&#10;&#10;Description automatically generated with low confidence">
            <a:extLst>
              <a:ext uri="{FF2B5EF4-FFF2-40B4-BE49-F238E27FC236}">
                <a16:creationId xmlns:a16="http://schemas.microsoft.com/office/drawing/2014/main" id="{11595E6B-D5DB-E34D-9BC0-150FD83C04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962" y="1358757"/>
            <a:ext cx="10639913" cy="4663843"/>
          </a:xfrm>
        </p:spPr>
      </p:pic>
    </p:spTree>
    <p:extLst>
      <p:ext uri="{BB962C8B-B14F-4D97-AF65-F5344CB8AC3E}">
        <p14:creationId xmlns:p14="http://schemas.microsoft.com/office/powerpoint/2010/main" val="210544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12</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d)</a:t>
            </a:r>
            <a:endParaRPr lang="en-US" b="1" dirty="0">
              <a:cs typeface="Calibri" panose="020F0502020204030204" pitchFamily="34" charset="0"/>
            </a:endParaRPr>
          </a:p>
        </p:txBody>
      </p:sp>
      <p:sp>
        <p:nvSpPr>
          <p:cNvPr id="7" name="TextBox 6">
            <a:extLst>
              <a:ext uri="{FF2B5EF4-FFF2-40B4-BE49-F238E27FC236}">
                <a16:creationId xmlns:a16="http://schemas.microsoft.com/office/drawing/2014/main" id="{B1B40DF2-FC01-7348-9C85-7AF0AF208176}"/>
              </a:ext>
            </a:extLst>
          </p:cNvPr>
          <p:cNvSpPr txBox="1"/>
          <p:nvPr/>
        </p:nvSpPr>
        <p:spPr>
          <a:xfrm>
            <a:off x="728663" y="1336953"/>
            <a:ext cx="9253537" cy="461665"/>
          </a:xfrm>
          <a:prstGeom prst="rect">
            <a:avLst/>
          </a:prstGeom>
          <a:noFill/>
        </p:spPr>
        <p:txBody>
          <a:bodyPr wrap="square">
            <a:spAutoFit/>
          </a:bodyPr>
          <a:lstStyle/>
          <a:p>
            <a:pPr marL="285750" indent="-285750">
              <a:buFont typeface="Arial" panose="020B0604020202020204" pitchFamily="34" charset="0"/>
              <a:buChar char="•"/>
            </a:pPr>
            <a:r>
              <a:rPr lang="en-US" sz="2400" dirty="0"/>
              <a:t>Modeling cross-sector hydrogen storage is crucial</a:t>
            </a:r>
          </a:p>
        </p:txBody>
      </p:sp>
      <p:pic>
        <p:nvPicPr>
          <p:cNvPr id="8" name="Picture 7" descr="Diagram&#10;&#10;Description automatically generated">
            <a:extLst>
              <a:ext uri="{FF2B5EF4-FFF2-40B4-BE49-F238E27FC236}">
                <a16:creationId xmlns:a16="http://schemas.microsoft.com/office/drawing/2014/main" id="{42553780-66D4-1F4C-BEE6-D74677B51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3" y="1798618"/>
            <a:ext cx="8054422" cy="4694257"/>
          </a:xfrm>
          <a:prstGeom prst="rect">
            <a:avLst/>
          </a:prstGeom>
        </p:spPr>
      </p:pic>
      <p:sp>
        <p:nvSpPr>
          <p:cNvPr id="10" name="TextBox 9">
            <a:extLst>
              <a:ext uri="{FF2B5EF4-FFF2-40B4-BE49-F238E27FC236}">
                <a16:creationId xmlns:a16="http://schemas.microsoft.com/office/drawing/2014/main" id="{08935DE0-B984-364A-BFBB-8E30D4769240}"/>
              </a:ext>
            </a:extLst>
          </p:cNvPr>
          <p:cNvSpPr txBox="1"/>
          <p:nvPr/>
        </p:nvSpPr>
        <p:spPr>
          <a:xfrm>
            <a:off x="557214" y="6492875"/>
            <a:ext cx="10186986" cy="369332"/>
          </a:xfrm>
          <a:prstGeom prst="rect">
            <a:avLst/>
          </a:prstGeom>
          <a:noFill/>
        </p:spPr>
        <p:txBody>
          <a:bodyPr wrap="square">
            <a:spAutoFit/>
          </a:bodyPr>
          <a:lstStyle/>
          <a:p>
            <a:r>
              <a:rPr lang="en-US" sz="1800" dirty="0">
                <a:hlinkClick r:id="rId4"/>
              </a:rPr>
              <a:t>https://www.socalgas.com/sites/default/files/2021-10/Roles_Clean_Fuels_Full_Report.pdf</a:t>
            </a:r>
            <a:endParaRPr lang="en-US" sz="1800" dirty="0"/>
          </a:p>
        </p:txBody>
      </p:sp>
      <p:sp>
        <p:nvSpPr>
          <p:cNvPr id="11" name="TextBox 10">
            <a:extLst>
              <a:ext uri="{FF2B5EF4-FFF2-40B4-BE49-F238E27FC236}">
                <a16:creationId xmlns:a16="http://schemas.microsoft.com/office/drawing/2014/main" id="{7A9BE8F8-F56C-9643-9984-62DC3202AF37}"/>
              </a:ext>
            </a:extLst>
          </p:cNvPr>
          <p:cNvSpPr txBox="1"/>
          <p:nvPr/>
        </p:nvSpPr>
        <p:spPr>
          <a:xfrm>
            <a:off x="8943975" y="1838483"/>
            <a:ext cx="2971800" cy="3046988"/>
          </a:xfrm>
          <a:prstGeom prst="rect">
            <a:avLst/>
          </a:prstGeom>
          <a:noFill/>
        </p:spPr>
        <p:txBody>
          <a:bodyPr wrap="square" rtlCol="0">
            <a:spAutoFit/>
          </a:bodyPr>
          <a:lstStyle/>
          <a:p>
            <a:pPr algn="ctr"/>
            <a:r>
              <a:rPr lang="en-US" sz="2400" dirty="0"/>
              <a:t>Biogas may be considered either generation or storage</a:t>
            </a:r>
          </a:p>
          <a:p>
            <a:pPr algn="ctr"/>
            <a:endParaRPr lang="en-US" sz="2400" dirty="0"/>
          </a:p>
          <a:p>
            <a:pPr algn="ctr"/>
            <a:r>
              <a:rPr lang="en-US" sz="2400" dirty="0"/>
              <a:t>State incentives directed to a narrow label may miss opportunities</a:t>
            </a:r>
          </a:p>
        </p:txBody>
      </p:sp>
    </p:spTree>
    <p:extLst>
      <p:ext uri="{BB962C8B-B14F-4D97-AF65-F5344CB8AC3E}">
        <p14:creationId xmlns:p14="http://schemas.microsoft.com/office/powerpoint/2010/main" val="27885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13</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d)</a:t>
            </a:r>
            <a:endParaRPr lang="en-US" b="1" dirty="0">
              <a:cs typeface="Calibri" panose="020F0502020204030204" pitchFamily="34" charset="0"/>
            </a:endParaRPr>
          </a:p>
        </p:txBody>
      </p:sp>
      <p:sp>
        <p:nvSpPr>
          <p:cNvPr id="7" name="TextBox 6">
            <a:extLst>
              <a:ext uri="{FF2B5EF4-FFF2-40B4-BE49-F238E27FC236}">
                <a16:creationId xmlns:a16="http://schemas.microsoft.com/office/drawing/2014/main" id="{B1B40DF2-FC01-7348-9C85-7AF0AF208176}"/>
              </a:ext>
            </a:extLst>
          </p:cNvPr>
          <p:cNvSpPr txBox="1"/>
          <p:nvPr/>
        </p:nvSpPr>
        <p:spPr>
          <a:xfrm>
            <a:off x="728663" y="1336953"/>
            <a:ext cx="9253537" cy="4154984"/>
          </a:xfrm>
          <a:prstGeom prst="rect">
            <a:avLst/>
          </a:prstGeom>
          <a:noFill/>
        </p:spPr>
        <p:txBody>
          <a:bodyPr wrap="square">
            <a:spAutoFit/>
          </a:bodyPr>
          <a:lstStyle/>
          <a:p>
            <a:pPr marL="285750" indent="-285750">
              <a:buFont typeface="Arial" panose="020B0604020202020204" pitchFamily="34" charset="0"/>
              <a:buChar char="•"/>
            </a:pPr>
            <a:r>
              <a:rPr lang="en-US" sz="2400" dirty="0"/>
              <a:t>Modeling cross-sector hydrogen storage is crucial</a:t>
            </a:r>
          </a:p>
          <a:p>
            <a:pPr marL="285750" indent="-285750">
              <a:buFont typeface="Arial" panose="020B0604020202020204" pitchFamily="34" charset="0"/>
              <a:buChar char="•"/>
            </a:pPr>
            <a:r>
              <a:rPr lang="en-US" sz="2400" dirty="0"/>
              <a:t>Recommendations:</a:t>
            </a:r>
          </a:p>
          <a:p>
            <a:pPr marL="914400" lvl="1" indent="-457200">
              <a:buFont typeface="+mj-lt"/>
              <a:buAutoNum type="arabicPeriod"/>
            </a:pPr>
            <a:r>
              <a:rPr lang="en-US" sz="2400" dirty="0"/>
              <a:t>Use a more complete model that would calculate the cost of using hydrogen (that is being stored for transportation or chemical use) to generate electricity when electricity is in short supply</a:t>
            </a:r>
          </a:p>
          <a:p>
            <a:pPr marL="914400" lvl="1" indent="-457200">
              <a:buFont typeface="+mj-lt"/>
              <a:buAutoNum type="arabicPeriod"/>
            </a:pPr>
            <a:r>
              <a:rPr lang="en-US" sz="2400" dirty="0"/>
              <a:t>Incorporate results from </a:t>
            </a:r>
            <a:r>
              <a:rPr lang="en-US" sz="2400" dirty="0">
                <a:hlinkClick r:id="rId3"/>
              </a:rPr>
              <a:t>https://www.edf.org/sites/default/files/documents/SB100%20clean%20firm%20power%20report%20plus%20SI.pdf</a:t>
            </a:r>
            <a:r>
              <a:rPr lang="en-US" sz="2400" dirty="0"/>
              <a:t> (specifically include clean firm resources)</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62220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14</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a:t>
            </a:r>
            <a:r>
              <a:rPr lang="en-US" b="0"/>
              <a:t>Gas e)</a:t>
            </a:r>
            <a:endParaRPr lang="en-US" b="1" dirty="0">
              <a:cs typeface="Calibri" panose="020F0502020204030204" pitchFamily="34" charset="0"/>
            </a:endParaRPr>
          </a:p>
        </p:txBody>
      </p:sp>
      <p:sp>
        <p:nvSpPr>
          <p:cNvPr id="8" name="TextBox 7">
            <a:extLst>
              <a:ext uri="{FF2B5EF4-FFF2-40B4-BE49-F238E27FC236}">
                <a16:creationId xmlns:a16="http://schemas.microsoft.com/office/drawing/2014/main" id="{D9BC1E47-579A-4544-A636-BE42C93248DF}"/>
              </a:ext>
            </a:extLst>
          </p:cNvPr>
          <p:cNvSpPr txBox="1"/>
          <p:nvPr/>
        </p:nvSpPr>
        <p:spPr>
          <a:xfrm>
            <a:off x="728663" y="1336953"/>
            <a:ext cx="9253537" cy="3785652"/>
          </a:xfrm>
          <a:prstGeom prst="rect">
            <a:avLst/>
          </a:prstGeom>
          <a:noFill/>
        </p:spPr>
        <p:txBody>
          <a:bodyPr wrap="square">
            <a:spAutoFit/>
          </a:bodyPr>
          <a:lstStyle/>
          <a:p>
            <a:pPr marL="285750" indent="-285750">
              <a:buFont typeface="Arial" panose="020B0604020202020204" pitchFamily="34" charset="0"/>
              <a:buChar char="•"/>
            </a:pPr>
            <a:r>
              <a:rPr lang="en-US" sz="2400" dirty="0"/>
              <a:t>Consider future changes to the hydroelectric system</a:t>
            </a:r>
          </a:p>
          <a:p>
            <a:pPr marL="285750" indent="-285750">
              <a:buFont typeface="Arial" panose="020B0604020202020204" pitchFamily="34" charset="0"/>
              <a:buChar char="•"/>
            </a:pPr>
            <a:r>
              <a:rPr lang="en-US" sz="2400" dirty="0"/>
              <a:t>Climate may change (https://</a:t>
            </a:r>
            <a:r>
              <a:rPr lang="en-US" sz="2400" dirty="0" err="1"/>
              <a:t>www.calrecycle.ca.gov</a:t>
            </a:r>
            <a:r>
              <a:rPr lang="en-US" sz="2400" dirty="0"/>
              <a:t>/organics/</a:t>
            </a:r>
            <a:r>
              <a:rPr lang="en-US" sz="2400" dirty="0" err="1"/>
              <a:t>slcp</a:t>
            </a:r>
            <a:r>
              <a:rPr lang="en-US" sz="2400" dirty="0"/>
              <a:t>):</a:t>
            </a:r>
          </a:p>
          <a:p>
            <a:pPr marL="914400" lvl="1" indent="-457200">
              <a:buFont typeface="+mj-lt"/>
              <a:buAutoNum type="arabicPeriod"/>
            </a:pPr>
            <a:r>
              <a:rPr lang="en-US" sz="2400" dirty="0"/>
              <a:t>Droughts may decrease availability of hydropower (especially in late summer, effectively reducing the “natural” long-duration storage)</a:t>
            </a:r>
          </a:p>
          <a:p>
            <a:pPr marL="914400" lvl="1" indent="-457200">
              <a:buFont typeface="+mj-lt"/>
              <a:buAutoNum type="arabicPeriod"/>
            </a:pPr>
            <a:r>
              <a:rPr lang="en-US" sz="2400" dirty="0"/>
              <a:t>Droughts may increase wildfires</a:t>
            </a:r>
          </a:p>
          <a:p>
            <a:pPr marL="914400" lvl="1" indent="-457200">
              <a:buFont typeface="+mj-lt"/>
              <a:buAutoNum type="arabicPeriod"/>
            </a:pPr>
            <a:r>
              <a:rPr lang="en-US" sz="2400" dirty="0"/>
              <a:t>Hotter temperatures may reduce transmission line capacity</a:t>
            </a:r>
          </a:p>
          <a:p>
            <a:pPr marL="914400" lvl="1" indent="-457200">
              <a:buFont typeface="+mj-lt"/>
              <a:buAutoNum type="arabicPeriod"/>
            </a:pPr>
            <a:r>
              <a:rPr lang="en-US" sz="2400" dirty="0"/>
              <a:t>https://</a:t>
            </a:r>
            <a:r>
              <a:rPr lang="en-US" sz="2400" dirty="0" err="1"/>
              <a:t>www.gao.gov</a:t>
            </a:r>
            <a:r>
              <a:rPr lang="en-US" sz="2400" dirty="0"/>
              <a:t>/assets/gao-21-423t.pdf </a:t>
            </a:r>
          </a:p>
          <a:p>
            <a:pPr marL="914400" lvl="1" indent="-457200">
              <a:buFont typeface="+mj-lt"/>
              <a:buAutoNum type="arabicPeriod"/>
            </a:pPr>
            <a:r>
              <a:rPr lang="en-US" sz="2400" dirty="0"/>
              <a:t>Severe weather is already causing outages (like Texas in Feb ’21)</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7981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7CECE-9F4A-3644-AA44-E9EB9DB661C9}"/>
              </a:ext>
            </a:extLst>
          </p:cNvPr>
          <p:cNvSpPr>
            <a:spLocks noGrp="1"/>
          </p:cNvSpPr>
          <p:nvPr>
            <p:ph idx="1"/>
          </p:nvPr>
        </p:nvSpPr>
        <p:spPr>
          <a:xfrm>
            <a:off x="498763" y="1450974"/>
            <a:ext cx="11211791" cy="5342997"/>
          </a:xfrm>
        </p:spPr>
        <p:txBody>
          <a:bodyPr>
            <a:normAutofit fontScale="70000" lnSpcReduction="20000"/>
          </a:bodyPr>
          <a:lstStyle/>
          <a:p>
            <a:pPr marL="0" indent="0">
              <a:buNone/>
            </a:pPr>
            <a:r>
              <a:rPr lang="en-US" dirty="0"/>
              <a:t>Agree that hydrogen is important. Plan already includes:</a:t>
            </a:r>
          </a:p>
          <a:p>
            <a:pPr marL="514350" indent="-514350">
              <a:buFont typeface="+mj-lt"/>
              <a:buAutoNum type="alphaLcParenR"/>
            </a:pPr>
            <a:r>
              <a:rPr lang="en-US" dirty="0"/>
              <a:t>A broader view of a hydrogen transportation and storage network in California can enable long-duration hydrogen storage as required to help California provide greater grid resilience</a:t>
            </a:r>
          </a:p>
          <a:p>
            <a:pPr marL="971550" lvl="1" indent="-514350">
              <a:buFont typeface="+mj-lt"/>
              <a:buAutoNum type="alphaLcParenR"/>
            </a:pPr>
            <a:r>
              <a:rPr lang="en-US" dirty="0"/>
              <a:t>Model build out of </a:t>
            </a:r>
            <a:r>
              <a:rPr lang="en-US" dirty="0" err="1"/>
              <a:t>electrolyzers</a:t>
            </a:r>
            <a:r>
              <a:rPr lang="en-US" dirty="0"/>
              <a:t> to monetize value of excess electricity used to generate green hydrogen – may need to add to RESOLVE</a:t>
            </a:r>
          </a:p>
          <a:p>
            <a:pPr marL="971550" lvl="1" indent="-514350">
              <a:buFont typeface="+mj-lt"/>
              <a:buAutoNum type="alphaLcParenR"/>
            </a:pPr>
            <a:r>
              <a:rPr lang="en-US" dirty="0"/>
              <a:t>Use of hydrogen in either fuel cells or thermal generators anticipated to be a part of RESOLVE as E3 presents</a:t>
            </a:r>
          </a:p>
          <a:p>
            <a:pPr marL="514350" indent="-514350">
              <a:buFont typeface="+mj-lt"/>
              <a:buAutoNum type="alphaLcParenR"/>
            </a:pPr>
            <a:r>
              <a:rPr lang="en-US" dirty="0"/>
              <a:t>Understanding and building upon previous studies and real-world applications is needed to help California manage a balanced portfolio of energy resources</a:t>
            </a:r>
          </a:p>
          <a:p>
            <a:pPr marL="971550" lvl="1" indent="-514350">
              <a:buFont typeface="+mj-lt"/>
              <a:buAutoNum type="alphaLcParenR"/>
            </a:pPr>
            <a:r>
              <a:rPr lang="en-US" dirty="0"/>
              <a:t>We appreciate being introduced to additional resources and apologize for not including all of the papers we read in the bibliography – we will update the bibliography as well as reading additional sources</a:t>
            </a:r>
          </a:p>
          <a:p>
            <a:pPr marL="514350" indent="-514350">
              <a:buFont typeface="+mj-lt"/>
              <a:buAutoNum type="alphaLcParenR"/>
            </a:pPr>
            <a:r>
              <a:rPr lang="en-US" dirty="0"/>
              <a:t>Analyzing the costs and accessibility of storing hydrogen underground in various geologic formations in the UCM Draft Storage Technology Summary, such as depleted gas fields and hard rock caverns</a:t>
            </a:r>
          </a:p>
          <a:p>
            <a:pPr marL="971550" lvl="1" indent="-514350">
              <a:buFont typeface="+mj-lt"/>
              <a:buAutoNum type="alphaLcParenR"/>
            </a:pPr>
            <a:r>
              <a:rPr lang="en-US" dirty="0"/>
              <a:t>We would like to discuss this: our understanding is that pipelines are the lowest cost way to transport hydrogen and that hydrogen storage should be coordinated with transportation</a:t>
            </a:r>
          </a:p>
          <a:p>
            <a:pPr marL="514350" indent="-514350">
              <a:buFont typeface="+mj-lt"/>
              <a:buAutoNum type="alphaLcParenR"/>
            </a:pPr>
            <a:r>
              <a:rPr lang="en-US" dirty="0"/>
              <a:t>Modeling cross-sector hydrogen storage is crucial for evaluating the decarbonization and resiliency capabilities of the gas system</a:t>
            </a:r>
          </a:p>
          <a:p>
            <a:pPr marL="971550" lvl="1" indent="-514350">
              <a:buFont typeface="+mj-lt"/>
              <a:buAutoNum type="alphaLcParenR"/>
            </a:pPr>
            <a:r>
              <a:rPr lang="en-US" dirty="0"/>
              <a:t>See above under a)</a:t>
            </a:r>
          </a:p>
          <a:p>
            <a:pPr marL="514350" indent="-514350">
              <a:buFont typeface="+mj-lt"/>
              <a:buAutoNum type="alphaLcParenR"/>
            </a:pPr>
            <a:r>
              <a:rPr lang="en-US" dirty="0"/>
              <a:t>Any assessment of long-duration storage should consider future changes to the hydroelectric system to provide a comprehensive understanding of challenges and opportunities in long-duration storage strategies for California</a:t>
            </a:r>
          </a:p>
          <a:p>
            <a:pPr marL="971550" lvl="1" indent="-514350">
              <a:buFont typeface="+mj-lt"/>
              <a:buAutoNum type="alphaLcParenR"/>
            </a:pPr>
            <a:r>
              <a:rPr lang="en-US" dirty="0"/>
              <a:t>We propose to use extreme historical years to evaluate the challenges. Extending that is a next step</a:t>
            </a:r>
          </a:p>
        </p:txBody>
      </p:sp>
      <p:sp>
        <p:nvSpPr>
          <p:cNvPr id="3" name="Slide Number Placeholder 2">
            <a:extLst>
              <a:ext uri="{FF2B5EF4-FFF2-40B4-BE49-F238E27FC236}">
                <a16:creationId xmlns:a16="http://schemas.microsoft.com/office/drawing/2014/main" id="{F4BB6EDA-03AA-7949-BDD2-C5302BF136C5}"/>
              </a:ext>
            </a:extLst>
          </p:cNvPr>
          <p:cNvSpPr>
            <a:spLocks noGrp="1"/>
          </p:cNvSpPr>
          <p:nvPr>
            <p:ph type="sldNum" sz="quarter" idx="12"/>
          </p:nvPr>
        </p:nvSpPr>
        <p:spPr/>
        <p:txBody>
          <a:bodyPr/>
          <a:lstStyle/>
          <a:p>
            <a:fld id="{8AC98B50-D640-4ECE-A6A6-8E7234A714AF}" type="slidenum">
              <a:rPr lang="en-US" smtClean="0"/>
              <a:t>15</a:t>
            </a:fld>
            <a:endParaRPr lang="en-US"/>
          </a:p>
        </p:txBody>
      </p:sp>
      <p:sp>
        <p:nvSpPr>
          <p:cNvPr id="4" name="Title 3">
            <a:extLst>
              <a:ext uri="{FF2B5EF4-FFF2-40B4-BE49-F238E27FC236}">
                <a16:creationId xmlns:a16="http://schemas.microsoft.com/office/drawing/2014/main" id="{BB1FA7EB-9EAF-DB46-802B-3DB533CDD4B6}"/>
              </a:ext>
            </a:extLst>
          </p:cNvPr>
          <p:cNvSpPr>
            <a:spLocks noGrp="1"/>
          </p:cNvSpPr>
          <p:nvPr>
            <p:ph type="title" idx="4294967295"/>
          </p:nvPr>
        </p:nvSpPr>
        <p:spPr>
          <a:xfrm>
            <a:off x="600075" y="64028"/>
            <a:ext cx="9636125" cy="1146176"/>
          </a:xfrm>
          <a:prstGeom prst="rect">
            <a:avLst/>
          </a:prstGeom>
        </p:spPr>
        <p:txBody>
          <a:bodyPr/>
          <a:lstStyle/>
          <a:p>
            <a:r>
              <a:rPr lang="en-US" dirty="0"/>
              <a:t>Responses to SoCalGas – for discussion</a:t>
            </a:r>
          </a:p>
        </p:txBody>
      </p:sp>
    </p:spTree>
    <p:extLst>
      <p:ext uri="{BB962C8B-B14F-4D97-AF65-F5344CB8AC3E}">
        <p14:creationId xmlns:p14="http://schemas.microsoft.com/office/powerpoint/2010/main" val="139201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8DE216-36A2-4C4B-9131-CCC27B925CC4}"/>
              </a:ext>
            </a:extLst>
          </p:cNvPr>
          <p:cNvSpPr>
            <a:spLocks noGrp="1"/>
          </p:cNvSpPr>
          <p:nvPr>
            <p:ph type="sldNum" sz="quarter" idx="12"/>
          </p:nvPr>
        </p:nvSpPr>
        <p:spPr/>
        <p:txBody>
          <a:bodyPr/>
          <a:lstStyle/>
          <a:p>
            <a:fld id="{8AC98B50-D640-4ECE-A6A6-8E7234A714AF}" type="slidenum">
              <a:rPr lang="en-US" smtClean="0"/>
              <a:t>16</a:t>
            </a:fld>
            <a:endParaRPr lang="en-US"/>
          </a:p>
        </p:txBody>
      </p:sp>
      <p:sp>
        <p:nvSpPr>
          <p:cNvPr id="4" name="Title 3">
            <a:extLst>
              <a:ext uri="{FF2B5EF4-FFF2-40B4-BE49-F238E27FC236}">
                <a16:creationId xmlns:a16="http://schemas.microsoft.com/office/drawing/2014/main" id="{61A7CD10-8887-134A-8B59-9EAF80FF02DC}"/>
              </a:ext>
            </a:extLst>
          </p:cNvPr>
          <p:cNvSpPr>
            <a:spLocks noGrp="1"/>
          </p:cNvSpPr>
          <p:nvPr>
            <p:ph type="title" idx="4294967295"/>
          </p:nvPr>
        </p:nvSpPr>
        <p:spPr>
          <a:xfrm>
            <a:off x="2940424" y="64028"/>
            <a:ext cx="7295776" cy="1146176"/>
          </a:xfrm>
          <a:prstGeom prst="rect">
            <a:avLst/>
          </a:prstGeom>
        </p:spPr>
        <p:txBody>
          <a:bodyPr/>
          <a:lstStyle/>
          <a:p>
            <a:r>
              <a:rPr lang="en-US" dirty="0"/>
              <a:t>CESA input</a:t>
            </a:r>
          </a:p>
        </p:txBody>
      </p:sp>
      <p:sp>
        <p:nvSpPr>
          <p:cNvPr id="11" name="Content Placeholder 10">
            <a:extLst>
              <a:ext uri="{FF2B5EF4-FFF2-40B4-BE49-F238E27FC236}">
                <a16:creationId xmlns:a16="http://schemas.microsoft.com/office/drawing/2014/main" id="{552F550B-54A6-4096-88B0-6977D8F8F2C4}"/>
              </a:ext>
            </a:extLst>
          </p:cNvPr>
          <p:cNvSpPr>
            <a:spLocks noGrp="1"/>
          </p:cNvSpPr>
          <p:nvPr>
            <p:ph idx="1"/>
          </p:nvPr>
        </p:nvSpPr>
        <p:spPr>
          <a:xfrm>
            <a:off x="490104" y="1673811"/>
            <a:ext cx="11568546" cy="4725988"/>
          </a:xfrm>
        </p:spPr>
        <p:txBody>
          <a:bodyPr>
            <a:normAutofit/>
          </a:bodyPr>
          <a:lstStyle/>
          <a:p>
            <a:r>
              <a:rPr lang="en-US" dirty="0"/>
              <a:t>CESA has extensive expertise</a:t>
            </a:r>
          </a:p>
          <a:p>
            <a:r>
              <a:rPr lang="en-US" dirty="0"/>
              <a:t>See CESA report:</a:t>
            </a:r>
          </a:p>
          <a:p>
            <a:pPr lvl="1"/>
            <a:r>
              <a:rPr lang="en-US" dirty="0"/>
              <a:t>https://static1.squarespace.com/static/5b96538250a54f9cd7751faa/t/5fcf9815caa95a391e73d053/1607440419530/LD ES_CA_12.08.2020.pdf </a:t>
            </a:r>
          </a:p>
          <a:p>
            <a:r>
              <a:rPr lang="en-US" dirty="0"/>
              <a:t>Concludes need for 45-55 GW of LDES by 2045</a:t>
            </a:r>
          </a:p>
          <a:p>
            <a:r>
              <a:rPr lang="en-US" dirty="0"/>
              <a:t>Modeling is valuable to inform both IRP and SB100 </a:t>
            </a:r>
          </a:p>
          <a:p>
            <a:r>
              <a:rPr lang="en-US" dirty="0"/>
              <a:t>Four key areas – see next slide</a:t>
            </a:r>
          </a:p>
          <a:p>
            <a:r>
              <a:rPr lang="en-US" dirty="0"/>
              <a:t>Consistent theme – increase collaboration with E3</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398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a:bodyPr>
          <a:lstStyle/>
          <a:p>
            <a:r>
              <a:rPr lang="en-US" b="1" dirty="0"/>
              <a:t>The University of North Carolina, Chapel Hill’s (“UNCCH”) exploration of LDES technologies should be considered when creating new candidate resources for RESOLVE</a:t>
            </a:r>
            <a:endParaRPr lang="en-US" dirty="0"/>
          </a:p>
          <a:p>
            <a:r>
              <a:rPr lang="en-US" b="1" dirty="0"/>
              <a:t>Including geographic specificity for renewable generation candidate resources should be considered for the next round of RESOLVE updates</a:t>
            </a:r>
            <a:endParaRPr lang="en-US" dirty="0"/>
          </a:p>
          <a:p>
            <a:r>
              <a:rPr lang="en-US" b="1" dirty="0"/>
              <a:t>The iterative process proposed by the University of California (“UC”) Merced can provide significant insight regarding the cost targets for emerging storage technologies</a:t>
            </a:r>
            <a:endParaRPr lang="en-US" dirty="0"/>
          </a:p>
          <a:p>
            <a:r>
              <a:rPr lang="en-US" b="1" dirty="0"/>
              <a:t>The results from modeling that covers all of the Western Electricity Coordinating Council (“WECC”) modeling demonstrate the importance of extending RESOLVE’s optimization horizon</a:t>
            </a: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17</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four areas</a:t>
            </a:r>
          </a:p>
        </p:txBody>
      </p:sp>
    </p:spTree>
    <p:extLst>
      <p:ext uri="{BB962C8B-B14F-4D97-AF65-F5344CB8AC3E}">
        <p14:creationId xmlns:p14="http://schemas.microsoft.com/office/powerpoint/2010/main" val="14249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a:bodyPr>
          <a:lstStyle/>
          <a:p>
            <a:r>
              <a:rPr lang="en-US" b="1" dirty="0"/>
              <a:t>The University of North Carolina, Chapel Hill’s (“UNCCH”) exploration of LDES technologies should be considered when creating new candidate resources for RESOLVE: </a:t>
            </a:r>
            <a:r>
              <a:rPr lang="en-US" dirty="0"/>
              <a:t>The findings regarding the types of LDES available and the key drivers behind specific business models (</a:t>
            </a:r>
            <a:r>
              <a:rPr lang="en-US" i="1" dirty="0"/>
              <a:t>e.g.</a:t>
            </a:r>
            <a:r>
              <a:rPr lang="en-US" dirty="0"/>
              <a:t>, </a:t>
            </a:r>
            <a:r>
              <a:rPr lang="en-US" b="1" dirty="0"/>
              <a:t>land footprint, idle losses, and average capital costs</a:t>
            </a:r>
            <a:r>
              <a:rPr lang="en-US" dirty="0"/>
              <a:t>) should be utilized by Energy + Environmental Economics (“E3”) in order to develop new, technology-neutral, candidate resources for the RESOLVE model. These updates should be incorporated as soon as possible to the planning venues where RESOLVE is used, such as the California Public Utilities Commission’s (“CPUC”) IRP proceeding and the Joint Agencies’ SB 100 reports. </a:t>
            </a:r>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18</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first area</a:t>
            </a:r>
          </a:p>
        </p:txBody>
      </p:sp>
    </p:spTree>
    <p:extLst>
      <p:ext uri="{BB962C8B-B14F-4D97-AF65-F5344CB8AC3E}">
        <p14:creationId xmlns:p14="http://schemas.microsoft.com/office/powerpoint/2010/main" val="208455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lnSpcReduction="10000"/>
          </a:bodyPr>
          <a:lstStyle/>
          <a:p>
            <a:r>
              <a:rPr lang="en-US" b="1" dirty="0"/>
              <a:t>Including geographic specificity for renewable generation candidate resources should be considered for the next round of RESOLVE updates: </a:t>
            </a:r>
            <a:r>
              <a:rPr lang="en-US" dirty="0"/>
              <a:t>The results presented during the workshop confirm that the generation mix, particularly the variable energy resource (“VER”) mix, has a significant impact on the amount and type of storage required on a systemwide basis. Given the role of the IRP proceeding in the procurement of new assets, CESA echoes the researchers’ recommendation of including geographic specificity for VERs in order to ensure the market is incented to procure the resources that best contribute to reliability. </a:t>
            </a:r>
          </a:p>
          <a:p>
            <a:r>
              <a:rPr lang="en-US" dirty="0"/>
              <a:t>Solar should not be limited to 1-axis-tracked, 0-degree tilt</a:t>
            </a:r>
          </a:p>
          <a:p>
            <a:r>
              <a:rPr lang="en-US" dirty="0"/>
              <a:t>Wind should be considered to include options that may vary both across seasons and during the day.</a:t>
            </a:r>
          </a:p>
          <a:p>
            <a:r>
              <a:rPr lang="en-US" dirty="0"/>
              <a:t>Should ask E3 to include these in the IRP, especially when considering transmission of wind from offshore and out of state</a:t>
            </a:r>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19</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second area</a:t>
            </a:r>
          </a:p>
        </p:txBody>
      </p:sp>
    </p:spTree>
    <p:extLst>
      <p:ext uri="{BB962C8B-B14F-4D97-AF65-F5344CB8AC3E}">
        <p14:creationId xmlns:p14="http://schemas.microsoft.com/office/powerpoint/2010/main" val="35537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745472"/>
          </a:xfrm>
        </p:spPr>
        <p:txBody>
          <a:bodyPr>
            <a:normAutofit/>
          </a:bodyPr>
          <a:lstStyle/>
          <a:p>
            <a:r>
              <a:rPr lang="en-US" dirty="0"/>
              <a:t>Input can be found at: </a:t>
            </a:r>
            <a:r>
              <a:rPr lang="en-US" sz="1800" dirty="0">
                <a:hlinkClick r:id="rId3"/>
              </a:rPr>
              <a:t>https://efiling.energy.ca.gov/Lists/DocketLog.aspx?docketnumber=20-MISC-01</a:t>
            </a:r>
            <a:endParaRPr lang="en-US" sz="1800" dirty="0"/>
          </a:p>
          <a:p>
            <a:r>
              <a:rPr lang="en-US" dirty="0"/>
              <a:t>Southern California Gas Company</a:t>
            </a:r>
          </a:p>
          <a:p>
            <a:r>
              <a:rPr lang="en-US" dirty="0"/>
              <a:t>Green Hydrogen Coalition</a:t>
            </a:r>
          </a:p>
          <a:p>
            <a:r>
              <a:rPr lang="en-US" dirty="0"/>
              <a:t>Form Energy</a:t>
            </a:r>
          </a:p>
          <a:p>
            <a:r>
              <a:rPr lang="en-US" dirty="0"/>
              <a:t>CESA</a:t>
            </a:r>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Public Input</a:t>
            </a:r>
          </a:p>
        </p:txBody>
      </p:sp>
    </p:spTree>
    <p:extLst>
      <p:ext uri="{BB962C8B-B14F-4D97-AF65-F5344CB8AC3E}">
        <p14:creationId xmlns:p14="http://schemas.microsoft.com/office/powerpoint/2010/main" val="300629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a:bodyPr>
          <a:lstStyle/>
          <a:p>
            <a:r>
              <a:rPr lang="en-US" b="1" dirty="0"/>
              <a:t>The iterative process proposed by the University of California (“UC”) Merced can provide significant insight regarding the cost targets for emerging storage technologies: </a:t>
            </a:r>
            <a:r>
              <a:rPr lang="en-US" dirty="0"/>
              <a:t>CESA supports UC Merced’s proposed approach to better understand the cost targets storage resources with different characteristics must achieve in order to successfully enter the market. This technology-neutral approach is consistent with what CESA has advocated for by pointing out to </a:t>
            </a:r>
            <a:r>
              <a:rPr lang="en-US" i="1" dirty="0"/>
              <a:t>Long Duration Energy Storage for California’s Clean, Reliable Grid </a:t>
            </a:r>
            <a:r>
              <a:rPr lang="en-US" dirty="0"/>
              <a:t>(2020), as well as recent research from the Massachusetts Institute of Technology (“MIT”). </a:t>
            </a:r>
          </a:p>
          <a:p>
            <a:r>
              <a:rPr lang="en-US" dirty="0"/>
              <a:t>Add scenarios for extreme weather</a:t>
            </a:r>
          </a:p>
          <a:p>
            <a:r>
              <a:rPr lang="en-US" dirty="0"/>
              <a:t>2011 saw the biggest challenge from a prolonged cloudy event</a:t>
            </a:r>
          </a:p>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20</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third area</a:t>
            </a:r>
          </a:p>
        </p:txBody>
      </p:sp>
    </p:spTree>
    <p:extLst>
      <p:ext uri="{BB962C8B-B14F-4D97-AF65-F5344CB8AC3E}">
        <p14:creationId xmlns:p14="http://schemas.microsoft.com/office/powerpoint/2010/main" val="109946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a:bodyPr>
          <a:lstStyle/>
          <a:p>
            <a:r>
              <a:rPr lang="en-US" b="1" dirty="0"/>
              <a:t>The results from modeling that covers all of the Western Electricity Coordinating Council (“WECC”) modeling demonstrate the importance of extending RESOLVE’s optimization horizon: </a:t>
            </a:r>
            <a:r>
              <a:rPr lang="en-US" dirty="0"/>
              <a:t>During the workshop, UC San Diego underscored that utilizing longer optimization horizons (</a:t>
            </a:r>
            <a:r>
              <a:rPr lang="en-US" i="1" dirty="0"/>
              <a:t>i.e.</a:t>
            </a:r>
            <a:r>
              <a:rPr lang="en-US" dirty="0"/>
              <a:t>, using increasingly longer ranges of consecutive days for storage balancing) in capacity expansion models results in the selection of higher and higher storage durations. These findings demonstrate the urgency of improving E3’s RESOLVE model, which currently looks at 24-hour snapshots and is utilized in the key planning venues across California. </a:t>
            </a:r>
          </a:p>
          <a:p>
            <a:r>
              <a:rPr lang="en-US" dirty="0"/>
              <a:t>Recommend helping E3 to move to modeling capturing inter-day optimization for the coming IRP.</a:t>
            </a:r>
          </a:p>
          <a:p>
            <a:pPr marL="0" indent="0">
              <a:buNone/>
            </a:pPr>
            <a:r>
              <a:rPr lang="en-US" dirty="0"/>
              <a:t> </a:t>
            </a:r>
          </a:p>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21</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fourth area</a:t>
            </a:r>
          </a:p>
        </p:txBody>
      </p:sp>
    </p:spTree>
    <p:extLst>
      <p:ext uri="{BB962C8B-B14F-4D97-AF65-F5344CB8AC3E}">
        <p14:creationId xmlns:p14="http://schemas.microsoft.com/office/powerpoint/2010/main" val="351454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834A4D-B8E8-C54D-9687-C8933D54821C}"/>
              </a:ext>
            </a:extLst>
          </p:cNvPr>
          <p:cNvSpPr>
            <a:spLocks noGrp="1"/>
          </p:cNvSpPr>
          <p:nvPr>
            <p:ph idx="1"/>
          </p:nvPr>
        </p:nvSpPr>
        <p:spPr>
          <a:xfrm>
            <a:off x="498763" y="1450974"/>
            <a:ext cx="11211791" cy="5119687"/>
          </a:xfrm>
        </p:spPr>
        <p:txBody>
          <a:bodyPr>
            <a:normAutofit fontScale="92500" lnSpcReduction="10000"/>
          </a:bodyPr>
          <a:lstStyle/>
          <a:p>
            <a:pPr marL="514350" indent="-514350">
              <a:buFont typeface="+mj-lt"/>
              <a:buAutoNum type="alphaLcParenR"/>
            </a:pPr>
            <a:r>
              <a:rPr lang="en-US" dirty="0"/>
              <a:t>A broader view of a hydrogen transportation and storage network in California can enable long-duration hydrogen storage as required to help California provide greater grid resilience</a:t>
            </a:r>
          </a:p>
          <a:p>
            <a:pPr marL="514350" indent="-514350">
              <a:buFont typeface="+mj-lt"/>
              <a:buAutoNum type="alphaLcParenR"/>
            </a:pPr>
            <a:r>
              <a:rPr lang="en-US" dirty="0"/>
              <a:t>Understanding and building upon previous studies and real-world applications is needed to help California manage a balanced portfolio of energy resources</a:t>
            </a:r>
          </a:p>
          <a:p>
            <a:pPr marL="514350" indent="-514350">
              <a:buFont typeface="+mj-lt"/>
              <a:buAutoNum type="alphaLcParenR"/>
            </a:pPr>
            <a:r>
              <a:rPr lang="en-US" dirty="0"/>
              <a:t>Analyzing the costs and accessibility of storing hydrogen underground in various geologic formations in the UCM Draft Storage Technology Summary, such as depleted gas fields and hard rock caverns</a:t>
            </a:r>
          </a:p>
          <a:p>
            <a:pPr marL="514350" indent="-514350">
              <a:buFont typeface="+mj-lt"/>
              <a:buAutoNum type="alphaLcParenR"/>
            </a:pPr>
            <a:r>
              <a:rPr lang="en-US" dirty="0"/>
              <a:t>Modeling cross-sector hydrogen storage is crucial for evaluating the decarbonization and resiliency capabilities of the gas system</a:t>
            </a:r>
          </a:p>
          <a:p>
            <a:pPr marL="514350" indent="-514350">
              <a:buFont typeface="+mj-lt"/>
              <a:buAutoNum type="alphaLcParenR"/>
            </a:pPr>
            <a:r>
              <a:rPr lang="en-US" dirty="0"/>
              <a:t>Any assessment of long-duration storage should consider future changes to the hydroelectric system to provide a comprehensive understanding of challenges and opportunities in long-duration storage strategies for California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3</a:t>
            </a:fld>
            <a:endParaRPr lang="en-US" dirty="0"/>
          </a:p>
        </p:txBody>
      </p:sp>
      <p:sp>
        <p:nvSpPr>
          <p:cNvPr id="8" name="Title 7">
            <a:extLst>
              <a:ext uri="{FF2B5EF4-FFF2-40B4-BE49-F238E27FC236}">
                <a16:creationId xmlns:a16="http://schemas.microsoft.com/office/drawing/2014/main" id="{189CA908-61A5-E041-8BAD-0DBBA6B26AF3}"/>
              </a:ext>
            </a:extLst>
          </p:cNvPr>
          <p:cNvSpPr txBox="1">
            <a:spLocks noGrp="1"/>
          </p:cNvSpPr>
          <p:nvPr>
            <p:ph type="title" idx="4294967295"/>
          </p:nvPr>
        </p:nvSpPr>
        <p:spPr>
          <a:xfrm>
            <a:off x="2443164" y="287338"/>
            <a:ext cx="7168670" cy="769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mn-ea"/>
                <a:cs typeface="+mn-cs"/>
              </a:rPr>
              <a:t>Southern California Gas</a:t>
            </a:r>
          </a:p>
        </p:txBody>
      </p:sp>
    </p:spTree>
    <p:extLst>
      <p:ext uri="{BB962C8B-B14F-4D97-AF65-F5344CB8AC3E}">
        <p14:creationId xmlns:p14="http://schemas.microsoft.com/office/powerpoint/2010/main" val="359470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5E6847-606C-4242-AF12-E07847BFA3F9}"/>
              </a:ext>
            </a:extLst>
          </p:cNvPr>
          <p:cNvSpPr>
            <a:spLocks noGrp="1"/>
          </p:cNvSpPr>
          <p:nvPr>
            <p:ph idx="1"/>
          </p:nvPr>
        </p:nvSpPr>
        <p:spPr>
          <a:xfrm>
            <a:off x="498763" y="1450975"/>
            <a:ext cx="11526982" cy="4725988"/>
          </a:xfrm>
        </p:spPr>
        <p:txBody>
          <a:bodyPr>
            <a:normAutofit fontScale="85000" lnSpcReduction="20000"/>
          </a:bodyPr>
          <a:lstStyle/>
          <a:p>
            <a:r>
              <a:rPr lang="en-US" dirty="0"/>
              <a:t>Broader view of hydrogen transportation and storage network</a:t>
            </a:r>
          </a:p>
          <a:p>
            <a:r>
              <a:rPr lang="en-US" sz="2200" dirty="0">
                <a:hlinkClick r:id="rId3"/>
              </a:rPr>
              <a:t>https://www.socalgas.com/sites/default/files/2021-10/Roles_Clean_Fuels_Full_Report.pdf</a:t>
            </a:r>
            <a:endParaRPr lang="en-US" sz="2200" dirty="0"/>
          </a:p>
          <a:p>
            <a:r>
              <a:rPr lang="en-US" dirty="0"/>
              <a:t>October 2021 report includes a wealth of information</a:t>
            </a:r>
          </a:p>
          <a:p>
            <a:r>
              <a:rPr lang="en-US" dirty="0"/>
              <a:t>Study includes:</a:t>
            </a:r>
          </a:p>
          <a:p>
            <a:pPr lvl="1"/>
            <a:r>
              <a:rPr lang="en-US" dirty="0"/>
              <a:t>Cross-sectoral integration (integration of electricity and fuels systems)</a:t>
            </a:r>
          </a:p>
          <a:p>
            <a:pPr lvl="1"/>
            <a:r>
              <a:rPr lang="en-US" dirty="0"/>
              <a:t>Fuels system infrastructure and flexibility (consider value of natural gas infrastructure)</a:t>
            </a:r>
          </a:p>
          <a:p>
            <a:pPr lvl="1"/>
            <a:r>
              <a:rPr lang="en-US" dirty="0"/>
              <a:t>Assessing other critical factors – particularly resiliency (extreme weather)</a:t>
            </a:r>
          </a:p>
          <a:p>
            <a:r>
              <a:rPr lang="en-US" dirty="0"/>
              <a:t>Key findings:</a:t>
            </a:r>
          </a:p>
          <a:p>
            <a:pPr lvl="1"/>
            <a:r>
              <a:rPr lang="en-US" dirty="0"/>
              <a:t>Clean fuels (e.g. hydrogen, biogas, methane from CO2, etc.) can reduce cost of overall solution</a:t>
            </a:r>
          </a:p>
          <a:p>
            <a:pPr lvl="1"/>
            <a:r>
              <a:rPr lang="en-US" dirty="0"/>
              <a:t>Clean fuels will be important for hard-to-electrify energy sectors</a:t>
            </a:r>
          </a:p>
          <a:p>
            <a:pPr lvl="1"/>
            <a:r>
              <a:rPr lang="en-US" dirty="0"/>
              <a:t>Clean thermal generation is critical to maintain the affordability and resilience of grid</a:t>
            </a:r>
          </a:p>
          <a:p>
            <a:pPr lvl="1"/>
            <a:r>
              <a:rPr lang="en-US" dirty="0"/>
              <a:t>Clean fuels network supports decarbonization and electrification and hard-to-abate sectors</a:t>
            </a:r>
          </a:p>
          <a:p>
            <a:pPr lvl="1"/>
            <a:r>
              <a:rPr lang="en-US" dirty="0"/>
              <a:t>Pipelines to enable carbon management are a critical element of a clean fuels network</a:t>
            </a:r>
          </a:p>
          <a:p>
            <a:pPr lvl="1"/>
            <a:r>
              <a:rPr lang="en-US" dirty="0"/>
              <a:t>Diversification lowers risk</a:t>
            </a:r>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4</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814944" y="63500"/>
            <a:ext cx="7298893" cy="1146175"/>
          </a:xfrm>
          <a:prstGeom prst="rect">
            <a:avLst/>
          </a:prstGeom>
        </p:spPr>
        <p:txBody>
          <a:bodyPr>
            <a:normAutofit/>
          </a:bodyPr>
          <a:lstStyle/>
          <a:p>
            <a:r>
              <a:rPr lang="en-US" sz="4000" b="0" dirty="0"/>
              <a:t>Southern California Gas a)</a:t>
            </a:r>
            <a:endParaRPr lang="en-US" sz="4000" b="1" dirty="0">
              <a:cs typeface="Calibri" panose="020F0502020204030204" pitchFamily="34" charset="0"/>
            </a:endParaRPr>
          </a:p>
        </p:txBody>
      </p:sp>
    </p:spTree>
    <p:extLst>
      <p:ext uri="{BB962C8B-B14F-4D97-AF65-F5344CB8AC3E}">
        <p14:creationId xmlns:p14="http://schemas.microsoft.com/office/powerpoint/2010/main" val="54714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5E6847-606C-4242-AF12-E07847BFA3F9}"/>
              </a:ext>
            </a:extLst>
          </p:cNvPr>
          <p:cNvSpPr>
            <a:spLocks noGrp="1"/>
          </p:cNvSpPr>
          <p:nvPr>
            <p:ph idx="1"/>
          </p:nvPr>
        </p:nvSpPr>
        <p:spPr/>
        <p:txBody>
          <a:bodyPr/>
          <a:lstStyle/>
          <a:p>
            <a:r>
              <a:rPr lang="en-US" dirty="0"/>
              <a:t>Broader view of hydrogen transportation and storage network</a:t>
            </a:r>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5</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814944" y="63500"/>
            <a:ext cx="7298893" cy="1146175"/>
          </a:xfrm>
          <a:prstGeom prst="rect">
            <a:avLst/>
          </a:prstGeom>
        </p:spPr>
        <p:txBody>
          <a:bodyPr>
            <a:normAutofit/>
          </a:bodyPr>
          <a:lstStyle/>
          <a:p>
            <a:r>
              <a:rPr lang="en-US" sz="4000" b="0" dirty="0"/>
              <a:t>Southern California Gas a)</a:t>
            </a:r>
            <a:endParaRPr lang="en-US" sz="4000" b="1" dirty="0">
              <a:cs typeface="Calibri" panose="020F0502020204030204" pitchFamily="34" charset="0"/>
            </a:endParaRPr>
          </a:p>
        </p:txBody>
      </p:sp>
      <p:pic>
        <p:nvPicPr>
          <p:cNvPr id="2049" name="Picture 1" descr="page5image119469856">
            <a:extLst>
              <a:ext uri="{FF2B5EF4-FFF2-40B4-BE49-F238E27FC236}">
                <a16:creationId xmlns:a16="http://schemas.microsoft.com/office/drawing/2014/main" id="{233AF7F3-9B93-EC4C-ABB3-66833FF5D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516" y="1949449"/>
            <a:ext cx="7605622" cy="472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3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6</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European Hydrogen Backbone</a:t>
            </a:r>
          </a:p>
        </p:txBody>
      </p:sp>
      <p:sp>
        <p:nvSpPr>
          <p:cNvPr id="8" name="Text Placeholder 11">
            <a:extLst>
              <a:ext uri="{FF2B5EF4-FFF2-40B4-BE49-F238E27FC236}">
                <a16:creationId xmlns:a16="http://schemas.microsoft.com/office/drawing/2014/main" id="{B07007F2-A1AB-D849-936F-790CEE25A228}"/>
              </a:ext>
            </a:extLst>
          </p:cNvPr>
          <p:cNvSpPr txBox="1">
            <a:spLocks/>
          </p:cNvSpPr>
          <p:nvPr/>
        </p:nvSpPr>
        <p:spPr>
          <a:xfrm>
            <a:off x="401782" y="1727201"/>
            <a:ext cx="11333017" cy="4956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ounders Grotesk Regular" charset="0"/>
              </a:rPr>
              <a:t>European Gas Transmission System Operators initiative: European Hydrogen Backbone</a:t>
            </a:r>
          </a:p>
          <a:p>
            <a:r>
              <a:rPr lang="en-US" sz="2000" dirty="0"/>
              <a:t>https://gasforclimate2050.eu/news-item/european-hydrogen-backbone-grows-to-40000-km/ </a:t>
            </a:r>
          </a:p>
          <a:p>
            <a:r>
              <a:rPr lang="en-US" dirty="0">
                <a:latin typeface="Founders Grotesk Regular" charset="0"/>
              </a:rPr>
              <a:t>Assessed potential for retrofitting natural gas infrastructure for hydrogen (note: this is similar to study presented by Jeff Reed from UC Irvine)</a:t>
            </a:r>
          </a:p>
          <a:p>
            <a:r>
              <a:rPr lang="en-US" dirty="0">
                <a:latin typeface="Founders Grotesk Regular" charset="0"/>
              </a:rPr>
              <a:t>Use of excess electricity to generate hydrogen contributes to flexible grid while providing needed hydrogen for non-electrified energy needs</a:t>
            </a:r>
          </a:p>
          <a:p>
            <a:r>
              <a:rPr lang="en-US" dirty="0">
                <a:latin typeface="Founders Grotesk Regular" charset="0"/>
              </a:rPr>
              <a:t>Cost of handling hydrogen will be reduced by using pipelines, leveraging current infrastructure can reduce costs</a:t>
            </a:r>
          </a:p>
        </p:txBody>
      </p:sp>
    </p:spTree>
    <p:extLst>
      <p:ext uri="{BB962C8B-B14F-4D97-AF65-F5344CB8AC3E}">
        <p14:creationId xmlns:p14="http://schemas.microsoft.com/office/powerpoint/2010/main" val="40299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5E6847-606C-4242-AF12-E07847BFA3F9}"/>
              </a:ext>
            </a:extLst>
          </p:cNvPr>
          <p:cNvSpPr>
            <a:spLocks noGrp="1"/>
          </p:cNvSpPr>
          <p:nvPr>
            <p:ph idx="1"/>
          </p:nvPr>
        </p:nvSpPr>
        <p:spPr>
          <a:xfrm>
            <a:off x="498763" y="1450975"/>
            <a:ext cx="11526982" cy="4725988"/>
          </a:xfrm>
        </p:spPr>
        <p:txBody>
          <a:bodyPr>
            <a:normAutofit/>
          </a:bodyPr>
          <a:lstStyle/>
          <a:p>
            <a:r>
              <a:rPr lang="en-US" dirty="0"/>
              <a:t>Balanced portfolio of energy resources</a:t>
            </a:r>
          </a:p>
          <a:p>
            <a:r>
              <a:rPr lang="en-US" dirty="0"/>
              <a:t>Include hydrogen in IRP modeling methodology</a:t>
            </a:r>
          </a:p>
          <a:p>
            <a:r>
              <a:rPr lang="en-US" sz="2000" dirty="0">
                <a:hlinkClick r:id="rId3"/>
              </a:rPr>
              <a:t>http://www.apep.uci.edu/PDF_White_Papers/Integrating_Clean_Energy_013020.pdf</a:t>
            </a:r>
            <a:endParaRPr lang="en-US" sz="2000" dirty="0"/>
          </a:p>
          <a:p>
            <a:r>
              <a:rPr lang="en-US" dirty="0"/>
              <a:t>Need for long-duration and seasonal storage that can be delivered anywhere will increase</a:t>
            </a:r>
          </a:p>
          <a:p>
            <a:r>
              <a:rPr lang="en-US" dirty="0"/>
              <a:t>Hydrogen can meet this need</a:t>
            </a:r>
          </a:p>
          <a:p>
            <a:r>
              <a:rPr lang="en-US" sz="2000" dirty="0"/>
              <a:t>https://</a:t>
            </a:r>
            <a:r>
              <a:rPr lang="en-US" sz="2000" dirty="0" err="1"/>
              <a:t>www.researchgate.net</a:t>
            </a:r>
            <a:r>
              <a:rPr lang="en-US" sz="2000" dirty="0"/>
              <a:t>/publication/326049153_Net-zero_emissions_energy_systems </a:t>
            </a:r>
          </a:p>
          <a:p>
            <a:r>
              <a:rPr lang="en-US" sz="2000" dirty="0"/>
              <a:t>https://</a:t>
            </a:r>
            <a:r>
              <a:rPr lang="en-US" sz="2000" dirty="0" err="1"/>
              <a:t>www.sciencedirect.com</a:t>
            </a:r>
            <a:r>
              <a:rPr lang="en-US" sz="2000" dirty="0"/>
              <a:t>/science/article/</a:t>
            </a:r>
            <a:r>
              <a:rPr lang="en-US" sz="2000" dirty="0" err="1"/>
              <a:t>pii</a:t>
            </a:r>
            <a:r>
              <a:rPr lang="en-US" sz="2000" dirty="0"/>
              <a:t>/S254243511830583X </a:t>
            </a:r>
          </a:p>
          <a:p>
            <a:endParaRPr lang="en-US" dirty="0"/>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7</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814944" y="63500"/>
            <a:ext cx="7298893" cy="1146175"/>
          </a:xfrm>
          <a:prstGeom prst="rect">
            <a:avLst/>
          </a:prstGeom>
        </p:spPr>
        <p:txBody>
          <a:bodyPr>
            <a:normAutofit/>
          </a:bodyPr>
          <a:lstStyle/>
          <a:p>
            <a:r>
              <a:rPr lang="en-US" sz="4000" b="0" dirty="0"/>
              <a:t>Southern California Gas b)</a:t>
            </a:r>
            <a:endParaRPr lang="en-US" sz="4000" b="1" dirty="0">
              <a:cs typeface="Calibri" panose="020F0502020204030204" pitchFamily="34" charset="0"/>
            </a:endParaRPr>
          </a:p>
        </p:txBody>
      </p:sp>
    </p:spTree>
    <p:extLst>
      <p:ext uri="{BB962C8B-B14F-4D97-AF65-F5344CB8AC3E}">
        <p14:creationId xmlns:p14="http://schemas.microsoft.com/office/powerpoint/2010/main" val="215701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8</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b)</a:t>
            </a:r>
            <a:endParaRPr lang="en-US" b="1" dirty="0">
              <a:cs typeface="Calibri" panose="020F0502020204030204" pitchFamily="34" charset="0"/>
            </a:endParaRPr>
          </a:p>
        </p:txBody>
      </p:sp>
      <p:pic>
        <p:nvPicPr>
          <p:cNvPr id="8" name="Content Placeholder 7" descr="Table&#10;&#10;Description automatically generated">
            <a:extLst>
              <a:ext uri="{FF2B5EF4-FFF2-40B4-BE49-F238E27FC236}">
                <a16:creationId xmlns:a16="http://schemas.microsoft.com/office/drawing/2014/main" id="{FDA49169-6DD8-FC4C-8405-0FAB3BCDB8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10204"/>
            <a:ext cx="8121056" cy="5744778"/>
          </a:xfrm>
        </p:spPr>
      </p:pic>
      <p:sp>
        <p:nvSpPr>
          <p:cNvPr id="10" name="TextBox 9">
            <a:extLst>
              <a:ext uri="{FF2B5EF4-FFF2-40B4-BE49-F238E27FC236}">
                <a16:creationId xmlns:a16="http://schemas.microsoft.com/office/drawing/2014/main" id="{36738D4F-C0B2-BE43-99D9-C0350EAA26B0}"/>
              </a:ext>
            </a:extLst>
          </p:cNvPr>
          <p:cNvSpPr txBox="1"/>
          <p:nvPr/>
        </p:nvSpPr>
        <p:spPr>
          <a:xfrm>
            <a:off x="8610600" y="5662045"/>
            <a:ext cx="3147274" cy="584775"/>
          </a:xfrm>
          <a:prstGeom prst="rect">
            <a:avLst/>
          </a:prstGeom>
          <a:solidFill>
            <a:srgbClr val="92D050"/>
          </a:solidFill>
        </p:spPr>
        <p:txBody>
          <a:bodyPr wrap="square">
            <a:spAutoFit/>
          </a:bodyPr>
          <a:lstStyle/>
          <a:p>
            <a:r>
              <a:rPr lang="en-US" sz="1600" dirty="0">
                <a:effectLst/>
                <a:latin typeface="TimesNewRomanPSMT"/>
              </a:rPr>
              <a:t>https://</a:t>
            </a:r>
            <a:r>
              <a:rPr lang="en-US" sz="1600" dirty="0" err="1">
                <a:effectLst/>
                <a:latin typeface="TimesNewRomanPSMT"/>
              </a:rPr>
              <a:t>www.sciencedirect.com</a:t>
            </a:r>
            <a:r>
              <a:rPr lang="en-US" sz="1600" dirty="0">
                <a:effectLst/>
                <a:latin typeface="TimesNewRomanPSMT"/>
              </a:rPr>
              <a:t>/science/article/</a:t>
            </a:r>
            <a:r>
              <a:rPr lang="en-US" sz="1600" dirty="0" err="1">
                <a:effectLst/>
                <a:latin typeface="TimesNewRomanPSMT"/>
              </a:rPr>
              <a:t>pii</a:t>
            </a:r>
            <a:r>
              <a:rPr lang="en-US" sz="1600" dirty="0">
                <a:effectLst/>
                <a:latin typeface="TimesNewRomanPSMT"/>
              </a:rPr>
              <a:t>/S254243511830583X</a:t>
            </a:r>
            <a:endParaRPr lang="en-US" sz="1600" dirty="0"/>
          </a:p>
        </p:txBody>
      </p:sp>
      <p:sp>
        <p:nvSpPr>
          <p:cNvPr id="11" name="TextBox 10">
            <a:extLst>
              <a:ext uri="{FF2B5EF4-FFF2-40B4-BE49-F238E27FC236}">
                <a16:creationId xmlns:a16="http://schemas.microsoft.com/office/drawing/2014/main" id="{43FDAE01-3053-B748-B659-14CE18D23BB7}"/>
              </a:ext>
            </a:extLst>
          </p:cNvPr>
          <p:cNvSpPr txBox="1"/>
          <p:nvPr/>
        </p:nvSpPr>
        <p:spPr>
          <a:xfrm>
            <a:off x="8340434" y="2951025"/>
            <a:ext cx="3491345" cy="1569660"/>
          </a:xfrm>
          <a:prstGeom prst="rect">
            <a:avLst/>
          </a:prstGeom>
          <a:noFill/>
        </p:spPr>
        <p:txBody>
          <a:bodyPr wrap="square" rtlCol="0">
            <a:spAutoFit/>
          </a:bodyPr>
          <a:lstStyle/>
          <a:p>
            <a:pPr algn="ctr"/>
            <a:r>
              <a:rPr lang="en-US" sz="2400" dirty="0"/>
              <a:t>Hydrogen is a versatile form of LDES</a:t>
            </a:r>
          </a:p>
          <a:p>
            <a:pPr algn="ctr"/>
            <a:endParaRPr lang="en-US" sz="2400" dirty="0"/>
          </a:p>
          <a:p>
            <a:pPr algn="ctr"/>
            <a:endParaRPr lang="en-US" sz="2400" dirty="0"/>
          </a:p>
        </p:txBody>
      </p:sp>
    </p:spTree>
    <p:extLst>
      <p:ext uri="{BB962C8B-B14F-4D97-AF65-F5344CB8AC3E}">
        <p14:creationId xmlns:p14="http://schemas.microsoft.com/office/powerpoint/2010/main" val="82031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9</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c)</a:t>
            </a:r>
            <a:endParaRPr lang="en-US" b="1" dirty="0">
              <a:cs typeface="Calibri" panose="020F0502020204030204" pitchFamily="34" charset="0"/>
            </a:endParaRPr>
          </a:p>
        </p:txBody>
      </p:sp>
      <p:sp>
        <p:nvSpPr>
          <p:cNvPr id="5" name="Content Placeholder 4">
            <a:extLst>
              <a:ext uri="{FF2B5EF4-FFF2-40B4-BE49-F238E27FC236}">
                <a16:creationId xmlns:a16="http://schemas.microsoft.com/office/drawing/2014/main" id="{C2E3BBE8-02B7-964C-85CE-DED67B08505E}"/>
              </a:ext>
            </a:extLst>
          </p:cNvPr>
          <p:cNvSpPr>
            <a:spLocks noGrp="1"/>
          </p:cNvSpPr>
          <p:nvPr>
            <p:ph idx="1"/>
          </p:nvPr>
        </p:nvSpPr>
        <p:spPr/>
        <p:txBody>
          <a:bodyPr/>
          <a:lstStyle/>
          <a:p>
            <a:r>
              <a:rPr lang="en-US" dirty="0"/>
              <a:t>Analyze costs and accessibility of storing hydrogen</a:t>
            </a:r>
          </a:p>
          <a:p>
            <a:endParaRPr lang="en-US" dirty="0"/>
          </a:p>
          <a:p>
            <a:r>
              <a:rPr lang="en-US" dirty="0"/>
              <a:t>UCM statement of “[hydrogen] underground storage can be relatively inexpensive, but it is not readily available in many locations” is unclear or inaccurate – a more complete discussion is desired as shown in next slide.</a:t>
            </a:r>
          </a:p>
          <a:p>
            <a:endParaRPr lang="en-US" dirty="0"/>
          </a:p>
          <a:p>
            <a:r>
              <a:rPr lang="en-US" dirty="0"/>
              <a:t>Recommendation is for UCM to study the cost discrepancies seen in the next slides</a:t>
            </a:r>
          </a:p>
          <a:p>
            <a:r>
              <a:rPr lang="en-US" dirty="0"/>
              <a:t>Especially for depleted oil and gas fields and hard rock caverns</a:t>
            </a:r>
          </a:p>
          <a:p>
            <a:endParaRPr lang="en-US" dirty="0"/>
          </a:p>
        </p:txBody>
      </p:sp>
    </p:spTree>
    <p:extLst>
      <p:ext uri="{BB962C8B-B14F-4D97-AF65-F5344CB8AC3E}">
        <p14:creationId xmlns:p14="http://schemas.microsoft.com/office/powerpoint/2010/main" val="1323821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48137CEC363543BD899375F8C44ADF" ma:contentTypeVersion="16" ma:contentTypeDescription="Create a new document." ma:contentTypeScope="" ma:versionID="9ce840a56aee1211c463577188f2a00f">
  <xsd:schema xmlns:xsd="http://www.w3.org/2001/XMLSchema" xmlns:xs="http://www.w3.org/2001/XMLSchema" xmlns:p="http://schemas.microsoft.com/office/2006/metadata/properties" xmlns:ns2="f987d30c-d05a-4173-82a2-8eb69bd0ff3e" xmlns:ns3="5067c814-4b34-462c-a21d-c185ff6548d2" targetNamespace="http://schemas.microsoft.com/office/2006/metadata/properties" ma:root="true" ma:fieldsID="cc8cabcb2d6279cd2e830cfa6326cdb9" ns2:_="" ns3:_="">
    <xsd:import namespace="f987d30c-d05a-4173-82a2-8eb69bd0ff3e"/>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CAM" minOccurs="0"/>
                <xsd:element ref="ns3:Funding" minOccurs="0"/>
                <xsd:element ref="ns3:Recipient" minOccurs="0"/>
                <xsd:element ref="ns3:Agreement_x0023_" minOccurs="0"/>
                <xsd:element ref="ns3:AgreementStatus" minOccurs="0"/>
                <xsd:element ref="ns3:Project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7d30c-d05a-4173-82a2-8eb69bd0f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CAM" ma:index="10" nillable="true" ma:displayName="CAM" ma:description="Commission Agreement Manager" ma:list="UserInfo" ma:SharePointGroup="0" ma:internalName="CAM"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unding" ma:index="11" nillable="true" ma:displayName="Funding" ma:default="PIER" ma:format="Dropdown" ma:internalName="Funding">
      <xsd:simpleType>
        <xsd:restriction base="dms:Choice">
          <xsd:enumeration value="PIER"/>
          <xsd:enumeration value="EPIC"/>
        </xsd:restriction>
      </xsd:simpleType>
    </xsd:element>
    <xsd:element name="Recipient" ma:index="12" nillable="true" ma:displayName="Recipient" ma:description="Grant recipient." ma:internalName="Recipient">
      <xsd:simpleType>
        <xsd:restriction base="dms:Text">
          <xsd:maxLength value="255"/>
        </xsd:restriction>
      </xsd:simpleType>
    </xsd:element>
    <xsd:element name="Agreement_x0023_" ma:index="13" nillable="true" ma:displayName="Agreement #" ma:description="Agreement Number" ma:indexed="true" ma:internalName="Agreement_x0023_">
      <xsd:simpleType>
        <xsd:restriction base="dms:Text">
          <xsd:maxLength value="10"/>
        </xsd:restriction>
      </xsd:simpleType>
    </xsd:element>
    <xsd:element name="AgreementStatus" ma:index="14" nillable="true" ma:displayName="Agreement Status" ma:default="Active" ma:format="Dropdown" ma:internalName="AgreementStatus">
      <xsd:simpleType>
        <xsd:restriction base="dms:Choice">
          <xsd:enumeration value="Developing"/>
          <xsd:enumeration value="Active"/>
          <xsd:enumeration value="At-Risk"/>
          <xsd:enumeration value="Terminated"/>
          <xsd:enumeration value="Closed"/>
        </xsd:restriction>
      </xsd:simpleType>
    </xsd:element>
    <xsd:element name="ProjectTitle" ma:index="15" nillable="true" ma:displayName="Project Title" ma:indexed="true" ma:internalName="ProjectTitl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ma:index="1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reementStatus xmlns="5067c814-4b34-462c-a21d-c185ff6548d2">Active</AgreementStatus>
    <Funding xmlns="5067c814-4b34-462c-a21d-c185ff6548d2">PIER</Funding>
    <Recipient xmlns="5067c814-4b34-462c-a21d-c185ff6548d2" xsi:nil="true"/>
    <Agreement_x0023_ xmlns="5067c814-4b34-462c-a21d-c185ff6548d2" xsi:nil="true"/>
    <CAM xmlns="5067c814-4b34-462c-a21d-c185ff6548d2">
      <UserInfo>
        <DisplayName/>
        <AccountId xsi:nil="true"/>
        <AccountType/>
      </UserInfo>
    </CAM>
    <ProjectTitle xmlns="5067c814-4b34-462c-a21d-c185ff6548d2" xsi:nil="true"/>
  </documentManagement>
</p:properties>
</file>

<file path=customXml/itemProps1.xml><?xml version="1.0" encoding="utf-8"?>
<ds:datastoreItem xmlns:ds="http://schemas.openxmlformats.org/officeDocument/2006/customXml" ds:itemID="{BE015FC3-4A18-43EC-844F-A16C7BFBA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7d30c-d05a-4173-82a2-8eb69bd0ff3e"/>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187AF5-4A92-423F-AB3B-F01EB5D34819}">
  <ds:schemaRefs>
    <ds:schemaRef ds:uri="http://schemas.microsoft.com/sharepoint/v3/contenttype/forms"/>
  </ds:schemaRefs>
</ds:datastoreItem>
</file>

<file path=customXml/itemProps3.xml><?xml version="1.0" encoding="utf-8"?>
<ds:datastoreItem xmlns:ds="http://schemas.openxmlformats.org/officeDocument/2006/customXml" ds:itemID="{E3BB62E3-284E-4B96-BC9D-D46D86D19217}">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http://purl.org/dc/dcmitype/"/>
    <ds:schemaRef ds:uri="f987d30c-d05a-4173-82a2-8eb69bd0ff3e"/>
    <ds:schemaRef ds:uri="http://schemas.openxmlformats.org/package/2006/metadata/core-properties"/>
    <ds:schemaRef ds:uri="5067c814-4b34-462c-a21d-c185ff6548d2"/>
  </ds:schemaRefs>
</ds:datastoreItem>
</file>

<file path=docProps/app.xml><?xml version="1.0" encoding="utf-8"?>
<Properties xmlns="http://schemas.openxmlformats.org/officeDocument/2006/extended-properties" xmlns:vt="http://schemas.openxmlformats.org/officeDocument/2006/docPropsVTypes">
  <TotalTime>45798</TotalTime>
  <Words>1929</Words>
  <Application>Microsoft Macintosh PowerPoint</Application>
  <PresentationFormat>Widescreen</PresentationFormat>
  <Paragraphs>170</Paragraphs>
  <Slides>21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Founders Grotesk Regular</vt:lpstr>
      <vt:lpstr>TimesNewRomanPSMT</vt:lpstr>
      <vt:lpstr>Office Theme</vt:lpstr>
      <vt:lpstr>1_Office Theme</vt:lpstr>
      <vt:lpstr>Long Duration Energy Storage Public Workshop #2 Public Input and Responses</vt:lpstr>
      <vt:lpstr>Public Input</vt:lpstr>
      <vt:lpstr>Southern California Gas</vt:lpstr>
      <vt:lpstr>Southern California Gas a)</vt:lpstr>
      <vt:lpstr>Southern California Gas a)</vt:lpstr>
      <vt:lpstr>European Hydrogen Backbone</vt:lpstr>
      <vt:lpstr>Southern California Gas b)</vt:lpstr>
      <vt:lpstr>Southern California Gas b)</vt:lpstr>
      <vt:lpstr>Southern California Gas c)</vt:lpstr>
      <vt:lpstr>Southern California Gas c)</vt:lpstr>
      <vt:lpstr>Southern California Gas c)</vt:lpstr>
      <vt:lpstr>Southern California Gas d)</vt:lpstr>
      <vt:lpstr>Southern California Gas d)</vt:lpstr>
      <vt:lpstr>Southern California Gas e)</vt:lpstr>
      <vt:lpstr>Responses to SoCalGas – for discussion</vt:lpstr>
      <vt:lpstr>CESA input</vt:lpstr>
      <vt:lpstr>CESA input – four areas</vt:lpstr>
      <vt:lpstr>CESA input – first area</vt:lpstr>
      <vt:lpstr>CESA input – second area</vt:lpstr>
      <vt:lpstr>CESA input – third area</vt:lpstr>
      <vt:lpstr>CESA input – fourth 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Ashling Leilaeioun</dc:creator>
  <cp:lastModifiedBy>Sarah Kurtz</cp:lastModifiedBy>
  <cp:revision>568</cp:revision>
  <cp:lastPrinted>2021-08-15T22:30:35Z</cp:lastPrinted>
  <dcterms:created xsi:type="dcterms:W3CDTF">2021-04-15T03:29:22Z</dcterms:created>
  <dcterms:modified xsi:type="dcterms:W3CDTF">2021-12-16T09:49:52Z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0x0101003A48137CEC363543BD899375F8C44ADF</vt:lpwstr>
  </property>
</Properties>
</file>