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1" r:id="rId4"/>
    <p:sldId id="257" r:id="rId5"/>
    <p:sldId id="278" r:id="rId6"/>
    <p:sldId id="274" r:id="rId7"/>
    <p:sldId id="275" r:id="rId8"/>
    <p:sldId id="276" r:id="rId9"/>
    <p:sldId id="279" r:id="rId10"/>
    <p:sldId id="281" r:id="rId11"/>
    <p:sldId id="259" r:id="rId12"/>
    <p:sldId id="261" r:id="rId13"/>
    <p:sldId id="262" r:id="rId14"/>
    <p:sldId id="260" r:id="rId15"/>
    <p:sldId id="263" r:id="rId16"/>
    <p:sldId id="264" r:id="rId17"/>
    <p:sldId id="272" r:id="rId18"/>
    <p:sldId id="280" r:id="rId19"/>
    <p:sldId id="266" r:id="rId20"/>
    <p:sldId id="268" r:id="rId21"/>
    <p:sldId id="267" r:id="rId22"/>
    <p:sldId id="270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1762-99CB-435D-9CEB-DD35DE0B3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246" y="448409"/>
            <a:ext cx="9144000" cy="2560394"/>
          </a:xfrm>
        </p:spPr>
        <p:txBody>
          <a:bodyPr anchor="b"/>
          <a:lstStyle>
            <a:lvl1pPr algn="l"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3A4B7-E967-48D7-80D5-82BB113D3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246" y="4150274"/>
            <a:ext cx="11535508" cy="204256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C524E-2DC6-4400-8C36-D3848C3C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7FE-A916-4B4D-833B-80C96B27C74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7A8E6-73CB-4A4B-9A20-EF977CA4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A5FAC-86F1-44A2-963D-B9CA93BA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1203-99ED-47FE-BF7A-D7878B8747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DE45D5-B00E-4410-94FB-2D200CF94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65" y="352373"/>
            <a:ext cx="646331" cy="646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3EB3EA-B48A-48D9-B029-CC45FAC54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3052763"/>
            <a:ext cx="11521463" cy="9804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0A193C-ECE5-42CB-B4BF-05023B9E3E19}"/>
              </a:ext>
            </a:extLst>
          </p:cNvPr>
          <p:cNvSpPr txBox="1"/>
          <p:nvPr/>
        </p:nvSpPr>
        <p:spPr>
          <a:xfrm>
            <a:off x="10431952" y="2854340"/>
            <a:ext cx="14318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https://showyourstripes.info/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4CF845-C75A-43A4-8DAA-AF8637CFC249}"/>
              </a:ext>
            </a:extLst>
          </p:cNvPr>
          <p:cNvSpPr txBox="1"/>
          <p:nvPr/>
        </p:nvSpPr>
        <p:spPr>
          <a:xfrm>
            <a:off x="10215690" y="341997"/>
            <a:ext cx="1770812" cy="646331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180936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8EB8D-FA26-4287-ACDB-D520B0FA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0572E-FD7B-485E-A0A2-8041465B3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A8641-4B6A-4733-B77E-2D7604E1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7FE-A916-4B4D-833B-80C96B27C74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7AEF7-9E81-4800-9676-D1C1F963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43621-BB2B-4D2A-8BB3-6B3C8705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1203-99ED-47FE-BF7A-D7878B8747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75B50C-ECF9-49CD-8414-1489A8459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8" y="1394803"/>
            <a:ext cx="11521463" cy="136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A7DF3B-BD6F-4EFF-AB48-7B455366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2ACD35-7C35-418F-B4FD-4222F1D8D487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96397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27E577-F113-4FA8-AC8C-C8CFB5A80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584" y="365125"/>
            <a:ext cx="2192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6B968-AAB9-41DD-925F-F5CDBBF6C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190D7-B5C4-469E-A986-3FA3C056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7FE-A916-4B4D-833B-80C96B27C74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24D45-1DF8-4265-B7F3-D1B7650D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2634D-60F4-4317-A984-0E754259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1203-99ED-47FE-BF7A-D7878B8747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F08228-2A77-4481-82CA-A215C95E9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0062" y="3215544"/>
            <a:ext cx="5820635" cy="10220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34930F7-DECF-4505-AE6E-64C3C49B88EB}"/>
              </a:ext>
            </a:extLst>
          </p:cNvPr>
          <p:cNvGrpSpPr/>
          <p:nvPr/>
        </p:nvGrpSpPr>
        <p:grpSpPr>
          <a:xfrm rot="5400000">
            <a:off x="10719850" y="770474"/>
            <a:ext cx="1791118" cy="523220"/>
            <a:chOff x="10195383" y="544217"/>
            <a:chExt cx="1791118" cy="5232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B1BF86-A453-4FC1-970C-41128D3F5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5383" y="570593"/>
              <a:ext cx="458103" cy="45810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6D842C-958A-4602-803C-25C2824E9E56}"/>
                </a:ext>
              </a:extLst>
            </p:cNvPr>
            <p:cNvSpPr txBox="1"/>
            <p:nvPr/>
          </p:nvSpPr>
          <p:spPr>
            <a:xfrm>
              <a:off x="10612314" y="544217"/>
              <a:ext cx="1374187" cy="523220"/>
            </a:xfrm>
            <a:prstGeom prst="rect">
              <a:avLst/>
            </a:prstGeom>
            <a:noFill/>
            <a:effectLst>
              <a:outerShdw blurRad="50800" dist="38100" algn="l" rotWithShape="0">
                <a:srgbClr val="FFFF00">
                  <a:alpha val="40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effectLst/>
                  <a:latin typeface="Arial Black" panose="020B0A04020102020204" pitchFamily="34" charset="0"/>
                </a:rPr>
                <a:t>Jones Solar Engineering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98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F91DB-5E78-4386-BB2B-D3E8EFB7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8" y="365126"/>
            <a:ext cx="9721360" cy="971306"/>
          </a:xfrm>
        </p:spPr>
        <p:txBody>
          <a:bodyPr/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1DDCC-6211-440E-A589-C889C8804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77" y="1590065"/>
            <a:ext cx="11521463" cy="45868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97446-5EF0-4A8B-BA67-CE0DC3BE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7FE-A916-4B4D-833B-80C96B27C74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DB08-3D5D-4DDE-B0AD-9C570D3C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C89FD-E995-465D-8C49-8E519265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1203-99ED-47FE-BF7A-D7878B8747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5BD364-8757-40C6-9991-FD8D23496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8" y="1394803"/>
            <a:ext cx="11521463" cy="136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090F4-7A01-4DD1-A58C-AAF380D2B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69484E-3E57-4714-9653-6E356BCA63C0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103869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18B9-F37A-4ECD-BECD-2C17D1CF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17646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7062D-7859-40F9-BE83-5A5739B5D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19552"/>
            <a:ext cx="10515600" cy="122301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8A69F-420A-48E9-8CF3-501376D9B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7FE-A916-4B4D-833B-80C96B27C74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AABF-FE26-4866-81CA-81AEF1CA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B8AF1-762D-4FD1-9F29-96BAE285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1203-99ED-47FE-BF7A-D7878B8747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6F9D3D-4984-4BCC-937E-DC151FBF9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8" y="5242567"/>
            <a:ext cx="11521463" cy="9804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A48864-1A8B-4B56-ABF3-6CB9F4CE7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1" y="662630"/>
            <a:ext cx="11521463" cy="98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9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FE98-F546-4B92-8449-67F5C381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980D-FDED-45AB-B641-C0E1C5820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78" y="1825625"/>
            <a:ext cx="561242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F85A-9673-4291-8B5A-8AE0057A1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5664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1A7AA-70A2-4DE7-93AB-94F9700F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7FE-A916-4B4D-833B-80C96B27C74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706E8-E006-43DD-8C6D-C442A8C1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9D924-9393-4CEB-88A7-A91227D2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1203-99ED-47FE-BF7A-D7878B8747F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0A8D07-5B71-4399-BBD2-C55D0DC42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8" y="1394803"/>
            <a:ext cx="11521463" cy="136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FBE7A1-D2A2-493B-AAFB-2D7D0A434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AABAC5-F7D8-4846-AC2F-11E2A0DC5DC1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17684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FC909-01E2-4428-9F5D-9BEDF598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8" y="365126"/>
            <a:ext cx="10948010" cy="10296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9E9AF-BD41-4608-ADE9-CBD0EC7C8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78" y="1681163"/>
            <a:ext cx="55901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1AD2E-F28A-4A38-AB71-E53CE3F95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78" y="2505075"/>
            <a:ext cx="559019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0DD61-6421-4473-BD64-91D958321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7566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1285F-D220-444F-B5C4-E6B68A10C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566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3BE4D8-2CCC-4988-A62C-66DFE86C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7FE-A916-4B4D-833B-80C96B27C74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3C30C7-5C52-4EA1-A944-B41A9968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5C770-BDE2-471B-945A-0CE3E642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1203-99ED-47FE-BF7A-D7878B8747F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0591C1-AB81-491E-8294-1865340DB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8" y="1394803"/>
            <a:ext cx="11521463" cy="136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F89DB4-7C4B-4EFB-8566-DDF2160FE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3CC5AA-27FA-4203-B0F6-16AAC25B4465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37231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D8-9C45-43A0-85D6-6AA232CC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90C42E-7ECC-4150-A0BE-5BAC454E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7FE-A916-4B4D-833B-80C96B27C74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F0CB9-D74F-4D28-9817-D18E13DB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7D922-C0C2-4A4D-8E22-88DDFE03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1203-99ED-47FE-BF7A-D7878B8747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E03480-C417-4134-BB4B-820E50C59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8" y="1394803"/>
            <a:ext cx="11521463" cy="136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420E3F-6851-45E0-99EA-970E8438A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CBEA92-5B42-464D-8DE3-68D01734DCF1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22240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95977C-C48F-478E-A7C6-80D41B77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7FE-A916-4B4D-833B-80C96B27C74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26EBA0-C256-480F-862F-8F3BE85F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974AB-07D9-49C3-81EB-3113711B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1203-99ED-47FE-BF7A-D7878B874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4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A2899-8F30-4773-A4F4-B2D0592AD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39" y="457200"/>
            <a:ext cx="4449861" cy="148968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486F7-93DB-4921-BCC6-FCCD89F99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457200"/>
            <a:ext cx="6624881" cy="57886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B3035-7596-4D30-B918-00FA3BD03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040" y="2057399"/>
            <a:ext cx="4449860" cy="41884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0804E-707D-46FC-8B0E-08641AD0F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7FE-A916-4B4D-833B-80C96B27C74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9218A-CB03-4D0D-B9E9-C2D90D3A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732B5-5DB4-41C7-BACD-3B5D59D3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1203-99ED-47FE-BF7A-D7878B8747F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695426-FAC8-4582-A23C-09CAC4CD5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9" y="1946885"/>
            <a:ext cx="4449862" cy="110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5A29B7-B473-4C8A-B05E-43B777DEF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3EDC0-49F4-4B91-8165-D278B9CFCB04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</p:spTree>
    <p:extLst>
      <p:ext uri="{BB962C8B-B14F-4D97-AF65-F5344CB8AC3E}">
        <p14:creationId xmlns:p14="http://schemas.microsoft.com/office/powerpoint/2010/main" val="26329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CA44-67C2-4A96-83DA-87A44278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39" y="457200"/>
            <a:ext cx="4449861" cy="14896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CA173-E28A-451D-A910-9EB2A63BB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93813"/>
            <a:ext cx="6172200" cy="47672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61FF9-D34B-4B7A-8D8D-4C7B699A0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040" y="2057400"/>
            <a:ext cx="444986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728D8-0011-485F-A870-3FFCCB2F8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7FE-A916-4B4D-833B-80C96B27C74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261FB-2A3F-40E7-A081-76046D9F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D54B-0539-48C0-9224-B42D9EED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1203-99ED-47FE-BF7A-D7878B8747F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D3D4E4-E3F9-41F9-BA86-16D23BF3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83" y="570593"/>
            <a:ext cx="458103" cy="4581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CB890F-288E-457B-8FD4-97D5FF034DA1}"/>
              </a:ext>
            </a:extLst>
          </p:cNvPr>
          <p:cNvSpPr txBox="1"/>
          <p:nvPr/>
        </p:nvSpPr>
        <p:spPr>
          <a:xfrm>
            <a:off x="10612314" y="544217"/>
            <a:ext cx="1374187" cy="523220"/>
          </a:xfrm>
          <a:prstGeom prst="rect">
            <a:avLst/>
          </a:prstGeom>
          <a:noFill/>
          <a:effectLst>
            <a:outerShdw blurRad="50800" dist="38100" algn="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Arial Black" panose="020B0A04020102020204" pitchFamily="34" charset="0"/>
              </a:rPr>
              <a:t>Jones Solar Engineering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B70F8E-73FA-4747-9DA9-49029DE95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9" y="1946885"/>
            <a:ext cx="4449862" cy="11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9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7B3276-E200-462E-AB35-0FD9C80D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9" y="365125"/>
            <a:ext cx="9668606" cy="944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0DA42-8ABB-4E40-A06F-BE862F55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77" y="1616443"/>
            <a:ext cx="11521463" cy="456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5CA08-7B1D-4C5D-8B71-ABFA2EBC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C17FE-A916-4B4D-833B-80C96B27C74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5172C-BA18-49E4-BA95-6380638B4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8687D-FAC9-465F-B124-D5A654C0D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A1203-99ED-47FE-BF7A-D7878B874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32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32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32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32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C232-1B65-4C7E-875D-CDBA6E5F1A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Optimizing the Configuration of Photovoltaic Plants to Minimize the Need for Storage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D010BD-79CF-4A46-9C49-3F92245E15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Russ Jones</a:t>
            </a:r>
          </a:p>
          <a:p>
            <a:r>
              <a:rPr lang="en-US" dirty="0"/>
              <a:t>December 2021</a:t>
            </a:r>
          </a:p>
        </p:txBody>
      </p:sp>
    </p:spTree>
    <p:extLst>
      <p:ext uri="{BB962C8B-B14F-4D97-AF65-F5344CB8AC3E}">
        <p14:creationId xmlns:p14="http://schemas.microsoft.com/office/powerpoint/2010/main" val="2022145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E272B85-FD44-4C46-A200-8615B9F4A3B4}"/>
              </a:ext>
            </a:extLst>
          </p:cNvPr>
          <p:cNvSpPr/>
          <p:nvPr/>
        </p:nvSpPr>
        <p:spPr>
          <a:xfrm>
            <a:off x="5608949" y="5458415"/>
            <a:ext cx="6431781" cy="10745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E3469-663D-4C80-ADE1-89ACD10D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8" y="365126"/>
            <a:ext cx="7822222" cy="971306"/>
          </a:xfrm>
        </p:spPr>
        <p:txBody>
          <a:bodyPr/>
          <a:lstStyle/>
          <a:p>
            <a:r>
              <a:rPr lang="en-US" dirty="0"/>
              <a:t>Simplified analysis framework using normalized statewide PV generation and load profiles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24BE2-227B-4C54-A886-02FC4666F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791" y="1649692"/>
            <a:ext cx="6030049" cy="373549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Generation of each PV configuration was represented by a single statewide annual generation profile using 2019 NSRDB solar resource data</a:t>
            </a:r>
          </a:p>
          <a:p>
            <a:pPr lvl="1"/>
            <a:r>
              <a:rPr lang="en-US" dirty="0"/>
              <a:t>Statewide PV generation profiles were created by spatially averaging solar resources in each county and computing generation in each county using PVWATTS. </a:t>
            </a:r>
          </a:p>
          <a:p>
            <a:pPr lvl="1"/>
            <a:r>
              <a:rPr lang="en-US" dirty="0"/>
              <a:t>Countywide PV generation profiles were capacity-weighted to make a single statewide generation profile for each PV configuration</a:t>
            </a:r>
          </a:p>
          <a:p>
            <a:r>
              <a:rPr lang="en-US" dirty="0"/>
              <a:t>The load was represented by a single statewide load profile, from CAISO 2019 historical load data</a:t>
            </a:r>
          </a:p>
          <a:p>
            <a:r>
              <a:rPr lang="en-US" dirty="0"/>
              <a:t>Both the PV capacity and load are normalized:</a:t>
            </a:r>
          </a:p>
          <a:p>
            <a:pPr lvl="1"/>
            <a:r>
              <a:rPr lang="en-US" dirty="0"/>
              <a:t>PV capacity = 1 W</a:t>
            </a:r>
            <a:r>
              <a:rPr lang="en-US" baseline="-25000" dirty="0"/>
              <a:t>DC</a:t>
            </a:r>
          </a:p>
          <a:p>
            <a:pPr lvl="1"/>
            <a:r>
              <a:rPr lang="en-US" dirty="0"/>
              <a:t>Average load = 1W (load = 8760 </a:t>
            </a:r>
            <a:r>
              <a:rPr lang="en-US" dirty="0" err="1"/>
              <a:t>Wh</a:t>
            </a:r>
            <a:r>
              <a:rPr lang="en-US" dirty="0"/>
              <a:t> annually, in proportion to the California statewide load)</a:t>
            </a:r>
          </a:p>
          <a:p>
            <a:r>
              <a:rPr lang="en-US" dirty="0"/>
              <a:t>Effectively assumes future PV will be geographically distributed like it is today</a:t>
            </a:r>
          </a:p>
          <a:p>
            <a:pPr lvl="1"/>
            <a:r>
              <a:rPr lang="en-US" dirty="0"/>
              <a:t>Capacity-weighted latitude = 35.2°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D7E338-DA5D-449E-9FE3-EFDC93DCA650}"/>
              </a:ext>
            </a:extLst>
          </p:cNvPr>
          <p:cNvGrpSpPr/>
          <p:nvPr/>
        </p:nvGrpSpPr>
        <p:grpSpPr>
          <a:xfrm>
            <a:off x="268220" y="1664956"/>
            <a:ext cx="5629884" cy="4667059"/>
            <a:chOff x="321699" y="4066852"/>
            <a:chExt cx="2911927" cy="24139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4F1B39F-E926-4C29-BA37-85AA1C44CEF9}"/>
                </a:ext>
              </a:extLst>
            </p:cNvPr>
            <p:cNvGrpSpPr/>
            <p:nvPr/>
          </p:nvGrpSpPr>
          <p:grpSpPr>
            <a:xfrm>
              <a:off x="337173" y="4295812"/>
              <a:ext cx="2744345" cy="2184968"/>
              <a:chOff x="169190" y="671944"/>
              <a:chExt cx="3073681" cy="244717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667B013-99DC-4FC1-A3FB-7AD80FD10BCA}"/>
                  </a:ext>
                </a:extLst>
              </p:cNvPr>
              <p:cNvGrpSpPr/>
              <p:nvPr/>
            </p:nvGrpSpPr>
            <p:grpSpPr>
              <a:xfrm>
                <a:off x="169190" y="671944"/>
                <a:ext cx="3073681" cy="2447176"/>
                <a:chOff x="184430" y="671944"/>
                <a:chExt cx="3073681" cy="2447176"/>
              </a:xfrm>
            </p:grpSpPr>
            <p:pic>
              <p:nvPicPr>
                <p:cNvPr id="10" name="Picture 9" descr="Chart, histogram&#10;&#10;Description automatically generated">
                  <a:extLst>
                    <a:ext uri="{FF2B5EF4-FFF2-40B4-BE49-F238E27FC236}">
                      <a16:creationId xmlns:a16="http://schemas.microsoft.com/office/drawing/2014/main" id="{ECBC0B53-399E-45DE-B46A-17D7BCFEEF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478" b="6631"/>
                <a:stretch/>
              </p:blipFill>
              <p:spPr>
                <a:xfrm>
                  <a:off x="184430" y="671944"/>
                  <a:ext cx="3063246" cy="2447176"/>
                </a:xfrm>
                <a:prstGeom prst="rect">
                  <a:avLst/>
                </a:prstGeom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6567011-1C9A-4C7C-8DCA-5A5404B2F554}"/>
                    </a:ext>
                  </a:extLst>
                </p:cNvPr>
                <p:cNvSpPr txBox="1"/>
                <p:nvPr/>
              </p:nvSpPr>
              <p:spPr>
                <a:xfrm>
                  <a:off x="2393571" y="671944"/>
                  <a:ext cx="864540" cy="1248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400" dirty="0"/>
                    <a:t>2019 Capacity (MW)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D6AD083-4DA6-403A-936C-FA8F86465FB3}"/>
                    </a:ext>
                  </a:extLst>
                </p:cNvPr>
                <p:cNvSpPr txBox="1"/>
                <p:nvPr/>
              </p:nvSpPr>
              <p:spPr>
                <a:xfrm>
                  <a:off x="1526404" y="1039092"/>
                  <a:ext cx="472962" cy="1248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400" dirty="0"/>
                    <a:t>Santa Clara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AE9B752-A065-43F9-AE17-94ABD5A5D708}"/>
                    </a:ext>
                  </a:extLst>
                </p:cNvPr>
                <p:cNvSpPr txBox="1"/>
                <p:nvPr/>
              </p:nvSpPr>
              <p:spPr>
                <a:xfrm>
                  <a:off x="1678804" y="1191492"/>
                  <a:ext cx="284639" cy="1248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400" dirty="0"/>
                    <a:t>Fresno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62D4B6F-2F69-4540-9A9F-8C451A882245}"/>
                    </a:ext>
                  </a:extLst>
                </p:cNvPr>
                <p:cNvSpPr txBox="1"/>
                <p:nvPr/>
              </p:nvSpPr>
              <p:spPr>
                <a:xfrm>
                  <a:off x="1831204" y="1343892"/>
                  <a:ext cx="222868" cy="1248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400" dirty="0"/>
                    <a:t>Kings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9EA3AED-FC74-49E2-9139-2F894D87382A}"/>
                    </a:ext>
                  </a:extLst>
                </p:cNvPr>
                <p:cNvSpPr txBox="1"/>
                <p:nvPr/>
              </p:nvSpPr>
              <p:spPr>
                <a:xfrm>
                  <a:off x="1983604" y="1496292"/>
                  <a:ext cx="260532" cy="1248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400" dirty="0"/>
                    <a:t>Tulare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6C1A1BB-57BB-4FC3-95A2-0282E4014DE0}"/>
                    </a:ext>
                  </a:extLst>
                </p:cNvPr>
                <p:cNvSpPr txBox="1"/>
                <p:nvPr/>
              </p:nvSpPr>
              <p:spPr>
                <a:xfrm>
                  <a:off x="2136004" y="1648692"/>
                  <a:ext cx="194972" cy="1248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400" dirty="0"/>
                    <a:t>Kern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2CA9826-0B34-4865-8A8E-31D202673D5C}"/>
                    </a:ext>
                  </a:extLst>
                </p:cNvPr>
                <p:cNvSpPr txBox="1"/>
                <p:nvPr/>
              </p:nvSpPr>
              <p:spPr>
                <a:xfrm>
                  <a:off x="2226061" y="1801092"/>
                  <a:ext cx="378596" cy="2496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400" dirty="0"/>
                    <a:t>Los Angeles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B099649-56E6-4B7F-A806-81622AC72353}"/>
                    </a:ext>
                  </a:extLst>
                </p:cNvPr>
                <p:cNvSpPr txBox="1"/>
                <p:nvPr/>
              </p:nvSpPr>
              <p:spPr>
                <a:xfrm>
                  <a:off x="694057" y="2457596"/>
                  <a:ext cx="385375" cy="1248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400" dirty="0"/>
                    <a:t>Riverside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E02C393-0741-4109-8AF6-DACFD90A5E25}"/>
                    </a:ext>
                  </a:extLst>
                </p:cNvPr>
                <p:cNvSpPr txBox="1"/>
                <p:nvPr/>
              </p:nvSpPr>
              <p:spPr>
                <a:xfrm>
                  <a:off x="846457" y="2586548"/>
                  <a:ext cx="350088" cy="1248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400" dirty="0"/>
                    <a:t>Imperial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BD03479-2975-40D1-8DF0-957BAD1FA152}"/>
                    </a:ext>
                  </a:extLst>
                </p:cNvPr>
                <p:cNvSpPr txBox="1"/>
                <p:nvPr/>
              </p:nvSpPr>
              <p:spPr>
                <a:xfrm>
                  <a:off x="998857" y="2715500"/>
                  <a:ext cx="419029" cy="1248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400" dirty="0"/>
                    <a:t>San Diego</a:t>
                  </a:r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71F94A9F-0C8F-4A9F-9555-1F605789AA29}"/>
                    </a:ext>
                  </a:extLst>
                </p:cNvPr>
                <p:cNvCxnSpPr/>
                <p:nvPr/>
              </p:nvCxnSpPr>
              <p:spPr>
                <a:xfrm>
                  <a:off x="1107440" y="2529840"/>
                  <a:ext cx="1101423" cy="9144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1C56AE88-32FA-4E0C-9D1E-029557ECDAC4}"/>
                    </a:ext>
                  </a:extLst>
                </p:cNvPr>
                <p:cNvCxnSpPr/>
                <p:nvPr/>
              </p:nvCxnSpPr>
              <p:spPr>
                <a:xfrm>
                  <a:off x="1239520" y="2646680"/>
                  <a:ext cx="1101423" cy="9144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E6AF65C3-0198-4C37-AD52-56F6AEA021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32560" y="2783840"/>
                  <a:ext cx="56352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E140D601-153C-41C7-A456-479D66763B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7062" y="1112520"/>
                  <a:ext cx="445923" cy="78232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96D72430-7CE0-421A-981A-688ACCC2A4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63256" y="1264920"/>
                  <a:ext cx="282130" cy="79766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754AFBDA-C759-4914-A349-FD92CFCB72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32560" y="1417320"/>
                  <a:ext cx="365226" cy="70622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38CC9BDC-DFBB-4E13-8581-DA77A1770D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645386" y="1569720"/>
                  <a:ext cx="304800" cy="51826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524423CA-6218-4992-AC49-761CDA74F0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37360" y="1722120"/>
                  <a:ext cx="365226" cy="55382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771EA6BC-8E48-4EA2-BABD-950A9B2BD3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68861" y="1874520"/>
                  <a:ext cx="415005" cy="58307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C74233-CD9C-4C69-8A5D-2419F3746545}"/>
                  </a:ext>
                </a:extLst>
              </p:cNvPr>
              <p:cNvSpPr/>
              <p:nvPr/>
            </p:nvSpPr>
            <p:spPr>
              <a:xfrm>
                <a:off x="345440" y="2943561"/>
                <a:ext cx="2149024" cy="914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D1B1EB-D561-45B0-86B9-CB46E3128A70}"/>
                  </a:ext>
                </a:extLst>
              </p:cNvPr>
              <p:cNvSpPr/>
              <p:nvPr/>
            </p:nvSpPr>
            <p:spPr>
              <a:xfrm rot="16200000" flipH="1">
                <a:off x="-737661" y="1826808"/>
                <a:ext cx="2149024" cy="1099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88D6DB3-7E3B-4D99-B976-84D8EB2F3851}"/>
                </a:ext>
              </a:extLst>
            </p:cNvPr>
            <p:cNvSpPr txBox="1"/>
            <p:nvPr/>
          </p:nvSpPr>
          <p:spPr>
            <a:xfrm>
              <a:off x="321699" y="4066852"/>
              <a:ext cx="2911927" cy="178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cs typeface="Times New Roman" panose="02020603050405020304" pitchFamily="18" charset="0"/>
                </a:rPr>
                <a:t>Solar capacity in California by county for 2019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7F73C21-D851-44D6-9EBC-6F52C0C719F7}"/>
              </a:ext>
            </a:extLst>
          </p:cNvPr>
          <p:cNvGrpSpPr/>
          <p:nvPr/>
        </p:nvGrpSpPr>
        <p:grpSpPr>
          <a:xfrm>
            <a:off x="5679373" y="5486568"/>
            <a:ext cx="6361357" cy="1046440"/>
            <a:chOff x="5594531" y="5831034"/>
            <a:chExt cx="6361357" cy="104644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684A5B-B544-4E01-8D55-3E1DEE2FCA90}"/>
                </a:ext>
              </a:extLst>
            </p:cNvPr>
            <p:cNvSpPr txBox="1"/>
            <p:nvPr/>
          </p:nvSpPr>
          <p:spPr>
            <a:xfrm>
              <a:off x="5594531" y="5831034"/>
              <a:ext cx="3468257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Shorthand notation for PV configurations:</a:t>
              </a:r>
            </a:p>
            <a:p>
              <a:r>
                <a:rPr lang="en-US" sz="1200" dirty="0"/>
                <a:t>Tr0 = 1-axis tracking, zero tilt (horizontal)</a:t>
              </a:r>
            </a:p>
            <a:p>
              <a:r>
                <a:rPr lang="en-US" sz="1200" dirty="0"/>
                <a:t>TrL–15 = 1-axis tracking, summer tilt = latitude – 15° </a:t>
              </a:r>
            </a:p>
            <a:p>
              <a:r>
                <a:rPr lang="en-US" sz="1200" dirty="0"/>
                <a:t>TrL = 1-axis tracking, latitude tilt</a:t>
              </a:r>
            </a:p>
            <a:p>
              <a:r>
                <a:rPr lang="en-US" sz="1200" dirty="0"/>
                <a:t>TrL+15 = 1-axis tracking, winter tilt = latitude + 15°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CB3CB25-DF43-4761-A46D-B13E1872A6C4}"/>
                </a:ext>
              </a:extLst>
            </p:cNvPr>
            <p:cNvSpPr txBox="1"/>
            <p:nvPr/>
          </p:nvSpPr>
          <p:spPr>
            <a:xfrm>
              <a:off x="9062788" y="6030151"/>
              <a:ext cx="28931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FxL–15 = fixed, summer tilt = latitude – 15° </a:t>
              </a:r>
            </a:p>
            <a:p>
              <a:r>
                <a:rPr lang="en-US" sz="1200" dirty="0"/>
                <a:t>FxL = fixed latitude tilt</a:t>
              </a:r>
            </a:p>
            <a:p>
              <a:r>
                <a:rPr lang="en-US" sz="1200" dirty="0"/>
                <a:t>FxL+15 = fixed winter tilt = latitude + 15°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222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7A93B-9D2D-4823-9A88-703CBF961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solar generation for different collector configurations in summer, autumn, and winter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54CE9-E860-413F-9613-5F634E545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77" y="5822301"/>
            <a:ext cx="11521463" cy="6705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Shows statewide profiles for selected clear-sky days (tracking provides almost no benefit on overcast days)</a:t>
            </a:r>
          </a:p>
          <a:p>
            <a:r>
              <a:rPr lang="en-US" dirty="0"/>
              <a:t>All configurations generate more energy in the summer because days are longer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EF0F77-E8F4-4776-8854-33F8D6CD4275}"/>
              </a:ext>
            </a:extLst>
          </p:cNvPr>
          <p:cNvGrpSpPr/>
          <p:nvPr/>
        </p:nvGrpSpPr>
        <p:grpSpPr>
          <a:xfrm>
            <a:off x="550669" y="1799350"/>
            <a:ext cx="10882308" cy="3875585"/>
            <a:chOff x="164170" y="4815928"/>
            <a:chExt cx="6556394" cy="233497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08C3AEC-8D00-4F58-A92B-F480BB67A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6489" y="4815928"/>
              <a:ext cx="2115495" cy="23349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9801F1-2775-4380-80D5-531D79B5C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170" y="4815928"/>
              <a:ext cx="2115495" cy="233497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1CAFFB9-907D-41F6-B3CA-8727BCBBE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5069" y="4815928"/>
              <a:ext cx="2115495" cy="233497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B9788F-3EC2-491D-8ABC-0E47FC82919B}"/>
                </a:ext>
              </a:extLst>
            </p:cNvPr>
            <p:cNvSpPr/>
            <p:nvPr/>
          </p:nvSpPr>
          <p:spPr>
            <a:xfrm>
              <a:off x="433629" y="6647493"/>
              <a:ext cx="6094171" cy="45868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517484-F266-44BB-9631-17D28689040E}"/>
                </a:ext>
              </a:extLst>
            </p:cNvPr>
            <p:cNvGrpSpPr/>
            <p:nvPr/>
          </p:nvGrpSpPr>
          <p:grpSpPr>
            <a:xfrm>
              <a:off x="2138296" y="6675574"/>
              <a:ext cx="2605153" cy="434641"/>
              <a:chOff x="244153" y="7897091"/>
              <a:chExt cx="1742777" cy="434641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66C3DD-9F01-41B7-837F-0E6870A69510}"/>
                  </a:ext>
                </a:extLst>
              </p:cNvPr>
              <p:cNvSpPr txBox="1"/>
              <p:nvPr/>
            </p:nvSpPr>
            <p:spPr>
              <a:xfrm>
                <a:off x="852364" y="7897091"/>
                <a:ext cx="77530" cy="1298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0°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CE8B3C-0B25-4FC6-A97E-BABDCF02A30A}"/>
                  </a:ext>
                </a:extLst>
              </p:cNvPr>
              <p:cNvSpPr txBox="1"/>
              <p:nvPr/>
            </p:nvSpPr>
            <p:spPr>
              <a:xfrm>
                <a:off x="1107162" y="7897091"/>
                <a:ext cx="164751" cy="1298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L–15°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8F32ED-0CB4-44D7-9791-7E62CC739C7C}"/>
                  </a:ext>
                </a:extLst>
              </p:cNvPr>
              <p:cNvSpPr txBox="1"/>
              <p:nvPr/>
            </p:nvSpPr>
            <p:spPr>
              <a:xfrm>
                <a:off x="1485392" y="7897091"/>
                <a:ext cx="46518" cy="1298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E9F56C-2533-4914-BA54-88BFF67FF39E}"/>
                  </a:ext>
                </a:extLst>
              </p:cNvPr>
              <p:cNvSpPr txBox="1"/>
              <p:nvPr/>
            </p:nvSpPr>
            <p:spPr>
              <a:xfrm>
                <a:off x="1696910" y="7897091"/>
                <a:ext cx="197055" cy="1298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L+15°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927C9B-253A-4047-8EDA-783C13189A9D}"/>
                  </a:ext>
                </a:extLst>
              </p:cNvPr>
              <p:cNvSpPr txBox="1"/>
              <p:nvPr/>
            </p:nvSpPr>
            <p:spPr>
              <a:xfrm>
                <a:off x="356899" y="8024471"/>
                <a:ext cx="171858" cy="1298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Fixed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08F646-8BAD-434F-A3D7-0C85F366C221}"/>
                  </a:ext>
                </a:extLst>
              </p:cNvPr>
              <p:cNvSpPr txBox="1"/>
              <p:nvPr/>
            </p:nvSpPr>
            <p:spPr>
              <a:xfrm>
                <a:off x="302627" y="8176871"/>
                <a:ext cx="280399" cy="1298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Tracking 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FE82E28-FA19-4AC0-927B-43C462D58F69}"/>
                  </a:ext>
                </a:extLst>
              </p:cNvPr>
              <p:cNvCxnSpPr/>
              <p:nvPr/>
            </p:nvCxnSpPr>
            <p:spPr>
              <a:xfrm>
                <a:off x="1067432" y="8096782"/>
                <a:ext cx="246766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070866A-A642-449C-A8F0-383AA9CDBA2A}"/>
                  </a:ext>
                </a:extLst>
              </p:cNvPr>
              <p:cNvCxnSpPr/>
              <p:nvPr/>
            </p:nvCxnSpPr>
            <p:spPr>
              <a:xfrm>
                <a:off x="1383232" y="8096782"/>
                <a:ext cx="246766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7DCB47A-C5B0-4CB8-89FC-30EC5962B5D7}"/>
                  </a:ext>
                </a:extLst>
              </p:cNvPr>
              <p:cNvCxnSpPr/>
              <p:nvPr/>
            </p:nvCxnSpPr>
            <p:spPr>
              <a:xfrm>
                <a:off x="1696910" y="8097314"/>
                <a:ext cx="246766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3957AAA-9E31-4B8E-8740-724CF09C8F6A}"/>
                  </a:ext>
                </a:extLst>
              </p:cNvPr>
              <p:cNvCxnSpPr/>
              <p:nvPr/>
            </p:nvCxnSpPr>
            <p:spPr>
              <a:xfrm>
                <a:off x="1054732" y="8249182"/>
                <a:ext cx="246766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90717ED-501F-4C20-8C09-8566CC057DE8}"/>
                  </a:ext>
                </a:extLst>
              </p:cNvPr>
              <p:cNvCxnSpPr/>
              <p:nvPr/>
            </p:nvCxnSpPr>
            <p:spPr>
              <a:xfrm>
                <a:off x="1370532" y="8249182"/>
                <a:ext cx="246766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00B05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205D063-6F86-48F3-946D-DC9065B9BC4A}"/>
                  </a:ext>
                </a:extLst>
              </p:cNvPr>
              <p:cNvCxnSpPr/>
              <p:nvPr/>
            </p:nvCxnSpPr>
            <p:spPr>
              <a:xfrm>
                <a:off x="1684210" y="8249714"/>
                <a:ext cx="246766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0000FF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C6FC518-1E71-4995-B095-B5698512520F}"/>
                  </a:ext>
                </a:extLst>
              </p:cNvPr>
              <p:cNvCxnSpPr/>
              <p:nvPr/>
            </p:nvCxnSpPr>
            <p:spPr>
              <a:xfrm>
                <a:off x="738064" y="8249182"/>
                <a:ext cx="246766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DB79F7-FEB3-404E-90E3-9880FE5BE330}"/>
                  </a:ext>
                </a:extLst>
              </p:cNvPr>
              <p:cNvSpPr txBox="1"/>
              <p:nvPr/>
            </p:nvSpPr>
            <p:spPr>
              <a:xfrm>
                <a:off x="371857" y="7910171"/>
                <a:ext cx="214499" cy="1298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Legend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D6BBE79-88D1-4D8F-978C-E03BFF5E8C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642" y="8033282"/>
                <a:ext cx="171706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6340A2E-182A-4258-B027-CEA9F7623F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6721" y="7899924"/>
                <a:ext cx="17604" cy="431808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6FE2CF5-5519-449B-B04D-ADB210AF8A76}"/>
                  </a:ext>
                </a:extLst>
              </p:cNvPr>
              <p:cNvSpPr/>
              <p:nvPr/>
            </p:nvSpPr>
            <p:spPr>
              <a:xfrm>
                <a:off x="244153" y="7897471"/>
                <a:ext cx="1742777" cy="431808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0331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94FD753-A0EE-4B83-BDB9-016A85A37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94" y="2169884"/>
            <a:ext cx="4265616" cy="3066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EEDB25-4F48-4236-92EA-EFD7BEFE76DD}"/>
              </a:ext>
            </a:extLst>
          </p:cNvPr>
          <p:cNvSpPr txBox="1"/>
          <p:nvPr/>
        </p:nvSpPr>
        <p:spPr>
          <a:xfrm>
            <a:off x="479161" y="1651228"/>
            <a:ext cx="442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cs typeface="Times New Roman" panose="02020603050405020304" pitchFamily="18" charset="0"/>
              </a:rPr>
              <a:t>Q1 2020 US benchmark utility-scale PV total cost, </a:t>
            </a:r>
          </a:p>
          <a:p>
            <a:pPr algn="ctr"/>
            <a:r>
              <a:rPr lang="en-US" sz="1600" b="1" dirty="0">
                <a:cs typeface="Times New Roman" panose="02020603050405020304" pitchFamily="18" charset="0"/>
              </a:rPr>
              <a:t>2019 $/W</a:t>
            </a:r>
            <a:r>
              <a:rPr lang="en-US" sz="1600" b="1" baseline="-25000" dirty="0">
                <a:cs typeface="Times New Roman" panose="02020603050405020304" pitchFamily="18" charset="0"/>
              </a:rPr>
              <a:t>DC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8E351-D558-4C38-9762-EA7C033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cost model (2019 costs)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92BAD-7628-4FEC-9B3F-CED7BF58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251" y="5225434"/>
            <a:ext cx="6793941" cy="1302409"/>
          </a:xfrm>
          <a:solidFill>
            <a:schemeClr val="bg1">
              <a:lumMod val="9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/>
              <a:t>Cost estimates based on NREL benchmark (basis for the 2021 ATB)</a:t>
            </a:r>
          </a:p>
          <a:p>
            <a:r>
              <a:rPr lang="en-US" dirty="0"/>
              <a:t>Assumed only the structural BOS is affected by latitude, proportionally to sin(</a:t>
            </a:r>
            <a:r>
              <a:rPr lang="en-US" dirty="0" err="1"/>
              <a:t>lat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Fixed — 33% of structural BOS</a:t>
            </a:r>
          </a:p>
          <a:p>
            <a:pPr lvl="1"/>
            <a:r>
              <a:rPr lang="en-US" dirty="0"/>
              <a:t>Tracking — 66% of structural BOS</a:t>
            </a:r>
          </a:p>
          <a:p>
            <a:r>
              <a:rPr lang="en-US" dirty="0"/>
              <a:t>Land use cost is treated as O&amp;M (lease cost)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65F9C-56AE-4A29-B89A-80E09CA1B001}"/>
              </a:ext>
            </a:extLst>
          </p:cNvPr>
          <p:cNvSpPr txBox="1"/>
          <p:nvPr/>
        </p:nvSpPr>
        <p:spPr>
          <a:xfrm>
            <a:off x="6465966" y="1651228"/>
            <a:ext cx="4643724" cy="87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cs typeface="Times New Roman" panose="02020603050405020304" pitchFamily="18" charset="0"/>
              </a:rPr>
              <a:t>Modeled cost of PV systems as a function of latitude</a:t>
            </a:r>
          </a:p>
        </p:txBody>
      </p:sp>
      <p:pic>
        <p:nvPicPr>
          <p:cNvPr id="10" name="Picture 9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70FA35A0-7CD5-4E43-B03B-6C2EA18DBB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0" t="8403" r="12582"/>
          <a:stretch/>
        </p:blipFill>
        <p:spPr>
          <a:xfrm>
            <a:off x="286077" y="5290638"/>
            <a:ext cx="1981259" cy="13024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989AB9-6286-4CAF-BF7C-9051F1046C62}"/>
              </a:ext>
            </a:extLst>
          </p:cNvPr>
          <p:cNvSpPr txBox="1"/>
          <p:nvPr/>
        </p:nvSpPr>
        <p:spPr>
          <a:xfrm>
            <a:off x="69396" y="6346648"/>
            <a:ext cx="2301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Fixed tilt —</a:t>
            </a:r>
          </a:p>
          <a:p>
            <a:r>
              <a:rPr lang="en-US" sz="1400" b="1" dirty="0"/>
              <a:t>Single column pile mounting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DA01B6-B9CD-41A6-AB6D-36BEF3FAF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998" y="5311822"/>
            <a:ext cx="2386860" cy="10827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697080-7F5E-4B40-B5CF-269EAFB6D046}"/>
              </a:ext>
            </a:extLst>
          </p:cNvPr>
          <p:cNvSpPr txBox="1"/>
          <p:nvPr/>
        </p:nvSpPr>
        <p:spPr>
          <a:xfrm>
            <a:off x="2470137" y="6452874"/>
            <a:ext cx="2444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1-axis tracking — summer tilt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48A1B7-8F58-4323-9C0D-9B4713D0C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87" y="1988390"/>
            <a:ext cx="4804651" cy="321838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519068-FD65-4877-8F53-5E30035336D5}"/>
              </a:ext>
            </a:extLst>
          </p:cNvPr>
          <p:cNvCxnSpPr/>
          <p:nvPr/>
        </p:nvCxnSpPr>
        <p:spPr>
          <a:xfrm flipV="1">
            <a:off x="7899659" y="2303186"/>
            <a:ext cx="0" cy="2174033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7F4DF23-536D-4A83-A2B6-0DA6D5B39ECC}"/>
              </a:ext>
            </a:extLst>
          </p:cNvPr>
          <p:cNvSpPr txBox="1"/>
          <p:nvPr/>
        </p:nvSpPr>
        <p:spPr>
          <a:xfrm>
            <a:off x="7871724" y="4212252"/>
            <a:ext cx="18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FF"/>
                </a:solidFill>
              </a:rPr>
              <a:t>Capacity-weighted latitude</a:t>
            </a:r>
          </a:p>
        </p:txBody>
      </p:sp>
    </p:spTree>
    <p:extLst>
      <p:ext uri="{BB962C8B-B14F-4D97-AF65-F5344CB8AC3E}">
        <p14:creationId xmlns:p14="http://schemas.microsoft.com/office/powerpoint/2010/main" val="2458513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3DD2-6C1B-4676-AAF8-B2D6A55A0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8" y="365126"/>
            <a:ext cx="7369735" cy="971306"/>
          </a:xfrm>
        </p:spPr>
        <p:txBody>
          <a:bodyPr/>
          <a:lstStyle/>
          <a:p>
            <a:r>
              <a:rPr lang="en-US" dirty="0"/>
              <a:t>Statewide analysis of PV cost-effectiveness without regard to the timing of energy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0AFB-6B8F-4F0E-8296-1893A4C35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973" y="2762054"/>
            <a:ext cx="6451867" cy="3862791"/>
          </a:xfrm>
        </p:spPr>
        <p:txBody>
          <a:bodyPr>
            <a:normAutofit/>
          </a:bodyPr>
          <a:lstStyle/>
          <a:p>
            <a:r>
              <a:rPr lang="en-US" dirty="0"/>
              <a:t>Capacity factor uses the conventional PV definition: “Nameplate capacity” = DC rating of modules at 1000 W/m², 25°C </a:t>
            </a:r>
          </a:p>
          <a:p>
            <a:r>
              <a:rPr lang="en-US" dirty="0"/>
              <a:t>Capacity factors were calculated from the statewide capacity-weighted PV generation profiles</a:t>
            </a:r>
          </a:p>
          <a:p>
            <a:r>
              <a:rPr lang="en-US" dirty="0"/>
              <a:t>Ratio of capacity factor / cost = “bang for the buck” and </a:t>
            </a:r>
            <a:r>
              <a:rPr lang="en-US" b="1" dirty="0"/>
              <a:t>Tr0 is the clear winner</a:t>
            </a:r>
            <a:r>
              <a:rPr lang="en-US" dirty="0"/>
              <a:t> if we want the cheapest electricity and </a:t>
            </a:r>
            <a:r>
              <a:rPr lang="en-US" b="1" dirty="0"/>
              <a:t>don’t care when it’s generated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CDBE96-C036-4173-B43E-7E5570DAD2CB}"/>
                  </a:ext>
                </a:extLst>
              </p:cNvPr>
              <p:cNvSpPr txBox="1"/>
              <p:nvPr/>
            </p:nvSpPr>
            <p:spPr>
              <a:xfrm>
                <a:off x="5727890" y="1849888"/>
                <a:ext cx="6200950" cy="7647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capacity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factor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annual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generation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nameplate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capacity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×8760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CDBE96-C036-4173-B43E-7E5570DAD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890" y="1849888"/>
                <a:ext cx="6200950" cy="764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472B10A-4D63-4A6C-BBC3-F643E45D9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01" y="1915876"/>
            <a:ext cx="5102000" cy="405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45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58132-8062-4365-A47C-8B93CEC53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8" y="365126"/>
            <a:ext cx="7388589" cy="971306"/>
          </a:xfrm>
        </p:spPr>
        <p:txBody>
          <a:bodyPr/>
          <a:lstStyle/>
          <a:p>
            <a:r>
              <a:rPr lang="en-US" dirty="0"/>
              <a:t>Monthly solar statewide generation profile versus the statewide load for 2019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049CA-62EF-4BB5-AC5B-F52A577E0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3479" y="1590065"/>
            <a:ext cx="5565362" cy="4586898"/>
          </a:xfrm>
        </p:spPr>
        <p:txBody>
          <a:bodyPr/>
          <a:lstStyle/>
          <a:p>
            <a:r>
              <a:rPr lang="en-US" dirty="0"/>
              <a:t>Profiles normalized to an annual sum of 1</a:t>
            </a:r>
          </a:p>
          <a:p>
            <a:r>
              <a:rPr lang="en-US" dirty="0"/>
              <a:t>None of the generation profiles match the load very well but winter tilt matches the best</a:t>
            </a:r>
          </a:p>
          <a:p>
            <a:r>
              <a:rPr lang="en-US" dirty="0"/>
              <a:t>Normalized tracking vs fixed is lower in winter, higher in summer because winter is dominated by overcast days with little tracking gain</a:t>
            </a:r>
          </a:p>
          <a:p>
            <a:r>
              <a:rPr lang="en-US" dirty="0"/>
              <a:t>None of the profiles match the load at night!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9A1555-3852-495A-B644-9C4C81A47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44" b="17667"/>
          <a:stretch/>
        </p:blipFill>
        <p:spPr>
          <a:xfrm>
            <a:off x="407378" y="1537404"/>
            <a:ext cx="5590651" cy="36768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EDA4A78-0780-481C-B729-8E618EB56561}"/>
              </a:ext>
            </a:extLst>
          </p:cNvPr>
          <p:cNvGrpSpPr/>
          <p:nvPr/>
        </p:nvGrpSpPr>
        <p:grpSpPr>
          <a:xfrm>
            <a:off x="1561324" y="5415230"/>
            <a:ext cx="3674704" cy="761733"/>
            <a:chOff x="244153" y="7897091"/>
            <a:chExt cx="1742777" cy="4346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80831A-4362-4341-8C51-DBFA7EF31072}"/>
                </a:ext>
              </a:extLst>
            </p:cNvPr>
            <p:cNvSpPr/>
            <p:nvPr/>
          </p:nvSpPr>
          <p:spPr>
            <a:xfrm>
              <a:off x="244153" y="7897471"/>
              <a:ext cx="1742777" cy="431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3852FE-0EF2-454E-86B3-970D34245A2E}"/>
                </a:ext>
              </a:extLst>
            </p:cNvPr>
            <p:cNvSpPr txBox="1"/>
            <p:nvPr/>
          </p:nvSpPr>
          <p:spPr>
            <a:xfrm>
              <a:off x="852364" y="7897091"/>
              <a:ext cx="91229" cy="988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0°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6A42C8-BCFA-4B9C-A36C-3F572CA06D34}"/>
                </a:ext>
              </a:extLst>
            </p:cNvPr>
            <p:cNvSpPr txBox="1"/>
            <p:nvPr/>
          </p:nvSpPr>
          <p:spPr>
            <a:xfrm>
              <a:off x="1107162" y="7897091"/>
              <a:ext cx="193863" cy="988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L–15°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1772A8-4B90-42F2-BFFA-A010421980D5}"/>
                </a:ext>
              </a:extLst>
            </p:cNvPr>
            <p:cNvSpPr txBox="1"/>
            <p:nvPr/>
          </p:nvSpPr>
          <p:spPr>
            <a:xfrm>
              <a:off x="1485392" y="7897091"/>
              <a:ext cx="54738" cy="988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L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BFBE10-036D-4815-9393-791E486F5D59}"/>
                </a:ext>
              </a:extLst>
            </p:cNvPr>
            <p:cNvSpPr txBox="1"/>
            <p:nvPr/>
          </p:nvSpPr>
          <p:spPr>
            <a:xfrm>
              <a:off x="1696910" y="7897091"/>
              <a:ext cx="231875" cy="988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 L+15°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648E9A-C18C-46C0-8107-E83743350AD7}"/>
                </a:ext>
              </a:extLst>
            </p:cNvPr>
            <p:cNvSpPr txBox="1"/>
            <p:nvPr/>
          </p:nvSpPr>
          <p:spPr>
            <a:xfrm>
              <a:off x="365710" y="8024471"/>
              <a:ext cx="199975" cy="1229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 Fixed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451277-858C-4429-A536-838F2D8F7B39}"/>
                </a:ext>
              </a:extLst>
            </p:cNvPr>
            <p:cNvSpPr txBox="1"/>
            <p:nvPr/>
          </p:nvSpPr>
          <p:spPr>
            <a:xfrm>
              <a:off x="304236" y="8176871"/>
              <a:ext cx="322922" cy="1229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 Tracking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09A794-8AC7-465E-93BF-EA63C392F714}"/>
                </a:ext>
              </a:extLst>
            </p:cNvPr>
            <p:cNvCxnSpPr/>
            <p:nvPr/>
          </p:nvCxnSpPr>
          <p:spPr>
            <a:xfrm>
              <a:off x="1067432" y="8096782"/>
              <a:ext cx="246766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A59FA7B-6051-457E-9FEF-9B5456DC5D10}"/>
                </a:ext>
              </a:extLst>
            </p:cNvPr>
            <p:cNvCxnSpPr/>
            <p:nvPr/>
          </p:nvCxnSpPr>
          <p:spPr>
            <a:xfrm>
              <a:off x="1383232" y="8096782"/>
              <a:ext cx="246766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3802552-51C7-4C0D-96F3-5F1BBD669495}"/>
                </a:ext>
              </a:extLst>
            </p:cNvPr>
            <p:cNvCxnSpPr/>
            <p:nvPr/>
          </p:nvCxnSpPr>
          <p:spPr>
            <a:xfrm>
              <a:off x="1696910" y="8097314"/>
              <a:ext cx="246766" cy="0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4B8BFD7-0C42-435F-92F0-21CD98247B20}"/>
                </a:ext>
              </a:extLst>
            </p:cNvPr>
            <p:cNvCxnSpPr/>
            <p:nvPr/>
          </p:nvCxnSpPr>
          <p:spPr>
            <a:xfrm>
              <a:off x="1054732" y="8249182"/>
              <a:ext cx="246766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D1BF5B6-8B4E-45E5-B0DC-415FD53E8DCC}"/>
                </a:ext>
              </a:extLst>
            </p:cNvPr>
            <p:cNvCxnSpPr/>
            <p:nvPr/>
          </p:nvCxnSpPr>
          <p:spPr>
            <a:xfrm>
              <a:off x="1370532" y="8249182"/>
              <a:ext cx="246766" cy="0"/>
            </a:xfrm>
            <a:prstGeom prst="line">
              <a:avLst/>
            </a:prstGeom>
            <a:ln w="158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D6AFAAF-C824-4865-8A13-7DEAC1B7DA6E}"/>
                </a:ext>
              </a:extLst>
            </p:cNvPr>
            <p:cNvCxnSpPr/>
            <p:nvPr/>
          </p:nvCxnSpPr>
          <p:spPr>
            <a:xfrm>
              <a:off x="1684210" y="8249714"/>
              <a:ext cx="246766" cy="0"/>
            </a:xfrm>
            <a:prstGeom prst="line">
              <a:avLst/>
            </a:prstGeom>
            <a:ln w="158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99E60FB-1BA9-4E23-A4F8-7A17E7B394D2}"/>
                </a:ext>
              </a:extLst>
            </p:cNvPr>
            <p:cNvCxnSpPr/>
            <p:nvPr/>
          </p:nvCxnSpPr>
          <p:spPr>
            <a:xfrm>
              <a:off x="738064" y="8249182"/>
              <a:ext cx="246766" cy="0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2A076E-8278-4350-89A7-7F7AA6B8E21D}"/>
                </a:ext>
              </a:extLst>
            </p:cNvPr>
            <p:cNvSpPr txBox="1"/>
            <p:nvPr/>
          </p:nvSpPr>
          <p:spPr>
            <a:xfrm>
              <a:off x="371857" y="7910171"/>
              <a:ext cx="251489" cy="988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/>
                <a:t>Legend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2108302-4BAD-46C7-801E-DE752E25529C}"/>
                </a:ext>
              </a:extLst>
            </p:cNvPr>
            <p:cNvCxnSpPr>
              <a:cxnSpLocks/>
            </p:cNvCxnSpPr>
            <p:nvPr/>
          </p:nvCxnSpPr>
          <p:spPr>
            <a:xfrm>
              <a:off x="257642" y="8033282"/>
              <a:ext cx="1717068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BA9B51-8301-4092-B4AB-5BCA5E18DA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721" y="7899924"/>
              <a:ext cx="17604" cy="4318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0880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32A3A-FFCF-483F-8BFA-6F90E0ABE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storage is required to serve the load?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62156-5790-4DA6-9F1A-EF9B0BB1B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78" y="1603256"/>
            <a:ext cx="5592206" cy="47869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Normalized energy balance</a:t>
            </a:r>
          </a:p>
          <a:p>
            <a:r>
              <a:rPr lang="en-US" dirty="0"/>
              <a:t>Statewide load is normalized to an average 1 </a:t>
            </a:r>
            <a:r>
              <a:rPr lang="en-US" dirty="0" err="1"/>
              <a:t>Wh</a:t>
            </a:r>
            <a:r>
              <a:rPr lang="en-US" dirty="0"/>
              <a:t> per h (8760 </a:t>
            </a:r>
            <a:r>
              <a:rPr lang="en-US" dirty="0" err="1"/>
              <a:t>Wh</a:t>
            </a:r>
            <a:r>
              <a:rPr lang="en-US" dirty="0"/>
              <a:t> per year) </a:t>
            </a:r>
          </a:p>
          <a:p>
            <a:r>
              <a:rPr lang="en-US" dirty="0"/>
              <a:t>Statewide PV generation is normalized to 1 W</a:t>
            </a:r>
            <a:r>
              <a:rPr lang="en-US" baseline="-25000" dirty="0"/>
              <a:t>DC</a:t>
            </a:r>
            <a:r>
              <a:rPr lang="en-US" dirty="0"/>
              <a:t> PV nameplate capacity</a:t>
            </a:r>
          </a:p>
          <a:p>
            <a:r>
              <a:rPr lang="en-US" dirty="0"/>
              <a:t>PV capacity = (capacity factor)</a:t>
            </a:r>
            <a:r>
              <a:rPr lang="en-US" baseline="30000" dirty="0"/>
              <a:t>–1</a:t>
            </a:r>
            <a:r>
              <a:rPr lang="en-US" dirty="0"/>
              <a:t> exactly matches the annual load, by definition</a:t>
            </a:r>
          </a:p>
          <a:p>
            <a:r>
              <a:rPr lang="en-US" dirty="0"/>
              <a:t>But this is not enough because some of the generated energy is stored and used later with storage losses</a:t>
            </a:r>
          </a:p>
          <a:p>
            <a:pPr lvl="1"/>
            <a:r>
              <a:rPr lang="en-US" dirty="0"/>
              <a:t>Assumed: 80% RTE, 0.2%/day self-discharge</a:t>
            </a:r>
          </a:p>
          <a:p>
            <a:r>
              <a:rPr lang="en-US" dirty="0"/>
              <a:t>Minimum PV capacity and maximum storage when the energy balance has: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minimum charge state = 0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starting charge = ending charge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Zero energy curtailed</a:t>
            </a:r>
          </a:p>
          <a:p>
            <a:r>
              <a:rPr lang="en-US" dirty="0"/>
              <a:t>Winter tilt requires more PV capacity but a lot less storage compared to Tr0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CB3F793-1376-4A4C-9128-33CD599869DF}"/>
              </a:ext>
            </a:extLst>
          </p:cNvPr>
          <p:cNvGrpSpPr/>
          <p:nvPr/>
        </p:nvGrpSpPr>
        <p:grpSpPr>
          <a:xfrm>
            <a:off x="6652207" y="1709591"/>
            <a:ext cx="4989895" cy="4823103"/>
            <a:chOff x="6652208" y="1888703"/>
            <a:chExt cx="3171898" cy="306587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48E88D9-65E8-4078-BF58-80862BCC6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52208" y="1888703"/>
              <a:ext cx="3171898" cy="260321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52AB855-6B64-461D-B366-E73800446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5629" y="2073958"/>
              <a:ext cx="706004" cy="1320714"/>
            </a:xfrm>
            <a:prstGeom prst="rect">
              <a:avLst/>
            </a:prstGeom>
          </p:spPr>
        </p:pic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6547DD1-6836-4DCB-A0B5-C753F8D582CD}"/>
                </a:ext>
              </a:extLst>
            </p:cNvPr>
            <p:cNvGrpSpPr/>
            <p:nvPr/>
          </p:nvGrpSpPr>
          <p:grpSpPr>
            <a:xfrm>
              <a:off x="7528552" y="4519936"/>
              <a:ext cx="1763543" cy="434641"/>
              <a:chOff x="244153" y="7897091"/>
              <a:chExt cx="1763543" cy="434641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F5D9780-7AC8-4F45-9644-A6E45484A31C}"/>
                  </a:ext>
                </a:extLst>
              </p:cNvPr>
              <p:cNvSpPr/>
              <p:nvPr/>
            </p:nvSpPr>
            <p:spPr>
              <a:xfrm>
                <a:off x="244153" y="7897471"/>
                <a:ext cx="1742777" cy="431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9377F5-654F-4318-AF8C-81A3FC79EB90}"/>
                  </a:ext>
                </a:extLst>
              </p:cNvPr>
              <p:cNvSpPr txBox="1"/>
              <p:nvPr/>
            </p:nvSpPr>
            <p:spPr>
              <a:xfrm>
                <a:off x="852364" y="7897091"/>
                <a:ext cx="122276" cy="136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0° 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6A68B7-D1A4-4854-AE21-5F1EBDA54997}"/>
                  </a:ext>
                </a:extLst>
              </p:cNvPr>
              <p:cNvSpPr txBox="1"/>
              <p:nvPr/>
            </p:nvSpPr>
            <p:spPr>
              <a:xfrm>
                <a:off x="1107162" y="7897091"/>
                <a:ext cx="259838" cy="136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L–15°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E1ED07A-551D-4329-8FF9-E4E43CA93AB1}"/>
                  </a:ext>
                </a:extLst>
              </p:cNvPr>
              <p:cNvSpPr txBox="1"/>
              <p:nvPr/>
            </p:nvSpPr>
            <p:spPr>
              <a:xfrm>
                <a:off x="1485392" y="7897091"/>
                <a:ext cx="73366" cy="136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L 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8A77B7C-E593-4B59-B5CC-006ADF974E38}"/>
                  </a:ext>
                </a:extLst>
              </p:cNvPr>
              <p:cNvSpPr txBox="1"/>
              <p:nvPr/>
            </p:nvSpPr>
            <p:spPr>
              <a:xfrm>
                <a:off x="1696910" y="7897091"/>
                <a:ext cx="310786" cy="136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 L+15° 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B1AF2AD-A408-4E83-83F1-92E89F508733}"/>
                  </a:ext>
                </a:extLst>
              </p:cNvPr>
              <p:cNvSpPr txBox="1"/>
              <p:nvPr/>
            </p:nvSpPr>
            <p:spPr>
              <a:xfrm>
                <a:off x="397143" y="8024471"/>
                <a:ext cx="268030" cy="136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 Fixed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D4B472-9AEB-44A0-BADE-D7307CA6576D}"/>
                  </a:ext>
                </a:extLst>
              </p:cNvPr>
              <p:cNvSpPr txBox="1"/>
              <p:nvPr/>
            </p:nvSpPr>
            <p:spPr>
              <a:xfrm>
                <a:off x="244857" y="8176871"/>
                <a:ext cx="432819" cy="136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 Tracking </a:t>
                </a: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2B76548-6A7A-4F18-ACC5-4CDFF63942E4}"/>
                  </a:ext>
                </a:extLst>
              </p:cNvPr>
              <p:cNvCxnSpPr/>
              <p:nvPr/>
            </p:nvCxnSpPr>
            <p:spPr>
              <a:xfrm>
                <a:off x="1067432" y="8096782"/>
                <a:ext cx="24676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ECDFA37-83CC-4B0D-B095-0CFCA30BBE33}"/>
                  </a:ext>
                </a:extLst>
              </p:cNvPr>
              <p:cNvCxnSpPr/>
              <p:nvPr/>
            </p:nvCxnSpPr>
            <p:spPr>
              <a:xfrm>
                <a:off x="1383232" y="8096782"/>
                <a:ext cx="246766" cy="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E450E3F-B18A-48C7-ADCA-410CDA8F9EEE}"/>
                  </a:ext>
                </a:extLst>
              </p:cNvPr>
              <p:cNvCxnSpPr/>
              <p:nvPr/>
            </p:nvCxnSpPr>
            <p:spPr>
              <a:xfrm>
                <a:off x="1696910" y="8097314"/>
                <a:ext cx="246766" cy="0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A19BE62-0CBE-4085-B2C9-DC1FCDDCD3BA}"/>
                  </a:ext>
                </a:extLst>
              </p:cNvPr>
              <p:cNvCxnSpPr/>
              <p:nvPr/>
            </p:nvCxnSpPr>
            <p:spPr>
              <a:xfrm>
                <a:off x="1054732" y="8249182"/>
                <a:ext cx="24676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8701643-50B1-4247-A817-328E227F272D}"/>
                  </a:ext>
                </a:extLst>
              </p:cNvPr>
              <p:cNvCxnSpPr/>
              <p:nvPr/>
            </p:nvCxnSpPr>
            <p:spPr>
              <a:xfrm>
                <a:off x="1370532" y="8249182"/>
                <a:ext cx="246766" cy="0"/>
              </a:xfrm>
              <a:prstGeom prst="line">
                <a:avLst/>
              </a:prstGeom>
              <a:ln w="15875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EA44B81-4EC0-4CE7-926F-16603006C37A}"/>
                  </a:ext>
                </a:extLst>
              </p:cNvPr>
              <p:cNvCxnSpPr/>
              <p:nvPr/>
            </p:nvCxnSpPr>
            <p:spPr>
              <a:xfrm>
                <a:off x="1684210" y="8249714"/>
                <a:ext cx="246766" cy="0"/>
              </a:xfrm>
              <a:prstGeom prst="line">
                <a:avLst/>
              </a:prstGeom>
              <a:ln w="158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557EAD7-239A-4082-8DE6-B7FB15BE975B}"/>
                  </a:ext>
                </a:extLst>
              </p:cNvPr>
              <p:cNvCxnSpPr/>
              <p:nvPr/>
            </p:nvCxnSpPr>
            <p:spPr>
              <a:xfrm>
                <a:off x="738064" y="8249182"/>
                <a:ext cx="246766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EEF5B73-B016-4034-8941-3964A15B5A13}"/>
                  </a:ext>
                </a:extLst>
              </p:cNvPr>
              <p:cNvSpPr txBox="1"/>
              <p:nvPr/>
            </p:nvSpPr>
            <p:spPr>
              <a:xfrm>
                <a:off x="371857" y="7910171"/>
                <a:ext cx="337076" cy="136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/>
                  <a:t>Legend</a:t>
                </a: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152C3D19-E739-48FD-976C-EBE63D453C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642" y="8033282"/>
                <a:ext cx="1717068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774D64B-6F31-433E-AA6F-EBA5F7CCCF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6721" y="7899924"/>
                <a:ext cx="17604" cy="4318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420F43F-DD6A-4099-B0D0-E997475AB52B}"/>
                </a:ext>
              </a:extLst>
            </p:cNvPr>
            <p:cNvSpPr/>
            <p:nvPr/>
          </p:nvSpPr>
          <p:spPr>
            <a:xfrm>
              <a:off x="8484301" y="251906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ABD5AB7-82D8-42E0-9121-E0960F00CB66}"/>
                </a:ext>
              </a:extLst>
            </p:cNvPr>
            <p:cNvSpPr/>
            <p:nvPr/>
          </p:nvSpPr>
          <p:spPr>
            <a:xfrm>
              <a:off x="8428146" y="267146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D708161-24A4-4D10-9E7B-1A9158F46270}"/>
                </a:ext>
              </a:extLst>
            </p:cNvPr>
            <p:cNvSpPr/>
            <p:nvPr/>
          </p:nvSpPr>
          <p:spPr>
            <a:xfrm>
              <a:off x="8359958" y="282386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6A23978-3545-4C1F-9793-E195981CE126}"/>
                </a:ext>
              </a:extLst>
            </p:cNvPr>
            <p:cNvSpPr/>
            <p:nvPr/>
          </p:nvSpPr>
          <p:spPr>
            <a:xfrm>
              <a:off x="8279744" y="297626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D1B3398-C381-4810-BD65-C3E2A8B16DA8}"/>
                </a:ext>
              </a:extLst>
            </p:cNvPr>
            <p:cNvSpPr/>
            <p:nvPr/>
          </p:nvSpPr>
          <p:spPr>
            <a:xfrm>
              <a:off x="8227597" y="312866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B9CA006-08F9-4B54-8176-F5B1DC601F21}"/>
                </a:ext>
              </a:extLst>
            </p:cNvPr>
            <p:cNvSpPr/>
            <p:nvPr/>
          </p:nvSpPr>
          <p:spPr>
            <a:xfrm>
              <a:off x="8131345" y="328106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C990F03-5B1D-4B79-8273-E6C4D2155E0A}"/>
                </a:ext>
              </a:extLst>
            </p:cNvPr>
            <p:cNvSpPr/>
            <p:nvPr/>
          </p:nvSpPr>
          <p:spPr>
            <a:xfrm>
              <a:off x="8047117" y="343346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99085A0-2BB1-43CC-8FCD-E97C58799D5E}"/>
                </a:ext>
              </a:extLst>
            </p:cNvPr>
            <p:cNvSpPr/>
            <p:nvPr/>
          </p:nvSpPr>
          <p:spPr>
            <a:xfrm>
              <a:off x="8540412" y="243484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9C52F72-DC5C-4692-AB47-C2DCAAD90681}"/>
                </a:ext>
              </a:extLst>
            </p:cNvPr>
            <p:cNvSpPr/>
            <p:nvPr/>
          </p:nvSpPr>
          <p:spPr>
            <a:xfrm>
              <a:off x="8648691" y="23626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B3BBCE1-A04D-4908-9E81-60381FC023A4}"/>
                </a:ext>
              </a:extLst>
            </p:cNvPr>
            <p:cNvSpPr/>
            <p:nvPr/>
          </p:nvSpPr>
          <p:spPr>
            <a:xfrm>
              <a:off x="8736916" y="229845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9632094-A846-4D9E-B53D-A2653A8B252C}"/>
                </a:ext>
              </a:extLst>
            </p:cNvPr>
            <p:cNvSpPr/>
            <p:nvPr/>
          </p:nvSpPr>
          <p:spPr>
            <a:xfrm>
              <a:off x="8889316" y="22984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FB55112-07E5-436B-8E1C-6EC714B421EE}"/>
                </a:ext>
              </a:extLst>
            </p:cNvPr>
            <p:cNvSpPr/>
            <p:nvPr/>
          </p:nvSpPr>
          <p:spPr>
            <a:xfrm>
              <a:off x="9041716" y="228641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E5C0372-FDFA-433F-A5C3-58F4A42852A9}"/>
                </a:ext>
              </a:extLst>
            </p:cNvPr>
            <p:cNvSpPr/>
            <p:nvPr/>
          </p:nvSpPr>
          <p:spPr>
            <a:xfrm>
              <a:off x="9194116" y="227838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EB43832-557B-426C-B5AC-F9456E5FEA96}"/>
                </a:ext>
              </a:extLst>
            </p:cNvPr>
            <p:cNvSpPr/>
            <p:nvPr/>
          </p:nvSpPr>
          <p:spPr>
            <a:xfrm>
              <a:off x="9346516" y="240270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0E1CB99-341A-45E7-B7BA-D35D88B63F6F}"/>
                </a:ext>
              </a:extLst>
            </p:cNvPr>
            <p:cNvSpPr/>
            <p:nvPr/>
          </p:nvSpPr>
          <p:spPr>
            <a:xfrm>
              <a:off x="9418700" y="255911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1DCA2C8-DA47-401E-BC49-9A3A9C9E54DC}"/>
                </a:ext>
              </a:extLst>
            </p:cNvPr>
            <p:cNvSpPr/>
            <p:nvPr/>
          </p:nvSpPr>
          <p:spPr>
            <a:xfrm>
              <a:off x="8849205" y="296820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F3653DB-7045-4D5F-8906-08268FFA52A8}"/>
                </a:ext>
              </a:extLst>
            </p:cNvPr>
            <p:cNvSpPr/>
            <p:nvPr/>
          </p:nvSpPr>
          <p:spPr>
            <a:xfrm>
              <a:off x="8981550" y="296418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E31FC63-C479-4E68-AB17-8292038102E4}"/>
                </a:ext>
              </a:extLst>
            </p:cNvPr>
            <p:cNvSpPr/>
            <p:nvPr/>
          </p:nvSpPr>
          <p:spPr>
            <a:xfrm>
              <a:off x="9097851" y="290001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0A4C06F-6C78-4D4E-9877-769DB62CBEFB}"/>
                </a:ext>
              </a:extLst>
            </p:cNvPr>
            <p:cNvSpPr/>
            <p:nvPr/>
          </p:nvSpPr>
          <p:spPr>
            <a:xfrm>
              <a:off x="9218163" y="28478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1A0EBF4-D967-4B2B-A99C-43FABD6F97C9}"/>
                </a:ext>
              </a:extLst>
            </p:cNvPr>
            <p:cNvSpPr/>
            <p:nvPr/>
          </p:nvSpPr>
          <p:spPr>
            <a:xfrm>
              <a:off x="9370563" y="28638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22D69CD-E5D4-43E2-A1C7-5B7E3AE79F60}"/>
                </a:ext>
              </a:extLst>
            </p:cNvPr>
            <p:cNvSpPr/>
            <p:nvPr/>
          </p:nvSpPr>
          <p:spPr>
            <a:xfrm>
              <a:off x="8335852" y="339329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F19758E-A0B8-4740-9A41-4B711F381950}"/>
                </a:ext>
              </a:extLst>
            </p:cNvPr>
            <p:cNvSpPr/>
            <p:nvPr/>
          </p:nvSpPr>
          <p:spPr>
            <a:xfrm>
              <a:off x="8436109" y="330907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BC06541-6482-4D70-91BD-308777242C21}"/>
                </a:ext>
              </a:extLst>
            </p:cNvPr>
            <p:cNvSpPr/>
            <p:nvPr/>
          </p:nvSpPr>
          <p:spPr>
            <a:xfrm>
              <a:off x="8588509" y="326093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5D715E2-E39A-4B50-AC6D-51C83E7DF622}"/>
                </a:ext>
              </a:extLst>
            </p:cNvPr>
            <p:cNvSpPr/>
            <p:nvPr/>
          </p:nvSpPr>
          <p:spPr>
            <a:xfrm>
              <a:off x="8740909" y="328499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E05455F-DBE4-4A44-88CD-F2E5CFB5BFCA}"/>
                </a:ext>
              </a:extLst>
            </p:cNvPr>
            <p:cNvSpPr/>
            <p:nvPr/>
          </p:nvSpPr>
          <p:spPr>
            <a:xfrm>
              <a:off x="8893309" y="332509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6F4504B-9771-440E-8FB4-169C3E7067C4}"/>
                </a:ext>
              </a:extLst>
            </p:cNvPr>
            <p:cNvSpPr/>
            <p:nvPr/>
          </p:nvSpPr>
          <p:spPr>
            <a:xfrm>
              <a:off x="9045709" y="326492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7767A43-EF8C-467F-B611-35CCB5F9B8E8}"/>
                </a:ext>
              </a:extLst>
            </p:cNvPr>
            <p:cNvSpPr/>
            <p:nvPr/>
          </p:nvSpPr>
          <p:spPr>
            <a:xfrm>
              <a:off x="9198109" y="312455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3B4BA65-4E87-4CA4-86CA-409826E218E1}"/>
                </a:ext>
              </a:extLst>
            </p:cNvPr>
            <p:cNvSpPr/>
            <p:nvPr/>
          </p:nvSpPr>
          <p:spPr>
            <a:xfrm>
              <a:off x="9350509" y="307641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23333C7-B154-4D65-B5D4-1FF27AA74253}"/>
                </a:ext>
              </a:extLst>
            </p:cNvPr>
            <p:cNvSpPr/>
            <p:nvPr/>
          </p:nvSpPr>
          <p:spPr>
            <a:xfrm>
              <a:off x="9458791" y="322881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4DA8651-F85B-4337-BFCA-CC0392E082CD}"/>
                </a:ext>
              </a:extLst>
            </p:cNvPr>
            <p:cNvSpPr/>
            <p:nvPr/>
          </p:nvSpPr>
          <p:spPr>
            <a:xfrm>
              <a:off x="8219535" y="35777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66E9A04-EA9C-40A4-AEAE-7F9AFA752B2C}"/>
                </a:ext>
              </a:extLst>
            </p:cNvPr>
            <p:cNvSpPr/>
            <p:nvPr/>
          </p:nvSpPr>
          <p:spPr>
            <a:xfrm>
              <a:off x="8347870" y="355767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F448AB5-FFFE-4E61-A31A-A27275A66772}"/>
                </a:ext>
              </a:extLst>
            </p:cNvPr>
            <p:cNvSpPr/>
            <p:nvPr/>
          </p:nvSpPr>
          <p:spPr>
            <a:xfrm>
              <a:off x="8464171" y="351756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D418D12-D010-4FD2-92EE-17D57C2F274F}"/>
                </a:ext>
              </a:extLst>
            </p:cNvPr>
            <p:cNvSpPr/>
            <p:nvPr/>
          </p:nvSpPr>
          <p:spPr>
            <a:xfrm>
              <a:off x="8616571" y="357771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82258BC3-62D5-4FCC-8288-9341D96F734D}"/>
                </a:ext>
              </a:extLst>
            </p:cNvPr>
            <p:cNvSpPr/>
            <p:nvPr/>
          </p:nvSpPr>
          <p:spPr>
            <a:xfrm>
              <a:off x="8768971" y="362984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BA8688A-1EE5-4FB4-B7A4-970A79A93F15}"/>
                </a:ext>
              </a:extLst>
            </p:cNvPr>
            <p:cNvSpPr/>
            <p:nvPr/>
          </p:nvSpPr>
          <p:spPr>
            <a:xfrm>
              <a:off x="8921371" y="3677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E1EF438-0CB6-4669-BB1B-AEB6CE2AFE63}"/>
                </a:ext>
              </a:extLst>
            </p:cNvPr>
            <p:cNvSpPr/>
            <p:nvPr/>
          </p:nvSpPr>
          <p:spPr>
            <a:xfrm>
              <a:off x="9073771" y="35736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96E3E5C-978F-4922-920C-AC29017FC412}"/>
                </a:ext>
              </a:extLst>
            </p:cNvPr>
            <p:cNvSpPr/>
            <p:nvPr/>
          </p:nvSpPr>
          <p:spPr>
            <a:xfrm>
              <a:off x="9198094" y="34092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2196C0B-97AB-405E-B61F-5003F791F690}"/>
                </a:ext>
              </a:extLst>
            </p:cNvPr>
            <p:cNvSpPr/>
            <p:nvPr/>
          </p:nvSpPr>
          <p:spPr>
            <a:xfrm>
              <a:off x="9294340" y="330897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</p:grpSp>
    </p:spTree>
    <p:extLst>
      <p:ext uri="{BB962C8B-B14F-4D97-AF65-F5344CB8AC3E}">
        <p14:creationId xmlns:p14="http://schemas.microsoft.com/office/powerpoint/2010/main" val="3145064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EA4B-1AF2-4930-A2D4-AD5DC4C3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PV capacity reduces required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BDD64-2384-4DED-804D-5FD1F822B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77" y="1590065"/>
            <a:ext cx="5928109" cy="4586898"/>
          </a:xfrm>
        </p:spPr>
        <p:txBody>
          <a:bodyPr/>
          <a:lstStyle/>
          <a:p>
            <a:r>
              <a:rPr lang="en-US" dirty="0"/>
              <a:t>Infinite generation would reduce storage required to whatever is the largest nighttime load in the year from sunset to sunrise</a:t>
            </a:r>
          </a:p>
          <a:p>
            <a:r>
              <a:rPr lang="en-US" dirty="0"/>
              <a:t>Winter tilt requires </a:t>
            </a:r>
            <a:r>
              <a:rPr lang="en-US" b="1" dirty="0"/>
              <a:t>a lot</a:t>
            </a:r>
            <a:r>
              <a:rPr lang="en-US" dirty="0"/>
              <a:t> less storage for the same capacity or conversely, a lot less capacity for the same storage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608EA4-C8C9-438A-9B25-403624A036D9}"/>
              </a:ext>
            </a:extLst>
          </p:cNvPr>
          <p:cNvGrpSpPr/>
          <p:nvPr/>
        </p:nvGrpSpPr>
        <p:grpSpPr>
          <a:xfrm>
            <a:off x="6481541" y="1749293"/>
            <a:ext cx="4776086" cy="4586898"/>
            <a:chOff x="3587512" y="410687"/>
            <a:chExt cx="3103133" cy="298021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08B787-02AD-4440-A2F9-8DDFFAEF6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337"/>
            <a:stretch/>
          </p:blipFill>
          <p:spPr>
            <a:xfrm>
              <a:off x="3587512" y="410687"/>
              <a:ext cx="3103133" cy="298021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80E48C-FC81-40EF-841F-8006FFF1DD49}"/>
                </a:ext>
              </a:extLst>
            </p:cNvPr>
            <p:cNvCxnSpPr/>
            <p:nvPr/>
          </p:nvCxnSpPr>
          <p:spPr>
            <a:xfrm>
              <a:off x="4234941" y="2317750"/>
              <a:ext cx="195630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A61C7F-4D5D-4732-8D05-B507B60F31AF}"/>
                </a:ext>
              </a:extLst>
            </p:cNvPr>
            <p:cNvSpPr txBox="1"/>
            <p:nvPr/>
          </p:nvSpPr>
          <p:spPr>
            <a:xfrm>
              <a:off x="5848350" y="2171700"/>
              <a:ext cx="407688" cy="1599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/>
                <a:t>10 days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A10A398-FE76-4E85-89DD-1D646B6B30CB}"/>
                </a:ext>
              </a:extLst>
            </p:cNvPr>
            <p:cNvGrpSpPr/>
            <p:nvPr/>
          </p:nvGrpSpPr>
          <p:grpSpPr>
            <a:xfrm>
              <a:off x="4614665" y="619594"/>
              <a:ext cx="1770417" cy="434641"/>
              <a:chOff x="244153" y="7897091"/>
              <a:chExt cx="1770417" cy="43464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164C591-505E-4F9F-8437-15379B7708EF}"/>
                  </a:ext>
                </a:extLst>
              </p:cNvPr>
              <p:cNvSpPr/>
              <p:nvPr/>
            </p:nvSpPr>
            <p:spPr>
              <a:xfrm>
                <a:off x="244153" y="7897471"/>
                <a:ext cx="1742777" cy="431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FF4807-7BD7-46E0-87E3-C4D05D3EF40C}"/>
                  </a:ext>
                </a:extLst>
              </p:cNvPr>
              <p:cNvSpPr txBox="1"/>
              <p:nvPr/>
            </p:nvSpPr>
            <p:spPr>
              <a:xfrm>
                <a:off x="852364" y="7897091"/>
                <a:ext cx="124981" cy="139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0°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4FF1AB-7226-4AE1-9ABA-B41DD31CB9C5}"/>
                  </a:ext>
                </a:extLst>
              </p:cNvPr>
              <p:cNvSpPr txBox="1"/>
              <p:nvPr/>
            </p:nvSpPr>
            <p:spPr>
              <a:xfrm>
                <a:off x="1107162" y="7897091"/>
                <a:ext cx="265585" cy="139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L–15°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6EBFA8-2B26-4D8D-A503-A18E02614854}"/>
                  </a:ext>
                </a:extLst>
              </p:cNvPr>
              <p:cNvSpPr txBox="1"/>
              <p:nvPr/>
            </p:nvSpPr>
            <p:spPr>
              <a:xfrm>
                <a:off x="1485392" y="7897091"/>
                <a:ext cx="74988" cy="139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L 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D77AC6-6FE9-4B96-A72A-B29097043D62}"/>
                  </a:ext>
                </a:extLst>
              </p:cNvPr>
              <p:cNvSpPr txBox="1"/>
              <p:nvPr/>
            </p:nvSpPr>
            <p:spPr>
              <a:xfrm>
                <a:off x="1696910" y="7897091"/>
                <a:ext cx="317660" cy="139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 L+15°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B2C8110-FF6B-479A-84B8-DB81310892B7}"/>
                  </a:ext>
                </a:extLst>
              </p:cNvPr>
              <p:cNvSpPr txBox="1"/>
              <p:nvPr/>
            </p:nvSpPr>
            <p:spPr>
              <a:xfrm>
                <a:off x="397143" y="8024471"/>
                <a:ext cx="273958" cy="139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 Fixed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1F5D9BE-901F-48DF-9D0E-B3466B09A88F}"/>
                  </a:ext>
                </a:extLst>
              </p:cNvPr>
              <p:cNvSpPr txBox="1"/>
              <p:nvPr/>
            </p:nvSpPr>
            <p:spPr>
              <a:xfrm>
                <a:off x="244857" y="8176871"/>
                <a:ext cx="442391" cy="139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 Tracking 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E4DA1A2-53A3-46CE-8349-3D687EE4AA1D}"/>
                  </a:ext>
                </a:extLst>
              </p:cNvPr>
              <p:cNvCxnSpPr/>
              <p:nvPr/>
            </p:nvCxnSpPr>
            <p:spPr>
              <a:xfrm>
                <a:off x="1067432" y="8096782"/>
                <a:ext cx="24676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B386F67-C1F2-4043-8018-83E19A64C92F}"/>
                  </a:ext>
                </a:extLst>
              </p:cNvPr>
              <p:cNvCxnSpPr/>
              <p:nvPr/>
            </p:nvCxnSpPr>
            <p:spPr>
              <a:xfrm>
                <a:off x="1383232" y="8096782"/>
                <a:ext cx="246766" cy="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31B8077-3CCE-4D4A-A0EE-72736AB03A42}"/>
                  </a:ext>
                </a:extLst>
              </p:cNvPr>
              <p:cNvCxnSpPr/>
              <p:nvPr/>
            </p:nvCxnSpPr>
            <p:spPr>
              <a:xfrm>
                <a:off x="1696910" y="8097314"/>
                <a:ext cx="246766" cy="0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D09B50D-FBE9-4026-A58E-1E02E65CC301}"/>
                  </a:ext>
                </a:extLst>
              </p:cNvPr>
              <p:cNvCxnSpPr/>
              <p:nvPr/>
            </p:nvCxnSpPr>
            <p:spPr>
              <a:xfrm>
                <a:off x="1054732" y="8249182"/>
                <a:ext cx="24676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DED9F5D-4471-47B3-B942-26A779FB776D}"/>
                  </a:ext>
                </a:extLst>
              </p:cNvPr>
              <p:cNvCxnSpPr/>
              <p:nvPr/>
            </p:nvCxnSpPr>
            <p:spPr>
              <a:xfrm>
                <a:off x="1370532" y="8249182"/>
                <a:ext cx="246766" cy="0"/>
              </a:xfrm>
              <a:prstGeom prst="line">
                <a:avLst/>
              </a:prstGeom>
              <a:ln w="15875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F661707-8BC8-4EA5-A02F-69D85A922FE0}"/>
                  </a:ext>
                </a:extLst>
              </p:cNvPr>
              <p:cNvCxnSpPr/>
              <p:nvPr/>
            </p:nvCxnSpPr>
            <p:spPr>
              <a:xfrm>
                <a:off x="1684210" y="8249714"/>
                <a:ext cx="246766" cy="0"/>
              </a:xfrm>
              <a:prstGeom prst="line">
                <a:avLst/>
              </a:prstGeom>
              <a:ln w="158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96635A0-64A2-430D-9A83-49F73F127666}"/>
                  </a:ext>
                </a:extLst>
              </p:cNvPr>
              <p:cNvCxnSpPr/>
              <p:nvPr/>
            </p:nvCxnSpPr>
            <p:spPr>
              <a:xfrm>
                <a:off x="738064" y="8249182"/>
                <a:ext cx="246766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BA1F0A-169F-4555-A55D-1ACB8A206175}"/>
                  </a:ext>
                </a:extLst>
              </p:cNvPr>
              <p:cNvSpPr txBox="1"/>
              <p:nvPr/>
            </p:nvSpPr>
            <p:spPr>
              <a:xfrm>
                <a:off x="371857" y="7910171"/>
                <a:ext cx="344531" cy="139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/>
                  <a:t>Legend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414D5FE-A199-4609-8650-3CD554BC16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642" y="8033282"/>
                <a:ext cx="1717068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B66C4EE-DEAB-40ED-8C38-85EE8398C9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6721" y="7899924"/>
                <a:ext cx="17604" cy="4318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22830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25C4ADC-670D-46E6-86D6-0B693057F856}"/>
              </a:ext>
            </a:extLst>
          </p:cNvPr>
          <p:cNvSpPr/>
          <p:nvPr/>
        </p:nvSpPr>
        <p:spPr>
          <a:xfrm>
            <a:off x="326488" y="5213113"/>
            <a:ext cx="5895203" cy="1260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3EA4B-1AF2-4930-A2D4-AD5DC4C3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matching the load means a given storage limit can be achieved with reduced PV capex, reduced total cost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BDD64-2384-4DED-804D-5FD1F822B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77" y="1590065"/>
            <a:ext cx="5928109" cy="1069159"/>
          </a:xfrm>
        </p:spPr>
        <p:txBody>
          <a:bodyPr/>
          <a:lstStyle/>
          <a:p>
            <a:r>
              <a:rPr lang="en-US" dirty="0"/>
              <a:t>Reduction in PV capex more than offsets loss in capacity factor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4FA9AA-023B-4C6F-8DF7-2B23F7B50DC3}"/>
                  </a:ext>
                </a:extLst>
              </p:cNvPr>
              <p:cNvSpPr txBox="1"/>
              <p:nvPr/>
            </p:nvSpPr>
            <p:spPr>
              <a:xfrm>
                <a:off x="2113383" y="2278808"/>
                <a:ext cx="3085781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capacity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factor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0)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capacity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factor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FxL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+15)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4FA9AA-023B-4C6F-8DF7-2B23F7B50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383" y="2278808"/>
                <a:ext cx="3085781" cy="576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E795A7-6171-4E61-BB7D-FB52735CA8EE}"/>
                  </a:ext>
                </a:extLst>
              </p:cNvPr>
              <p:cNvSpPr txBox="1"/>
              <p:nvPr/>
            </p:nvSpPr>
            <p:spPr>
              <a:xfrm>
                <a:off x="1404257" y="2993450"/>
                <a:ext cx="4401846" cy="506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PV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capex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10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days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storage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0)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PV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capex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10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days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storage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FxL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+15)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≈1.</m:t>
                    </m:r>
                  </m:oMath>
                </a14:m>
                <a:r>
                  <a:rPr lang="en-US" dirty="0"/>
                  <a:t>4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E795A7-6171-4E61-BB7D-FB52735CA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57" y="2993450"/>
                <a:ext cx="4401846" cy="506485"/>
              </a:xfrm>
              <a:prstGeom prst="rect">
                <a:avLst/>
              </a:prstGeom>
              <a:blipFill>
                <a:blip r:embed="rId3"/>
                <a:stretch>
                  <a:fillRect r="-2355"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5C4B67D-9457-46D7-8666-C2ADEFB735C5}"/>
              </a:ext>
            </a:extLst>
          </p:cNvPr>
          <p:cNvGrpSpPr/>
          <p:nvPr/>
        </p:nvGrpSpPr>
        <p:grpSpPr>
          <a:xfrm>
            <a:off x="6385899" y="1697127"/>
            <a:ext cx="4869707" cy="4722528"/>
            <a:chOff x="3612637" y="3588312"/>
            <a:chExt cx="3103133" cy="297957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900B61-741C-497C-A33C-3D5F69B60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357"/>
            <a:stretch/>
          </p:blipFill>
          <p:spPr>
            <a:xfrm>
              <a:off x="3612637" y="3588312"/>
              <a:ext cx="3103133" cy="2979577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494E6DE-95BF-4A8B-AF10-BB08502C9AC9}"/>
                </a:ext>
              </a:extLst>
            </p:cNvPr>
            <p:cNvCxnSpPr/>
            <p:nvPr/>
          </p:nvCxnSpPr>
          <p:spPr>
            <a:xfrm>
              <a:off x="4241291" y="5505450"/>
              <a:ext cx="195630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44DC0A-0EDB-4C3F-AEC8-23F634578AB0}"/>
                </a:ext>
              </a:extLst>
            </p:cNvPr>
            <p:cNvSpPr txBox="1"/>
            <p:nvPr/>
          </p:nvSpPr>
          <p:spPr>
            <a:xfrm>
              <a:off x="5886450" y="5365750"/>
              <a:ext cx="388429" cy="1474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/>
                <a:t>10 days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879838D-E07F-45B3-8DBB-1ECC3D6A032A}"/>
                </a:ext>
              </a:extLst>
            </p:cNvPr>
            <p:cNvGrpSpPr/>
            <p:nvPr/>
          </p:nvGrpSpPr>
          <p:grpSpPr>
            <a:xfrm>
              <a:off x="4608315" y="3780823"/>
              <a:ext cx="1755411" cy="434641"/>
              <a:chOff x="244153" y="7897091"/>
              <a:chExt cx="1755411" cy="43464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D4490DB-67C9-4FA9-95AA-E359CED104A0}"/>
                  </a:ext>
                </a:extLst>
              </p:cNvPr>
              <p:cNvSpPr/>
              <p:nvPr/>
            </p:nvSpPr>
            <p:spPr>
              <a:xfrm>
                <a:off x="244153" y="7897471"/>
                <a:ext cx="1742777" cy="431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87F5B58-4C19-4B03-B18A-D09D4E2944E0}"/>
                  </a:ext>
                </a:extLst>
              </p:cNvPr>
              <p:cNvSpPr txBox="1"/>
              <p:nvPr/>
            </p:nvSpPr>
            <p:spPr>
              <a:xfrm>
                <a:off x="852364" y="7897091"/>
                <a:ext cx="119077" cy="128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0°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222928-368D-479C-92C0-FC38F84B59DC}"/>
                  </a:ext>
                </a:extLst>
              </p:cNvPr>
              <p:cNvSpPr txBox="1"/>
              <p:nvPr/>
            </p:nvSpPr>
            <p:spPr>
              <a:xfrm>
                <a:off x="1107162" y="7897091"/>
                <a:ext cx="253039" cy="128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L–15°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2418D5-F219-4645-B3EE-BFAB2447E444}"/>
                  </a:ext>
                </a:extLst>
              </p:cNvPr>
              <p:cNvSpPr txBox="1"/>
              <p:nvPr/>
            </p:nvSpPr>
            <p:spPr>
              <a:xfrm>
                <a:off x="1485392" y="7897091"/>
                <a:ext cx="71446" cy="128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L 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82BC05-48F9-4770-B906-3B728A7FA7EA}"/>
                  </a:ext>
                </a:extLst>
              </p:cNvPr>
              <p:cNvSpPr txBox="1"/>
              <p:nvPr/>
            </p:nvSpPr>
            <p:spPr>
              <a:xfrm>
                <a:off x="1696910" y="7897091"/>
                <a:ext cx="302654" cy="128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 L+15°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9BA5C9-1D29-4E9F-BBA3-DA6D42A454F3}"/>
                  </a:ext>
                </a:extLst>
              </p:cNvPr>
              <p:cNvSpPr txBox="1"/>
              <p:nvPr/>
            </p:nvSpPr>
            <p:spPr>
              <a:xfrm>
                <a:off x="397143" y="8024471"/>
                <a:ext cx="261017" cy="128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 Fixed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DE3B3B7-2C3D-4041-8F65-6ED5B8507C98}"/>
                  </a:ext>
                </a:extLst>
              </p:cNvPr>
              <p:cNvSpPr txBox="1"/>
              <p:nvPr/>
            </p:nvSpPr>
            <p:spPr>
              <a:xfrm>
                <a:off x="244857" y="8176871"/>
                <a:ext cx="421493" cy="128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 Tracking 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16CC81E-160E-4B9F-ADB7-DDA9D05917FB}"/>
                  </a:ext>
                </a:extLst>
              </p:cNvPr>
              <p:cNvCxnSpPr/>
              <p:nvPr/>
            </p:nvCxnSpPr>
            <p:spPr>
              <a:xfrm>
                <a:off x="1067432" y="8096782"/>
                <a:ext cx="24676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86EA762-EF58-4B4C-84CB-70BFAC4BB267}"/>
                  </a:ext>
                </a:extLst>
              </p:cNvPr>
              <p:cNvCxnSpPr/>
              <p:nvPr/>
            </p:nvCxnSpPr>
            <p:spPr>
              <a:xfrm>
                <a:off x="1383232" y="8096782"/>
                <a:ext cx="246766" cy="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917851B-CD1E-423F-8C3E-C6977B365C93}"/>
                  </a:ext>
                </a:extLst>
              </p:cNvPr>
              <p:cNvCxnSpPr/>
              <p:nvPr/>
            </p:nvCxnSpPr>
            <p:spPr>
              <a:xfrm>
                <a:off x="1696910" y="8097314"/>
                <a:ext cx="246766" cy="0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AC263E8-BF4C-4E12-8832-06CBC66D3951}"/>
                  </a:ext>
                </a:extLst>
              </p:cNvPr>
              <p:cNvCxnSpPr/>
              <p:nvPr/>
            </p:nvCxnSpPr>
            <p:spPr>
              <a:xfrm>
                <a:off x="1054732" y="8249182"/>
                <a:ext cx="24676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B4CB747-37E3-48AE-81DC-4A8079D676AD}"/>
                  </a:ext>
                </a:extLst>
              </p:cNvPr>
              <p:cNvCxnSpPr/>
              <p:nvPr/>
            </p:nvCxnSpPr>
            <p:spPr>
              <a:xfrm>
                <a:off x="1370532" y="8249182"/>
                <a:ext cx="246766" cy="0"/>
              </a:xfrm>
              <a:prstGeom prst="line">
                <a:avLst/>
              </a:prstGeom>
              <a:ln w="15875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6695080-F0F8-434C-A6A4-B4169D3C93A9}"/>
                  </a:ext>
                </a:extLst>
              </p:cNvPr>
              <p:cNvCxnSpPr/>
              <p:nvPr/>
            </p:nvCxnSpPr>
            <p:spPr>
              <a:xfrm>
                <a:off x="1684210" y="8249714"/>
                <a:ext cx="246766" cy="0"/>
              </a:xfrm>
              <a:prstGeom prst="line">
                <a:avLst/>
              </a:prstGeom>
              <a:ln w="158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5F3A17A-71F0-4539-9DBA-6643CDB0CF16}"/>
                  </a:ext>
                </a:extLst>
              </p:cNvPr>
              <p:cNvCxnSpPr/>
              <p:nvPr/>
            </p:nvCxnSpPr>
            <p:spPr>
              <a:xfrm>
                <a:off x="738064" y="8249182"/>
                <a:ext cx="246766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A7BB120-181F-4BB1-8FE4-D288D6D2BB33}"/>
                  </a:ext>
                </a:extLst>
              </p:cNvPr>
              <p:cNvSpPr txBox="1"/>
              <p:nvPr/>
            </p:nvSpPr>
            <p:spPr>
              <a:xfrm>
                <a:off x="371857" y="7910171"/>
                <a:ext cx="328255" cy="128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/>
                  <a:t>Legend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BA27ED9-1462-4B24-A1CF-AD3B082106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642" y="8033282"/>
                <a:ext cx="1717068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DACB8BF-420E-4ED6-9945-654024549C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6721" y="7899924"/>
                <a:ext cx="17604" cy="4318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E62E9F34-7FF7-4837-89CD-379531A42B2E}"/>
              </a:ext>
            </a:extLst>
          </p:cNvPr>
          <p:cNvSpPr txBox="1">
            <a:spLocks/>
          </p:cNvSpPr>
          <p:nvPr/>
        </p:nvSpPr>
        <p:spPr>
          <a:xfrm>
            <a:off x="369669" y="3637817"/>
            <a:ext cx="5978522" cy="2919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1-axis winter tilt requires the least PV capacity to satisfy the load with a given amount of storage</a:t>
            </a:r>
          </a:p>
          <a:p>
            <a:r>
              <a:rPr lang="en-US" dirty="0"/>
              <a:t>But because fixed winter tilt capacity is cheaper, fixed winter tilt requires the least capex to satisfy the load with a given amount of storage</a:t>
            </a:r>
          </a:p>
          <a:p>
            <a:r>
              <a:rPr lang="en-US" dirty="0"/>
              <a:t>No matter what the cost of storage is, fixed winter tilt is the cheapest option to satisfy the load — despite being the least cost effective when the timing of energy delivery is ignored</a:t>
            </a:r>
          </a:p>
        </p:txBody>
      </p:sp>
    </p:spTree>
    <p:extLst>
      <p:ext uri="{BB962C8B-B14F-4D97-AF65-F5344CB8AC3E}">
        <p14:creationId xmlns:p14="http://schemas.microsoft.com/office/powerpoint/2010/main" val="1180513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2176B-A6C8-4055-B607-7D8B38A4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cost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C4AB3-AD69-4D8B-A666-42FDA4431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77" y="4892509"/>
            <a:ext cx="11521463" cy="155322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When storage is expensive, the lowest cost solution is to overbuild PV, and the total cost is dominated by storage cost … but lowest cost is achieved with less PV capacity for FxL+15 compared to Tr0</a:t>
            </a:r>
          </a:p>
          <a:p>
            <a:r>
              <a:rPr lang="en-US" dirty="0"/>
              <a:t>At $50/kWh storage cost, FxL+15 is </a:t>
            </a:r>
            <a:r>
              <a:rPr lang="en-US" dirty="0">
                <a:latin typeface="MS Reference Sans Serif" panose="020B0604030504040204" pitchFamily="34" charset="0"/>
              </a:rPr>
              <a:t>~</a:t>
            </a:r>
            <a:r>
              <a:rPr lang="en-US" dirty="0"/>
              <a:t>10% cheaper and achieved with </a:t>
            </a:r>
            <a:r>
              <a:rPr lang="en-US" dirty="0">
                <a:latin typeface="MS Reference Sans Serif" panose="020B0604030504040204" pitchFamily="34" charset="0"/>
              </a:rPr>
              <a:t>~</a:t>
            </a:r>
            <a:r>
              <a:rPr lang="en-US" dirty="0"/>
              <a:t>40% less PV capacity</a:t>
            </a:r>
          </a:p>
          <a:p>
            <a:r>
              <a:rPr lang="en-US" dirty="0"/>
              <a:t>At $10/kWh storage cost, FxL+15 is </a:t>
            </a:r>
            <a:r>
              <a:rPr lang="en-US" dirty="0">
                <a:latin typeface="MS Reference Sans Serif" panose="020B0604030504040204" pitchFamily="34" charset="0"/>
              </a:rPr>
              <a:t>~</a:t>
            </a:r>
            <a:r>
              <a:rPr lang="en-US" dirty="0"/>
              <a:t>30% cheaper and achieved with </a:t>
            </a:r>
            <a:r>
              <a:rPr lang="en-US" dirty="0">
                <a:latin typeface="MS Reference Sans Serif" panose="020B0604030504040204" pitchFamily="34" charset="0"/>
              </a:rPr>
              <a:t>~</a:t>
            </a:r>
            <a:r>
              <a:rPr lang="en-US" dirty="0"/>
              <a:t>30% less PV capacity</a:t>
            </a:r>
          </a:p>
          <a:p>
            <a:r>
              <a:rPr lang="en-US" dirty="0"/>
              <a:t>Storage must be &lt;$0.01/kWh to make Tr0 cheaper than FxL+15!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9619E1-B880-445C-82E3-EFC279BE2F47}"/>
              </a:ext>
            </a:extLst>
          </p:cNvPr>
          <p:cNvGrpSpPr/>
          <p:nvPr/>
        </p:nvGrpSpPr>
        <p:grpSpPr>
          <a:xfrm>
            <a:off x="144647" y="1659114"/>
            <a:ext cx="11902335" cy="3091991"/>
            <a:chOff x="407377" y="1918355"/>
            <a:chExt cx="8542360" cy="22191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31A8373-F70E-4F55-8C7C-249F5AE25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377" y="1918355"/>
              <a:ext cx="2834886" cy="22191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7EA8E3-5A52-4E0D-BDD7-0AA0F2249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5018" y="1918355"/>
              <a:ext cx="2840982" cy="221913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3FB074-BCE5-4BB4-9144-ECAC956D5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8755" y="1918355"/>
              <a:ext cx="2840982" cy="2219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6084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5AB3-2E50-4388-90A1-F587E326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storage holding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B806B-4338-4936-A4F1-9B9FFEC7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444" y="1715679"/>
            <a:ext cx="4743396" cy="51259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Storage holding time can be interrogated by aggregating the generation and load over successively longer intervals and calculating the energy balance </a:t>
            </a:r>
          </a:p>
          <a:p>
            <a:pPr lvl="1"/>
            <a:r>
              <a:rPr lang="en-US" dirty="0"/>
              <a:t>Any imbalance over intervals shorter than the aggregation time is not seen</a:t>
            </a:r>
          </a:p>
          <a:p>
            <a:r>
              <a:rPr lang="en-US" dirty="0"/>
              <a:t>For each comparison above, the storage holding time is longer for Tr0 than for FxL+15 (even when both have the same total storage requirement)</a:t>
            </a:r>
          </a:p>
          <a:p>
            <a:r>
              <a:rPr lang="en-US" dirty="0"/>
              <a:t>Longer storage holding time = fewer cycles per year = higher cost per cycle to amortize the storage capital cost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111FD-DCEC-459B-8F8A-5CD10B06C2E0}"/>
              </a:ext>
            </a:extLst>
          </p:cNvPr>
          <p:cNvSpPr txBox="1"/>
          <p:nvPr/>
        </p:nvSpPr>
        <p:spPr>
          <a:xfrm>
            <a:off x="407378" y="2117103"/>
            <a:ext cx="2627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Equal nameplate capacity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BA08C-44B0-42A8-9C84-A7D829FCB316}"/>
              </a:ext>
            </a:extLst>
          </p:cNvPr>
          <p:cNvSpPr txBox="1"/>
          <p:nvPr/>
        </p:nvSpPr>
        <p:spPr>
          <a:xfrm>
            <a:off x="1563909" y="4973516"/>
            <a:ext cx="131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Equal capex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3A4A56-1299-4F03-B3C4-C408AA6A87E0}"/>
              </a:ext>
            </a:extLst>
          </p:cNvPr>
          <p:cNvGrpSpPr/>
          <p:nvPr/>
        </p:nvGrpSpPr>
        <p:grpSpPr>
          <a:xfrm>
            <a:off x="3065455" y="1574276"/>
            <a:ext cx="4023501" cy="5283723"/>
            <a:chOff x="2462139" y="1396452"/>
            <a:chExt cx="4023501" cy="546154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5D863C8-E713-4BD6-8121-7BF1F5036F79}"/>
                </a:ext>
              </a:extLst>
            </p:cNvPr>
            <p:cNvGrpSpPr/>
            <p:nvPr/>
          </p:nvGrpSpPr>
          <p:grpSpPr>
            <a:xfrm>
              <a:off x="2528129" y="1396452"/>
              <a:ext cx="3884922" cy="2822594"/>
              <a:chOff x="143439" y="755192"/>
              <a:chExt cx="3090940" cy="204843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06D442A-E0E8-4EC5-8C4C-8BC571A80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3439" y="755192"/>
                <a:ext cx="3090940" cy="2048434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F4383F9-644D-4A76-BEA7-32BC54467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4809" y="1087984"/>
                <a:ext cx="851687" cy="583347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FE845F5-AA5A-467E-95AC-1A721B9C7D24}"/>
                </a:ext>
              </a:extLst>
            </p:cNvPr>
            <p:cNvGrpSpPr/>
            <p:nvPr/>
          </p:nvGrpSpPr>
          <p:grpSpPr>
            <a:xfrm>
              <a:off x="2462139" y="4176101"/>
              <a:ext cx="4023501" cy="2681899"/>
              <a:chOff x="152858" y="3003640"/>
              <a:chExt cx="3066554" cy="2133785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90042D6-FE46-4A41-9046-073C79ABC4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858" y="3003640"/>
                <a:ext cx="3066554" cy="213378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B31F0D2-04A4-4445-BA8C-6114EBCA6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2667" y="3647390"/>
                <a:ext cx="741929" cy="3862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164875B-C900-4807-9141-8B837E2B37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97657" y="3160260"/>
                <a:ext cx="716939" cy="4812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707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67D1-8E62-4F78-AE4A-B46E8946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 geometry and PV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0FFFC-D328-4BDD-ACF5-61971F5DE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179" y="1716833"/>
            <a:ext cx="5736661" cy="446013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Tilting a solar collector by the latitude angle aligns its surface with the Earth polar axis</a:t>
            </a:r>
          </a:p>
          <a:p>
            <a:r>
              <a:rPr lang="en-US" dirty="0"/>
              <a:t>Sun is at normal incidence at noon on the equinoxes for a latitude-tilt collector</a:t>
            </a:r>
          </a:p>
          <a:p>
            <a:pPr lvl="1"/>
            <a:r>
              <a:rPr lang="en-US" dirty="0"/>
              <a:t>Minimizes cosine loss throughout the year</a:t>
            </a:r>
          </a:p>
          <a:p>
            <a:pPr lvl="1"/>
            <a:r>
              <a:rPr lang="en-US" dirty="0"/>
              <a:t>cos 23.5° = 0.917</a:t>
            </a:r>
          </a:p>
          <a:p>
            <a:r>
              <a:rPr lang="en-US" dirty="0"/>
              <a:t>Tilt angle can be biased to favor summer or winter collection</a:t>
            </a:r>
          </a:p>
          <a:p>
            <a:pPr lvl="1"/>
            <a:r>
              <a:rPr lang="en-US" dirty="0"/>
              <a:t>Summer tilt = latitude – 15° </a:t>
            </a:r>
          </a:p>
          <a:p>
            <a:pPr lvl="1"/>
            <a:r>
              <a:rPr lang="en-US" dirty="0"/>
              <a:t>Winter tilt = latitude + 15° </a:t>
            </a:r>
          </a:p>
          <a:p>
            <a:pPr lvl="1"/>
            <a:r>
              <a:rPr lang="en-US" dirty="0"/>
              <a:t>cos 8.5° = 0.989</a:t>
            </a:r>
          </a:p>
          <a:p>
            <a:r>
              <a:rPr lang="en-US" dirty="0"/>
              <a:t>Horizontal orientation is an extreme summer tilt</a:t>
            </a:r>
          </a:p>
          <a:p>
            <a:pPr lvl="1"/>
            <a:r>
              <a:rPr lang="en-US" dirty="0"/>
              <a:t>Sun never reaches normal incidence</a:t>
            </a:r>
          </a:p>
          <a:p>
            <a:pPr lvl="1"/>
            <a:r>
              <a:rPr lang="en-US" dirty="0"/>
              <a:t>In mid-winter: at 35° latitude → cos 58.5° = 0.522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A13D5F7-1430-49F6-860D-D46E7E5BE18D}"/>
              </a:ext>
            </a:extLst>
          </p:cNvPr>
          <p:cNvGrpSpPr/>
          <p:nvPr/>
        </p:nvGrpSpPr>
        <p:grpSpPr>
          <a:xfrm>
            <a:off x="443754" y="2001324"/>
            <a:ext cx="4687262" cy="4138221"/>
            <a:chOff x="443754" y="2001324"/>
            <a:chExt cx="4687262" cy="413822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F5B6497-F307-44C5-90F9-EF3F6FD167DF}"/>
                </a:ext>
              </a:extLst>
            </p:cNvPr>
            <p:cNvGrpSpPr/>
            <p:nvPr/>
          </p:nvGrpSpPr>
          <p:grpSpPr>
            <a:xfrm>
              <a:off x="704850" y="2772334"/>
              <a:ext cx="4426166" cy="3367211"/>
              <a:chOff x="704850" y="2128520"/>
              <a:chExt cx="3104934" cy="236208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8DCAAC3-B01A-4FD9-979D-5DED1286CEAC}"/>
                  </a:ext>
                </a:extLst>
              </p:cNvPr>
              <p:cNvSpPr/>
              <p:nvPr/>
            </p:nvSpPr>
            <p:spPr>
              <a:xfrm rot="5400000">
                <a:off x="2566670" y="3098208"/>
                <a:ext cx="76200" cy="117156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C9B3A0E-900E-4AA7-BD52-3919CFE39B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850" y="4248150"/>
                <a:ext cx="29861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72F792D-874E-410D-AEC5-196796DAC463}"/>
                  </a:ext>
                </a:extLst>
              </p:cNvPr>
              <p:cNvSpPr/>
              <p:nvPr/>
            </p:nvSpPr>
            <p:spPr>
              <a:xfrm>
                <a:off x="2552700" y="3724275"/>
                <a:ext cx="76200" cy="5238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330CA5B-69C4-496D-AFD3-86AC823031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6512" y="2128520"/>
                <a:ext cx="0" cy="1386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A8BDFF6-65C1-4955-951A-2362C0E1E7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734414" y="2437235"/>
                <a:ext cx="775424" cy="11251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53FA449-A276-470E-9543-78F5153BD143}"/>
                  </a:ext>
                </a:extLst>
              </p:cNvPr>
              <p:cNvCxnSpPr/>
              <p:nvPr/>
            </p:nvCxnSpPr>
            <p:spPr>
              <a:xfrm>
                <a:off x="2250440" y="2176617"/>
                <a:ext cx="268922" cy="13381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A6BA500-924B-4B75-BD2C-88D093248EC5}"/>
                  </a:ext>
                </a:extLst>
              </p:cNvPr>
              <p:cNvCxnSpPr/>
              <p:nvPr/>
            </p:nvCxnSpPr>
            <p:spPr>
              <a:xfrm>
                <a:off x="1300480" y="2867025"/>
                <a:ext cx="1209358" cy="6953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236DA15-8F3A-4705-BE2B-6B3AEBF57C5D}"/>
                  </a:ext>
                </a:extLst>
              </p:cNvPr>
              <p:cNvSpPr/>
              <p:nvPr/>
            </p:nvSpPr>
            <p:spPr>
              <a:xfrm rot="4192821">
                <a:off x="2556510" y="3093128"/>
                <a:ext cx="76200" cy="117156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43CB859-0CE0-4158-9A53-45267A7D7541}"/>
                  </a:ext>
                </a:extLst>
              </p:cNvPr>
              <p:cNvSpPr/>
              <p:nvPr/>
            </p:nvSpPr>
            <p:spPr>
              <a:xfrm rot="2478096">
                <a:off x="2586990" y="3093128"/>
                <a:ext cx="76200" cy="1171563"/>
              </a:xfrm>
              <a:prstGeom prst="rect">
                <a:avLst/>
              </a:prstGeom>
              <a:solidFill>
                <a:srgbClr val="0000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262ABEE-C7FA-4887-8673-782804AABD40}"/>
                  </a:ext>
                </a:extLst>
              </p:cNvPr>
              <p:cNvSpPr/>
              <p:nvPr/>
            </p:nvSpPr>
            <p:spPr>
              <a:xfrm rot="3248490">
                <a:off x="2576830" y="3093128"/>
                <a:ext cx="76200" cy="1171563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A47839E-CCB3-42F9-A30E-FB91CD1687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7000" y="3686944"/>
                <a:ext cx="1023995" cy="119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6FDF9ED-E09F-48AD-A823-50490FA937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12005" y="3065000"/>
                <a:ext cx="325721" cy="2398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E58B5190-C768-479F-889B-8F4C569F09B0}"/>
                  </a:ext>
                </a:extLst>
              </p:cNvPr>
              <p:cNvSpPr/>
              <p:nvPr/>
            </p:nvSpPr>
            <p:spPr>
              <a:xfrm>
                <a:off x="1559560" y="2829560"/>
                <a:ext cx="2101736" cy="1661042"/>
              </a:xfrm>
              <a:prstGeom prst="arc">
                <a:avLst>
                  <a:gd name="adj1" fmla="val 19594846"/>
                  <a:gd name="adj2" fmla="val 0"/>
                </a:avLst>
              </a:prstGeom>
              <a:ln>
                <a:headEnd type="triangle" w="sm" len="lg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4A8A4123-FB08-47E1-A857-711153CA64C6}"/>
                  </a:ext>
                </a:extLst>
              </p:cNvPr>
              <p:cNvSpPr/>
              <p:nvPr/>
            </p:nvSpPr>
            <p:spPr>
              <a:xfrm rot="16200000">
                <a:off x="1490357" y="2182495"/>
                <a:ext cx="2057272" cy="2233819"/>
              </a:xfrm>
              <a:prstGeom prst="arc">
                <a:avLst>
                  <a:gd name="adj1" fmla="val 19021037"/>
                  <a:gd name="adj2" fmla="val 156412"/>
                </a:avLst>
              </a:prstGeom>
              <a:ln>
                <a:headEnd type="triangle" w="sm" len="lg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434A4642-29BD-4E82-8B06-D5476FEB51BC}"/>
                  </a:ext>
                </a:extLst>
              </p:cNvPr>
              <p:cNvSpPr/>
              <p:nvPr/>
            </p:nvSpPr>
            <p:spPr>
              <a:xfrm rot="16200000">
                <a:off x="1691015" y="2510150"/>
                <a:ext cx="1757558" cy="1878224"/>
              </a:xfrm>
              <a:prstGeom prst="arc">
                <a:avLst>
                  <a:gd name="adj1" fmla="val 17533992"/>
                  <a:gd name="adj2" fmla="val 156412"/>
                </a:avLst>
              </a:prstGeom>
              <a:ln>
                <a:headEnd type="triangle" w="sm" len="lg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B7F312C4-732D-4939-89F3-06062C292D55}"/>
                  </a:ext>
                </a:extLst>
              </p:cNvPr>
              <p:cNvSpPr/>
              <p:nvPr/>
            </p:nvSpPr>
            <p:spPr>
              <a:xfrm rot="16200000">
                <a:off x="1597038" y="2324736"/>
                <a:ext cx="1904874" cy="2101739"/>
              </a:xfrm>
              <a:prstGeom prst="arc">
                <a:avLst>
                  <a:gd name="adj1" fmla="val 20579048"/>
                  <a:gd name="adj2" fmla="val 156412"/>
                </a:avLst>
              </a:prstGeom>
              <a:ln>
                <a:headEnd type="triangle" w="sm" len="lg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59F2CD0-FE64-43FC-A7B7-7CDB58D754ED}"/>
                  </a:ext>
                </a:extLst>
              </p:cNvPr>
              <p:cNvSpPr txBox="1"/>
              <p:nvPr/>
            </p:nvSpPr>
            <p:spPr>
              <a:xfrm>
                <a:off x="1965960" y="2169168"/>
                <a:ext cx="18774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/>
                  <a:t>Lat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FE2C3C-10B5-4A81-8713-710D258E112C}"/>
                  </a:ext>
                </a:extLst>
              </p:cNvPr>
              <p:cNvSpPr txBox="1"/>
              <p:nvPr/>
            </p:nvSpPr>
            <p:spPr>
              <a:xfrm>
                <a:off x="3622040" y="3246128"/>
                <a:ext cx="18774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/>
                  <a:t>Lat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C15A0B5-0AD2-4E19-B159-CBAC020885EC}"/>
                  </a:ext>
                </a:extLst>
              </p:cNvPr>
              <p:cNvSpPr txBox="1"/>
              <p:nvPr/>
            </p:nvSpPr>
            <p:spPr>
              <a:xfrm>
                <a:off x="2621280" y="2331728"/>
                <a:ext cx="66223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/>
                  <a:t>Lat – 23.5°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B939F4-EB1B-4A04-8ED6-873E95242546}"/>
                  </a:ext>
                </a:extLst>
              </p:cNvPr>
              <p:cNvSpPr txBox="1"/>
              <p:nvPr/>
            </p:nvSpPr>
            <p:spPr>
              <a:xfrm>
                <a:off x="1299565" y="2698492"/>
                <a:ext cx="66223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/>
                  <a:t>Lat + 23.5°</a:t>
                </a:r>
              </a:p>
            </p:txBody>
          </p:sp>
        </p:grpSp>
        <p:pic>
          <p:nvPicPr>
            <p:cNvPr id="47" name="Picture 46" descr="A picture containing pinwheel, clipart&#10;&#10;Description automatically generated">
              <a:extLst>
                <a:ext uri="{FF2B5EF4-FFF2-40B4-BE49-F238E27FC236}">
                  <a16:creationId xmlns:a16="http://schemas.microsoft.com/office/drawing/2014/main" id="{D2CDE646-FEAE-4252-AEB4-19D23C88E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325" y="2651475"/>
              <a:ext cx="502256" cy="502939"/>
            </a:xfrm>
            <a:prstGeom prst="rect">
              <a:avLst/>
            </a:prstGeom>
          </p:spPr>
        </p:pic>
        <p:pic>
          <p:nvPicPr>
            <p:cNvPr id="48" name="Picture 47" descr="A picture containing pinwheel, clipart&#10;&#10;Description automatically generated">
              <a:extLst>
                <a:ext uri="{FF2B5EF4-FFF2-40B4-BE49-F238E27FC236}">
                  <a16:creationId xmlns:a16="http://schemas.microsoft.com/office/drawing/2014/main" id="{D7E8A9E7-790A-4247-9C5B-D7442A77B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437" y="3345151"/>
              <a:ext cx="502256" cy="502939"/>
            </a:xfrm>
            <a:prstGeom prst="rect">
              <a:avLst/>
            </a:prstGeom>
          </p:spPr>
        </p:pic>
        <p:pic>
          <p:nvPicPr>
            <p:cNvPr id="49" name="Picture 48" descr="A picture containing pinwheel, clipart&#10;&#10;Description automatically generated">
              <a:extLst>
                <a:ext uri="{FF2B5EF4-FFF2-40B4-BE49-F238E27FC236}">
                  <a16:creationId xmlns:a16="http://schemas.microsoft.com/office/drawing/2014/main" id="{47C3C93E-B2B2-434A-A69D-69C6F9572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585" y="2287379"/>
              <a:ext cx="502256" cy="502939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95AAA1A-FF99-4FC9-AB55-408E3BA86E51}"/>
                </a:ext>
              </a:extLst>
            </p:cNvPr>
            <p:cNvSpPr txBox="1"/>
            <p:nvPr/>
          </p:nvSpPr>
          <p:spPr>
            <a:xfrm>
              <a:off x="443754" y="3154414"/>
              <a:ext cx="94096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Winter Solstice</a:t>
              </a:r>
            </a:p>
            <a:p>
              <a:r>
                <a:rPr lang="en-US" sz="1200" dirty="0"/>
                <a:t>Dec 21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9BEDCA3-B42E-426C-8429-B853C687D953}"/>
                </a:ext>
              </a:extLst>
            </p:cNvPr>
            <p:cNvSpPr txBox="1"/>
            <p:nvPr/>
          </p:nvSpPr>
          <p:spPr>
            <a:xfrm>
              <a:off x="2250921" y="2001324"/>
              <a:ext cx="1038618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Summer Solstice</a:t>
              </a:r>
            </a:p>
            <a:p>
              <a:r>
                <a:rPr lang="en-US" sz="1200" dirty="0"/>
                <a:t>June 21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61F7046-42F5-41EB-B336-590A4C97D5EE}"/>
                </a:ext>
              </a:extLst>
            </p:cNvPr>
            <p:cNvSpPr txBox="1"/>
            <p:nvPr/>
          </p:nvSpPr>
          <p:spPr>
            <a:xfrm>
              <a:off x="947744" y="2153724"/>
              <a:ext cx="117660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Equinoxes</a:t>
              </a:r>
            </a:p>
            <a:p>
              <a:r>
                <a:rPr lang="en-US" sz="1200" dirty="0"/>
                <a:t>Spring Mar 21/22</a:t>
              </a:r>
            </a:p>
            <a:p>
              <a:r>
                <a:rPr lang="en-US" sz="1200" dirty="0"/>
                <a:t>Autumn Sep 21/22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F65E5DD-D3E5-469C-9D43-81D11C853AC6}"/>
                </a:ext>
              </a:extLst>
            </p:cNvPr>
            <p:cNvSpPr txBox="1"/>
            <p:nvPr/>
          </p:nvSpPr>
          <p:spPr>
            <a:xfrm>
              <a:off x="1834044" y="4881812"/>
              <a:ext cx="642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Horizontal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5F71FF6-9DE6-4FCC-9243-2F0B1D988C34}"/>
                </a:ext>
              </a:extLst>
            </p:cNvPr>
            <p:cNvSpPr txBox="1"/>
            <p:nvPr/>
          </p:nvSpPr>
          <p:spPr>
            <a:xfrm>
              <a:off x="1790504" y="5155514"/>
              <a:ext cx="7261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summer tilt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106506D-D278-4B18-9435-D7CD380F9A4C}"/>
                </a:ext>
              </a:extLst>
            </p:cNvPr>
            <p:cNvSpPr txBox="1"/>
            <p:nvPr/>
          </p:nvSpPr>
          <p:spPr>
            <a:xfrm>
              <a:off x="1989554" y="5382560"/>
              <a:ext cx="69108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latitude tilt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A75306F-545B-4068-8FB4-1B20D2A59202}"/>
                </a:ext>
              </a:extLst>
            </p:cNvPr>
            <p:cNvSpPr txBox="1"/>
            <p:nvPr/>
          </p:nvSpPr>
          <p:spPr>
            <a:xfrm>
              <a:off x="2235263" y="5600275"/>
              <a:ext cx="61247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winter tilt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14665E5-AD67-492E-83C2-E7930530C6C7}"/>
              </a:ext>
            </a:extLst>
          </p:cNvPr>
          <p:cNvSpPr txBox="1"/>
          <p:nvPr/>
        </p:nvSpPr>
        <p:spPr>
          <a:xfrm>
            <a:off x="133869" y="5942776"/>
            <a:ext cx="5946949" cy="492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CC"/>
                </a:solidFill>
              </a:rPr>
              <a:t>Solar irradiance on the collector = diffuse + direct × cos (incidence angle)</a:t>
            </a:r>
          </a:p>
          <a:p>
            <a:pPr algn="ctr"/>
            <a:r>
              <a:rPr lang="en-US" sz="1200" dirty="0">
                <a:solidFill>
                  <a:srgbClr val="0000CC"/>
                </a:solidFill>
              </a:rPr>
              <a:t>On a sunny day, direct is about 85% of the irradiance when the sun is normal to the collector</a:t>
            </a:r>
          </a:p>
        </p:txBody>
      </p:sp>
    </p:spTree>
    <p:extLst>
      <p:ext uri="{BB962C8B-B14F-4D97-AF65-F5344CB8AC3E}">
        <p14:creationId xmlns:p14="http://schemas.microsoft.com/office/powerpoint/2010/main" val="2889825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B2E0-4E14-469F-AA45-1279A086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required storage with dispatchable energy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10D2F-8078-493A-9318-D0AA9EF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5" y="1590065"/>
            <a:ext cx="6634945" cy="4586898"/>
          </a:xfrm>
        </p:spPr>
        <p:txBody>
          <a:bodyPr>
            <a:normAutofit fontScale="92500"/>
          </a:bodyPr>
          <a:lstStyle/>
          <a:p>
            <a:r>
              <a:rPr lang="en-US" dirty="0"/>
              <a:t>Getting to a carbon-free grid with renewables + storage alone is hard to do</a:t>
            </a:r>
          </a:p>
          <a:p>
            <a:r>
              <a:rPr lang="en-US" dirty="0"/>
              <a:t>Storage need is heavily driven by brief (few days) episodes of very low renewable resource</a:t>
            </a:r>
          </a:p>
          <a:p>
            <a:r>
              <a:rPr lang="en-US" dirty="0"/>
              <a:t>This need can be reduced dramatically by the availability of dispatchable generation to supplement renewables during just those episodes</a:t>
            </a:r>
          </a:p>
          <a:p>
            <a:r>
              <a:rPr lang="en-US" dirty="0"/>
              <a:t>Could be natural gas, with or without CCS, or stored hydrogen from electrolysis</a:t>
            </a:r>
          </a:p>
          <a:p>
            <a:r>
              <a:rPr lang="en-US" dirty="0"/>
              <a:t>Once again, FxL offers a decisive advantage over Tr0 — serving the load with ≈ 1 day of storage and 1% of annual load supplied by a perfectly dispatched source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554A68F-E7C1-4445-8376-8CA2A0C6A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85"/>
          <a:stretch/>
        </p:blipFill>
        <p:spPr>
          <a:xfrm>
            <a:off x="320514" y="1595550"/>
            <a:ext cx="4345754" cy="44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20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3D749-E1FE-438A-B000-AE82F2D8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Curtailment and secondary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3CEF2-9906-4252-B4A8-79C30F687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985" y="1590065"/>
            <a:ext cx="7300856" cy="50346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Consider a secondary use for PV generation in excess of what’s required to satisfy the load </a:t>
            </a:r>
          </a:p>
          <a:p>
            <a:pPr lvl="1"/>
            <a:r>
              <a:rPr lang="en-US" dirty="0"/>
              <a:t>e.g., process heat, hydrogen electrolysis</a:t>
            </a:r>
          </a:p>
          <a:p>
            <a:r>
              <a:rPr lang="en-US" dirty="0"/>
              <a:t>The secondary use has a maximum capacity </a:t>
            </a:r>
            <a:r>
              <a:rPr lang="en-US" i="1" dirty="0"/>
              <a:t>C</a:t>
            </a:r>
            <a:r>
              <a:rPr lang="en-US" dirty="0"/>
              <a:t> to utilize the surplus electricity </a:t>
            </a:r>
            <a:r>
              <a:rPr lang="en-US" i="1" dirty="0"/>
              <a:t>E</a:t>
            </a:r>
            <a:r>
              <a:rPr lang="en-US" i="1" baseline="-25000" dirty="0"/>
              <a:t>d</a:t>
            </a:r>
            <a:r>
              <a:rPr lang="en-US" dirty="0"/>
              <a:t> (any more energy must be discarded)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FxL or FxL+15 can achieve quite high equipment and electricity utilization factor</a:t>
            </a:r>
          </a:p>
          <a:p>
            <a:r>
              <a:rPr lang="en-US" dirty="0"/>
              <a:t>Higher utilization factor = faster amortization of secondary use capital= lower levelized cost of secondary use</a:t>
            </a:r>
          </a:p>
          <a:p>
            <a:r>
              <a:rPr lang="en-US" dirty="0"/>
              <a:t>Higher electricity utilization factor = faster amortization of PV plant capital = lower levelized cost pf PV plant (if surplus electricity is otherwise considered lost)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451D6-05BB-49FB-90B5-8B36EA353EF5}"/>
                  </a:ext>
                </a:extLst>
              </p:cNvPr>
              <p:cNvSpPr txBox="1"/>
              <p:nvPr/>
            </p:nvSpPr>
            <p:spPr>
              <a:xfrm>
                <a:off x="4733986" y="3078633"/>
                <a:ext cx="4289508" cy="549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utilization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day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when</m:t>
                                </m:r>
                                <m:r>
                                  <m:rPr>
                                    <m:nor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m:rPr>
                                    <m:nor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m:rPr>
                                    <m:nor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m:rPr>
                                    <m:nor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when</m:t>
                                </m:r>
                                <m:r>
                                  <m:rPr>
                                    <m:nor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451D6-05BB-49FB-90B5-8B36EA353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86" y="3078633"/>
                <a:ext cx="4289508" cy="549253"/>
              </a:xfrm>
              <a:prstGeom prst="rect">
                <a:avLst/>
              </a:prstGeom>
              <a:blipFill>
                <a:blip r:embed="rId2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2B6C26E-69ED-4F15-A477-B79AF52FA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59" y="1526300"/>
            <a:ext cx="3601831" cy="26760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2833C14-57E7-4F52-8E55-4B0C7858BCA9}"/>
              </a:ext>
            </a:extLst>
          </p:cNvPr>
          <p:cNvGrpSpPr/>
          <p:nvPr/>
        </p:nvGrpSpPr>
        <p:grpSpPr>
          <a:xfrm>
            <a:off x="409011" y="4139423"/>
            <a:ext cx="3601830" cy="2694666"/>
            <a:chOff x="314741" y="6577468"/>
            <a:chExt cx="3023878" cy="26946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331BDE9-F728-42A0-84FD-BD376DE89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741" y="6577468"/>
              <a:ext cx="3023878" cy="2694666"/>
            </a:xfrm>
            <a:prstGeom prst="rect">
              <a:avLst/>
            </a:prstGeom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3F2E2738-7140-4F9E-B0AE-3AE61BDE12D9}"/>
                </a:ext>
              </a:extLst>
            </p:cNvPr>
            <p:cNvSpPr/>
            <p:nvPr/>
          </p:nvSpPr>
          <p:spPr>
            <a:xfrm>
              <a:off x="2168238" y="6795656"/>
              <a:ext cx="159324" cy="96981"/>
            </a:xfrm>
            <a:prstGeom prst="rightArrow">
              <a:avLst/>
            </a:prstGeom>
            <a:solidFill>
              <a:srgbClr val="93959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EC0A9FE2-8EDA-4C2B-947E-653AF4A4D6DE}"/>
                </a:ext>
              </a:extLst>
            </p:cNvPr>
            <p:cNvSpPr/>
            <p:nvPr/>
          </p:nvSpPr>
          <p:spPr>
            <a:xfrm>
              <a:off x="2507675" y="6906494"/>
              <a:ext cx="159324" cy="96981"/>
            </a:xfrm>
            <a:prstGeom prst="rightArrow">
              <a:avLst/>
            </a:prstGeom>
            <a:solidFill>
              <a:srgbClr val="93959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A65E2339-E0D8-44AD-A17D-788A493296FF}"/>
                </a:ext>
              </a:extLst>
            </p:cNvPr>
            <p:cNvSpPr/>
            <p:nvPr/>
          </p:nvSpPr>
          <p:spPr>
            <a:xfrm flipH="1">
              <a:off x="933943" y="7162805"/>
              <a:ext cx="159324" cy="96981"/>
            </a:xfrm>
            <a:prstGeom prst="rightArrow">
              <a:avLst/>
            </a:prstGeom>
            <a:solidFill>
              <a:srgbClr val="93959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1EFA6E9F-0CBE-49C2-A029-46101766C015}"/>
                </a:ext>
              </a:extLst>
            </p:cNvPr>
            <p:cNvSpPr/>
            <p:nvPr/>
          </p:nvSpPr>
          <p:spPr>
            <a:xfrm flipH="1">
              <a:off x="940875" y="7432968"/>
              <a:ext cx="159324" cy="96981"/>
            </a:xfrm>
            <a:prstGeom prst="rightArrow">
              <a:avLst/>
            </a:prstGeom>
            <a:solidFill>
              <a:srgbClr val="93959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F7ADCF-18BB-4DE6-9B1E-14B6575FD5D7}"/>
                  </a:ext>
                </a:extLst>
              </p:cNvPr>
              <p:cNvSpPr txBox="1"/>
              <p:nvPr/>
            </p:nvSpPr>
            <p:spPr>
              <a:xfrm>
                <a:off x="4733986" y="3753980"/>
                <a:ext cx="3466911" cy="5048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Equipment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utilization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factor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365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×365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F7ADCF-18BB-4DE6-9B1E-14B6575FD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86" y="3753980"/>
                <a:ext cx="3466911" cy="5048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817C9C-AD94-4C9E-A603-EFB28235C399}"/>
                  </a:ext>
                </a:extLst>
              </p:cNvPr>
              <p:cNvSpPr txBox="1"/>
              <p:nvPr/>
            </p:nvSpPr>
            <p:spPr>
              <a:xfrm>
                <a:off x="8487428" y="3714560"/>
                <a:ext cx="3393173" cy="573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Electricity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utilization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factor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365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365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817C9C-AD94-4C9E-A603-EFB28235C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428" y="3714560"/>
                <a:ext cx="3393173" cy="5735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3E2A0A3-7FF9-4FE5-B2E5-8637323D71F6}"/>
              </a:ext>
            </a:extLst>
          </p:cNvPr>
          <p:cNvSpPr txBox="1"/>
          <p:nvPr/>
        </p:nvSpPr>
        <p:spPr>
          <a:xfrm>
            <a:off x="8200897" y="388730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25166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A149A-0617-4FDB-8270-732C20F2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Incentivizing winter tilt PV 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1BF30-3A93-48FC-B9D0-FAE9ABC6F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76" y="1710385"/>
            <a:ext cx="10780027" cy="2300800"/>
          </a:xfrm>
        </p:spPr>
        <p:txBody>
          <a:bodyPr>
            <a:normAutofit/>
          </a:bodyPr>
          <a:lstStyle/>
          <a:p>
            <a:r>
              <a:rPr lang="en-US" dirty="0"/>
              <a:t>Winter tilt is superior to horizontal tilt by every measure except the one that every decision-maker uses … price per kWh without regard to timing of generation</a:t>
            </a:r>
          </a:p>
          <a:p>
            <a:r>
              <a:rPr lang="en-US" dirty="0"/>
              <a:t>What price differential for winter generation (9 Nov–1 Feb ) is required to incentivize PV plants to be built for winter generation?  → </a:t>
            </a:r>
            <a:r>
              <a:rPr lang="en-US" dirty="0">
                <a:solidFill>
                  <a:srgbClr val="FF0000"/>
                </a:solidFill>
              </a:rPr>
              <a:t>240%</a:t>
            </a:r>
          </a:p>
          <a:p>
            <a:pPr lvl="1"/>
            <a:r>
              <a:rPr lang="en-US" dirty="0"/>
              <a:t>This would be rational, considering the system benefits of winter generation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ED05EC-AC92-475C-864E-49DD70902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518125"/>
              </p:ext>
            </p:extLst>
          </p:nvPr>
        </p:nvGraphicFramePr>
        <p:xfrm>
          <a:off x="2687215" y="3813246"/>
          <a:ext cx="6578143" cy="2447592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964284">
                  <a:extLst>
                    <a:ext uri="{9D8B030D-6E8A-4147-A177-3AD203B41FA5}">
                      <a16:colId xmlns:a16="http://schemas.microsoft.com/office/drawing/2014/main" val="795211827"/>
                    </a:ext>
                  </a:extLst>
                </a:gridCol>
                <a:gridCol w="943559">
                  <a:extLst>
                    <a:ext uri="{9D8B030D-6E8A-4147-A177-3AD203B41FA5}">
                      <a16:colId xmlns:a16="http://schemas.microsoft.com/office/drawing/2014/main" val="697021311"/>
                    </a:ext>
                  </a:extLst>
                </a:gridCol>
                <a:gridCol w="943559">
                  <a:extLst>
                    <a:ext uri="{9D8B030D-6E8A-4147-A177-3AD203B41FA5}">
                      <a16:colId xmlns:a16="http://schemas.microsoft.com/office/drawing/2014/main" val="1381899886"/>
                    </a:ext>
                  </a:extLst>
                </a:gridCol>
                <a:gridCol w="726741">
                  <a:extLst>
                    <a:ext uri="{9D8B030D-6E8A-4147-A177-3AD203B41FA5}">
                      <a16:colId xmlns:a16="http://schemas.microsoft.com/office/drawing/2014/main" val="2240778844"/>
                    </a:ext>
                  </a:extLst>
                </a:gridCol>
              </a:tblGrid>
              <a:tr h="34965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 dirty="0">
                          <a:effectLst/>
                        </a:rPr>
                        <a:t>Parameter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Tr0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FxL+15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>
                          <a:effectLst/>
                        </a:rPr>
                        <a:t>Δ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841207"/>
                  </a:ext>
                </a:extLst>
              </a:tr>
              <a:tr h="34965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 dirty="0">
                          <a:effectLst/>
                        </a:rPr>
                        <a:t>Capex ($ per W</a:t>
                      </a:r>
                      <a:r>
                        <a:rPr lang="en-US" sz="1800" spc="-5" baseline="-25000" dirty="0">
                          <a:effectLst/>
                        </a:rPr>
                        <a:t>DC</a:t>
                      </a:r>
                      <a:r>
                        <a:rPr lang="en-US" sz="1800" spc="-5" dirty="0">
                          <a:effectLst/>
                        </a:rPr>
                        <a:t>)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 dirty="0">
                          <a:effectLst/>
                        </a:rPr>
                        <a:t>$1.01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 dirty="0">
                          <a:effectLst/>
                        </a:rPr>
                        <a:t>$0.96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>
                          <a:effectLst/>
                        </a:rPr>
                        <a:t> 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45435923"/>
                  </a:ext>
                </a:extLst>
              </a:tr>
              <a:tr h="34965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 dirty="0">
                          <a:effectLst/>
                        </a:rPr>
                        <a:t>Annual generation (</a:t>
                      </a:r>
                      <a:r>
                        <a:rPr lang="en-US" sz="1800" spc="-5" dirty="0" err="1">
                          <a:effectLst/>
                        </a:rPr>
                        <a:t>Wh</a:t>
                      </a:r>
                      <a:r>
                        <a:rPr lang="en-US" sz="1800" spc="-5" dirty="0">
                          <a:effectLst/>
                        </a:rPr>
                        <a:t> per W</a:t>
                      </a:r>
                      <a:r>
                        <a:rPr lang="en-US" sz="1800" spc="-5" baseline="-25000" dirty="0">
                          <a:effectLst/>
                        </a:rPr>
                        <a:t>DC</a:t>
                      </a:r>
                      <a:r>
                        <a:rPr lang="en-US" sz="1800" spc="-5" dirty="0">
                          <a:effectLst/>
                        </a:rPr>
                        <a:t>)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 dirty="0">
                          <a:effectLst/>
                        </a:rPr>
                        <a:t>2090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 dirty="0">
                          <a:effectLst/>
                        </a:rPr>
                        <a:t>1814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>
                          <a:effectLst/>
                        </a:rPr>
                        <a:t>15%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35185318"/>
                  </a:ext>
                </a:extLst>
              </a:tr>
              <a:tr h="34965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 dirty="0">
                          <a:effectLst/>
                        </a:rPr>
                        <a:t>Winter generation (</a:t>
                      </a:r>
                      <a:r>
                        <a:rPr lang="en-US" sz="1800" spc="-5" dirty="0" err="1">
                          <a:effectLst/>
                        </a:rPr>
                        <a:t>Wh</a:t>
                      </a:r>
                      <a:r>
                        <a:rPr lang="en-US" sz="1800" spc="-5" dirty="0">
                          <a:effectLst/>
                        </a:rPr>
                        <a:t> per W</a:t>
                      </a:r>
                      <a:r>
                        <a:rPr lang="en-US" sz="1800" spc="-5" baseline="-25000" dirty="0">
                          <a:effectLst/>
                        </a:rPr>
                        <a:t>DC</a:t>
                      </a:r>
                      <a:r>
                        <a:rPr lang="en-US" sz="1800" spc="-5" dirty="0">
                          <a:effectLst/>
                        </a:rPr>
                        <a:t>)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 dirty="0">
                          <a:effectLst/>
                        </a:rPr>
                        <a:t>257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 dirty="0">
                          <a:effectLst/>
                        </a:rPr>
                        <a:t>316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>
                          <a:effectLst/>
                        </a:rPr>
                        <a:t>23%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852684"/>
                  </a:ext>
                </a:extLst>
              </a:tr>
              <a:tr h="34965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 dirty="0">
                          <a:effectLst/>
                        </a:rPr>
                        <a:t>Base price per kWh (for example)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 dirty="0">
                          <a:effectLst/>
                        </a:rPr>
                        <a:t>$0.025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787023"/>
                  </a:ext>
                </a:extLst>
              </a:tr>
              <a:tr h="34965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 dirty="0">
                          <a:effectLst/>
                        </a:rPr>
                        <a:t>Premium for winter delivery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b="1" spc="-5" dirty="0">
                          <a:solidFill>
                            <a:srgbClr val="FF0000"/>
                          </a:solidFill>
                          <a:effectLst/>
                        </a:rPr>
                        <a:t>240%</a:t>
                      </a:r>
                      <a:endParaRPr lang="en-US" sz="2000" b="1" spc="-5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299386"/>
                  </a:ext>
                </a:extLst>
              </a:tr>
              <a:tr h="34965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>
                          <a:effectLst/>
                        </a:rPr>
                        <a:t>Annual revenue/$ Capex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 dirty="0">
                          <a:effectLst/>
                        </a:rPr>
                        <a:t>$0.067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 dirty="0">
                          <a:effectLst/>
                        </a:rPr>
                        <a:t>$0.067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  <a:tab pos="457200" algn="l"/>
                        </a:tabLst>
                      </a:pPr>
                      <a:r>
                        <a:rPr lang="en-US" sz="1800" spc="-5" dirty="0">
                          <a:effectLst/>
                        </a:rPr>
                        <a:t>0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566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353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A149A-0617-4FDB-8270-732C20F2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0C3048-59B3-46EF-A13A-4CD310FADEA3}"/>
              </a:ext>
            </a:extLst>
          </p:cNvPr>
          <p:cNvSpPr txBox="1">
            <a:spLocks/>
          </p:cNvSpPr>
          <p:nvPr/>
        </p:nvSpPr>
        <p:spPr>
          <a:xfrm>
            <a:off x="391823" y="1763486"/>
            <a:ext cx="11448785" cy="4963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analyses presented use several key simplifying assumptions (including but not limited to):</a:t>
            </a:r>
          </a:p>
          <a:p>
            <a:pPr lvl="1"/>
            <a:r>
              <a:rPr lang="en-US" dirty="0"/>
              <a:t>Considers PV generation and load in isolation, whereas the real grid has other generators (wind, biomass, hydro, “clean firm energy”, etc.) all with their own generation profiles</a:t>
            </a:r>
          </a:p>
          <a:p>
            <a:pPr lvl="1"/>
            <a:r>
              <a:rPr lang="en-US" dirty="0"/>
              <a:t>Compares cases for all PV generation of the same flavor</a:t>
            </a:r>
          </a:p>
          <a:p>
            <a:pPr lvl="1"/>
            <a:r>
              <a:rPr lang="en-US" dirty="0"/>
              <a:t>Collapses the geographic diversity of generation and load to a single statewide pool</a:t>
            </a:r>
          </a:p>
          <a:p>
            <a:r>
              <a:rPr lang="en-US" dirty="0"/>
              <a:t>… but the results clearly suggest the potential to improve the grid design with more renewables more affordably</a:t>
            </a:r>
          </a:p>
          <a:p>
            <a:r>
              <a:rPr lang="en-US" dirty="0"/>
              <a:t>…and more generally, should alert us to the possibility that judicious selection of renewable sources (e.g., winter-dominant and night-dominant wind plant locations) can engineer out a lot of required storage</a:t>
            </a:r>
          </a:p>
          <a:p>
            <a:pPr lvl="1"/>
            <a:r>
              <a:rPr lang="en-US" dirty="0"/>
              <a:t>This is apparently not widely recognized today, and could be a significant contribution from our team</a:t>
            </a:r>
          </a:p>
          <a:p>
            <a:r>
              <a:rPr lang="en-US" dirty="0"/>
              <a:t>Next step: incorporate PV orientation options in Resolve and Switch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2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19B61B-F9EC-496E-A38A-9472EA4F6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46" b="6971"/>
          <a:stretch/>
        </p:blipFill>
        <p:spPr>
          <a:xfrm>
            <a:off x="528832" y="4363784"/>
            <a:ext cx="3190875" cy="24755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857F90-18E4-4EDC-8FF6-2A4019B7F3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46"/>
          <a:stretch/>
        </p:blipFill>
        <p:spPr>
          <a:xfrm>
            <a:off x="528931" y="1646050"/>
            <a:ext cx="3190875" cy="2680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11390E-1378-4E97-8678-C7E47C2A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generation of each configuration throughout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348A3-35C4-4768-B6FC-80A09D161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432" y="1860656"/>
            <a:ext cx="3080408" cy="19648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Point-by-point simulations using PVWATTS</a:t>
            </a:r>
          </a:p>
          <a:p>
            <a:pPr marL="401638" lvl="1"/>
            <a:r>
              <a:rPr lang="en-US" dirty="0"/>
              <a:t>NSRDB TMY irradiance</a:t>
            </a:r>
          </a:p>
          <a:p>
            <a:pPr marL="401638" lvl="1"/>
            <a:r>
              <a:rPr lang="en-US" dirty="0"/>
              <a:t>DC:AC ratio=1.3</a:t>
            </a:r>
          </a:p>
          <a:p>
            <a:pPr marL="401638" lvl="1"/>
            <a:r>
              <a:rPr lang="en-US" dirty="0"/>
              <a:t>mono-Si</a:t>
            </a:r>
          </a:p>
          <a:p>
            <a:pPr marL="401638" lvl="1"/>
            <a:r>
              <a:rPr lang="en-US" dirty="0" err="1"/>
              <a:t>bifaciality</a:t>
            </a:r>
            <a:r>
              <a:rPr lang="en-US" dirty="0"/>
              <a:t>=0.7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12C6F-5638-4CAF-B582-D5BA9053AD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14" b="6972"/>
          <a:stretch/>
        </p:blipFill>
        <p:spPr>
          <a:xfrm>
            <a:off x="3063648" y="4456746"/>
            <a:ext cx="3190875" cy="23825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3176C7-8CA8-49B4-9328-951CC6C55D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646" b="6971"/>
          <a:stretch/>
        </p:blipFill>
        <p:spPr>
          <a:xfrm>
            <a:off x="5657557" y="4363784"/>
            <a:ext cx="3190875" cy="2475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F88304-774A-4073-94FA-A03DF1C9CD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646" b="6971"/>
          <a:stretch/>
        </p:blipFill>
        <p:spPr>
          <a:xfrm>
            <a:off x="8192373" y="4363784"/>
            <a:ext cx="3190875" cy="24755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DDF17B-CD9A-4559-B79A-1976BA2231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149"/>
          <a:stretch/>
        </p:blipFill>
        <p:spPr>
          <a:xfrm>
            <a:off x="3063751" y="1646049"/>
            <a:ext cx="3190875" cy="2694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CAA9A8-06AB-45FE-BD4B-08D2318698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646"/>
          <a:stretch/>
        </p:blipFill>
        <p:spPr>
          <a:xfrm>
            <a:off x="5597154" y="1675176"/>
            <a:ext cx="3190875" cy="26800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139612-4C76-4F2E-97A4-DA186EE25003}"/>
              </a:ext>
            </a:extLst>
          </p:cNvPr>
          <p:cNvSpPr txBox="1"/>
          <p:nvPr/>
        </p:nvSpPr>
        <p:spPr>
          <a:xfrm>
            <a:off x="1315616" y="1496826"/>
            <a:ext cx="1356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Fixed winter tilt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CDFBC-5FF8-4D4F-89EF-C293F1D728FE}"/>
              </a:ext>
            </a:extLst>
          </p:cNvPr>
          <p:cNvSpPr txBox="1"/>
          <p:nvPr/>
        </p:nvSpPr>
        <p:spPr>
          <a:xfrm>
            <a:off x="3819336" y="1509264"/>
            <a:ext cx="1453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Fixed latitude tilt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57ACDE-6B01-4E89-98DF-091488B07A58}"/>
              </a:ext>
            </a:extLst>
          </p:cNvPr>
          <p:cNvSpPr txBox="1"/>
          <p:nvPr/>
        </p:nvSpPr>
        <p:spPr>
          <a:xfrm>
            <a:off x="6304391" y="1531034"/>
            <a:ext cx="1483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Fixed summer tilt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2E303-0585-4264-8654-AF1D80BD54CC}"/>
              </a:ext>
            </a:extLst>
          </p:cNvPr>
          <p:cNvSpPr txBox="1"/>
          <p:nvPr/>
        </p:nvSpPr>
        <p:spPr>
          <a:xfrm>
            <a:off x="891816" y="4209895"/>
            <a:ext cx="2036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1-axis tracking winter tilt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21B7A1-2C2A-4770-A050-A8E0345E9461}"/>
              </a:ext>
            </a:extLst>
          </p:cNvPr>
          <p:cNvSpPr txBox="1"/>
          <p:nvPr/>
        </p:nvSpPr>
        <p:spPr>
          <a:xfrm>
            <a:off x="3339542" y="4222333"/>
            <a:ext cx="2197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1-axis tracking latitude tilt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8D56B8-34AF-47B8-9E15-1C64D78A7010}"/>
              </a:ext>
            </a:extLst>
          </p:cNvPr>
          <p:cNvSpPr txBox="1"/>
          <p:nvPr/>
        </p:nvSpPr>
        <p:spPr>
          <a:xfrm>
            <a:off x="5927232" y="4216110"/>
            <a:ext cx="2163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1-axis tracking summer tilt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99375B-9E85-4E11-97C4-0703A8553AEB}"/>
              </a:ext>
            </a:extLst>
          </p:cNvPr>
          <p:cNvSpPr txBox="1"/>
          <p:nvPr/>
        </p:nvSpPr>
        <p:spPr>
          <a:xfrm>
            <a:off x="8682883" y="4209886"/>
            <a:ext cx="1866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1-axis tracking zero tilt</a:t>
            </a:r>
          </a:p>
        </p:txBody>
      </p:sp>
    </p:spTree>
    <p:extLst>
      <p:ext uri="{BB962C8B-B14F-4D97-AF65-F5344CB8AC3E}">
        <p14:creationId xmlns:p14="http://schemas.microsoft.com/office/powerpoint/2010/main" val="89258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5D28-F346-4D9F-99E6-8CA6E8F1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typical generation annually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E7E1B6-95CC-4185-8FC6-61C1DC3B420C}"/>
              </a:ext>
            </a:extLst>
          </p:cNvPr>
          <p:cNvGrpSpPr/>
          <p:nvPr/>
        </p:nvGrpSpPr>
        <p:grpSpPr>
          <a:xfrm>
            <a:off x="55761" y="1880551"/>
            <a:ext cx="9668007" cy="4586898"/>
            <a:chOff x="94490" y="1035050"/>
            <a:chExt cx="6623816" cy="310404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A012CF5-D23A-4C02-A1F9-189144F9EEE2}"/>
                </a:ext>
              </a:extLst>
            </p:cNvPr>
            <p:cNvGrpSpPr/>
            <p:nvPr/>
          </p:nvGrpSpPr>
          <p:grpSpPr>
            <a:xfrm>
              <a:off x="3418329" y="1035050"/>
              <a:ext cx="3299977" cy="3046043"/>
              <a:chOff x="1151323" y="3543300"/>
              <a:chExt cx="5090734" cy="469900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6709D94-B53F-4A5B-B78C-4E06A416AD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811" t="9524" b="8607"/>
              <a:stretch/>
            </p:blipFill>
            <p:spPr>
              <a:xfrm>
                <a:off x="1151323" y="3543300"/>
                <a:ext cx="2863464" cy="2401821"/>
              </a:xfrm>
              <a:prstGeom prst="rect">
                <a:avLst/>
              </a:prstGeom>
            </p:spPr>
          </p:pic>
          <p:pic>
            <p:nvPicPr>
              <p:cNvPr id="38" name="Picture 37" descr="Chart&#10;&#10;Description automatically generated">
                <a:extLst>
                  <a:ext uri="{FF2B5EF4-FFF2-40B4-BE49-F238E27FC236}">
                    <a16:creationId xmlns:a16="http://schemas.microsoft.com/office/drawing/2014/main" id="{306BA886-D171-4482-B373-3B94BE79E6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8" t="9641" b="10543"/>
              <a:stretch/>
            </p:blipFill>
            <p:spPr>
              <a:xfrm>
                <a:off x="1151323" y="5994399"/>
                <a:ext cx="2831714" cy="2247901"/>
              </a:xfrm>
              <a:prstGeom prst="rect">
                <a:avLst/>
              </a:prstGeom>
            </p:spPr>
          </p:pic>
          <p:pic>
            <p:nvPicPr>
              <p:cNvPr id="39" name="Picture 38" descr="Chart&#10;&#10;Description automatically generated">
                <a:extLst>
                  <a:ext uri="{FF2B5EF4-FFF2-40B4-BE49-F238E27FC236}">
                    <a16:creationId xmlns:a16="http://schemas.microsoft.com/office/drawing/2014/main" id="{92848344-6BA3-469C-B5F2-C27F765A7E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8" t="9524" b="8607"/>
              <a:stretch/>
            </p:blipFill>
            <p:spPr>
              <a:xfrm>
                <a:off x="3390900" y="3543300"/>
                <a:ext cx="2831713" cy="2401821"/>
              </a:xfrm>
              <a:prstGeom prst="rect">
                <a:avLst/>
              </a:prstGeom>
            </p:spPr>
          </p:pic>
          <p:pic>
            <p:nvPicPr>
              <p:cNvPr id="40" name="Picture 39" descr="Chart&#10;&#10;Description automatically generated">
                <a:extLst>
                  <a:ext uri="{FF2B5EF4-FFF2-40B4-BE49-F238E27FC236}">
                    <a16:creationId xmlns:a16="http://schemas.microsoft.com/office/drawing/2014/main" id="{4CB2268C-7EE6-4FA7-94FA-3B391B2474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8" t="9641" b="10543"/>
              <a:stretch/>
            </p:blipFill>
            <p:spPr>
              <a:xfrm>
                <a:off x="3410343" y="5994399"/>
                <a:ext cx="2831714" cy="224790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025EA25-F6A2-452E-A7A2-E0A83AB85498}"/>
                    </a:ext>
                  </a:extLst>
                </p:cNvPr>
                <p:cNvSpPr txBox="1"/>
                <p:nvPr/>
              </p:nvSpPr>
              <p:spPr>
                <a:xfrm>
                  <a:off x="5433314" y="1224220"/>
                  <a:ext cx="901700" cy="2354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winter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025EA25-F6A2-452E-A7A2-E0A83AB85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3314" y="1224220"/>
                  <a:ext cx="901700" cy="235485"/>
                </a:xfrm>
                <a:prstGeom prst="rect">
                  <a:avLst/>
                </a:prstGeom>
                <a:blipFill>
                  <a:blip r:embed="rId6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54D8C9A-40C6-4EDD-A392-FFE17E5C088B}"/>
                    </a:ext>
                  </a:extLst>
                </p:cNvPr>
                <p:cNvSpPr txBox="1"/>
                <p:nvPr/>
              </p:nvSpPr>
              <p:spPr>
                <a:xfrm>
                  <a:off x="3985390" y="1224220"/>
                  <a:ext cx="901700" cy="2354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latitude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54D8C9A-40C6-4EDD-A392-FFE17E5C08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5390" y="1224220"/>
                  <a:ext cx="901700" cy="235485"/>
                </a:xfrm>
                <a:prstGeom prst="rect">
                  <a:avLst/>
                </a:prstGeom>
                <a:blipFill>
                  <a:blip r:embed="rId7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AE31F0-D384-49A1-BFC5-8EF799BCB860}"/>
                </a:ext>
              </a:extLst>
            </p:cNvPr>
            <p:cNvGrpSpPr/>
            <p:nvPr/>
          </p:nvGrpSpPr>
          <p:grpSpPr>
            <a:xfrm>
              <a:off x="94490" y="1035050"/>
              <a:ext cx="3334510" cy="3090665"/>
              <a:chOff x="1365250" y="4464881"/>
              <a:chExt cx="5082545" cy="4710869"/>
            </a:xfrm>
          </p:grpSpPr>
          <p:pic>
            <p:nvPicPr>
              <p:cNvPr id="33" name="Picture 32" descr="Chart&#10;&#10;Description automatically generated">
                <a:extLst>
                  <a:ext uri="{FF2B5EF4-FFF2-40B4-BE49-F238E27FC236}">
                    <a16:creationId xmlns:a16="http://schemas.microsoft.com/office/drawing/2014/main" id="{B14042A5-B8A5-4C57-A1C6-7C2D91DCFB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0" t="8542" b="8650"/>
              <a:stretch/>
            </p:blipFill>
            <p:spPr>
              <a:xfrm>
                <a:off x="1365250" y="4464881"/>
                <a:ext cx="2837190" cy="2332153"/>
              </a:xfrm>
              <a:prstGeom prst="rect">
                <a:avLst/>
              </a:prstGeom>
            </p:spPr>
          </p:pic>
          <p:pic>
            <p:nvPicPr>
              <p:cNvPr id="34" name="Picture 33" descr="Chart, surface chart&#10;&#10;Description automatically generated">
                <a:extLst>
                  <a:ext uri="{FF2B5EF4-FFF2-40B4-BE49-F238E27FC236}">
                    <a16:creationId xmlns:a16="http://schemas.microsoft.com/office/drawing/2014/main" id="{5ADFD311-0718-462E-902A-DF3D8EB265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0" t="9929" b="9578"/>
              <a:stretch/>
            </p:blipFill>
            <p:spPr>
              <a:xfrm>
                <a:off x="1370326" y="6908799"/>
                <a:ext cx="2837191" cy="2266951"/>
              </a:xfrm>
              <a:prstGeom prst="rect">
                <a:avLst/>
              </a:prstGeom>
            </p:spPr>
          </p:pic>
          <p:pic>
            <p:nvPicPr>
              <p:cNvPr id="35" name="Picture 34" descr="Chart&#10;&#10;Description automatically generated">
                <a:extLst>
                  <a:ext uri="{FF2B5EF4-FFF2-40B4-BE49-F238E27FC236}">
                    <a16:creationId xmlns:a16="http://schemas.microsoft.com/office/drawing/2014/main" id="{FBD6EEC9-58E9-4392-A32C-15FCF24BBC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6" t="8812" b="8380"/>
              <a:stretch/>
            </p:blipFill>
            <p:spPr>
              <a:xfrm>
                <a:off x="3618714" y="4464882"/>
                <a:ext cx="2812817" cy="2332152"/>
              </a:xfrm>
              <a:prstGeom prst="rect">
                <a:avLst/>
              </a:prstGeom>
            </p:spPr>
          </p:pic>
          <p:pic>
            <p:nvPicPr>
              <p:cNvPr id="36" name="Picture 35" descr="Chart, surface chart&#10;&#10;Description automatically generated">
                <a:extLst>
                  <a:ext uri="{FF2B5EF4-FFF2-40B4-BE49-F238E27FC236}">
                    <a16:creationId xmlns:a16="http://schemas.microsoft.com/office/drawing/2014/main" id="{4FC92E68-4214-45FA-89C7-B886EA281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6" t="10191" b="9315"/>
              <a:stretch/>
            </p:blipFill>
            <p:spPr>
              <a:xfrm>
                <a:off x="3634978" y="6889749"/>
                <a:ext cx="2812817" cy="226695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9D344F1-05FA-40FC-9551-8CB1C91C8FB7}"/>
                    </a:ext>
                  </a:extLst>
                </p:cNvPr>
                <p:cNvSpPr txBox="1"/>
                <p:nvPr/>
              </p:nvSpPr>
              <p:spPr>
                <a:xfrm>
                  <a:off x="2146282" y="1224220"/>
                  <a:ext cx="901700" cy="235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fixed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winter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9D344F1-05FA-40FC-9551-8CB1C91C8F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6282" y="1224220"/>
                  <a:ext cx="901700" cy="235875"/>
                </a:xfrm>
                <a:prstGeom prst="rect">
                  <a:avLst/>
                </a:prstGeom>
                <a:blipFill>
                  <a:blip r:embed="rId12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FE053BD-90A7-4643-BBFE-6FE9CAED7221}"/>
                    </a:ext>
                  </a:extLst>
                </p:cNvPr>
                <p:cNvSpPr txBox="1"/>
                <p:nvPr/>
              </p:nvSpPr>
              <p:spPr>
                <a:xfrm>
                  <a:off x="680723" y="1224220"/>
                  <a:ext cx="901700" cy="235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fixed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latitude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FE053BD-90A7-4643-BBFE-6FE9CAED72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723" y="1224220"/>
                  <a:ext cx="901700" cy="235875"/>
                </a:xfrm>
                <a:prstGeom prst="rect">
                  <a:avLst/>
                </a:prstGeom>
                <a:blipFill>
                  <a:blip r:embed="rId13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8490F9-7368-4E7C-9E1D-242CC3358B26}"/>
                    </a:ext>
                  </a:extLst>
                </p:cNvPr>
                <p:cNvSpPr txBox="1"/>
                <p:nvPr/>
              </p:nvSpPr>
              <p:spPr>
                <a:xfrm>
                  <a:off x="5433314" y="2824420"/>
                  <a:ext cx="901700" cy="2354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winter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8490F9-7368-4E7C-9E1D-242CC3358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3314" y="2824420"/>
                  <a:ext cx="901700" cy="235485"/>
                </a:xfrm>
                <a:prstGeom prst="rect">
                  <a:avLst/>
                </a:prstGeom>
                <a:blipFill>
                  <a:blip r:embed="rId14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3658E07-B8E1-4ECC-BAF5-3633D7C0B645}"/>
                    </a:ext>
                  </a:extLst>
                </p:cNvPr>
                <p:cNvSpPr txBox="1"/>
                <p:nvPr/>
              </p:nvSpPr>
              <p:spPr>
                <a:xfrm>
                  <a:off x="3991783" y="2824420"/>
                  <a:ext cx="901700" cy="2354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latitude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3658E07-B8E1-4ECC-BAF5-3633D7C0B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1783" y="2824420"/>
                  <a:ext cx="901700" cy="235485"/>
                </a:xfrm>
                <a:prstGeom prst="rect">
                  <a:avLst/>
                </a:prstGeom>
                <a:blipFill>
                  <a:blip r:embed="rId15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6620E4-A7FF-49A5-BB06-2D0693863584}"/>
                    </a:ext>
                  </a:extLst>
                </p:cNvPr>
                <p:cNvSpPr txBox="1"/>
                <p:nvPr/>
              </p:nvSpPr>
              <p:spPr>
                <a:xfrm>
                  <a:off x="2146282" y="2824420"/>
                  <a:ext cx="901700" cy="235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fixed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winter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6620E4-A7FF-49A5-BB06-2D06938635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6282" y="2824420"/>
                  <a:ext cx="901700" cy="235875"/>
                </a:xfrm>
                <a:prstGeom prst="rect">
                  <a:avLst/>
                </a:prstGeom>
                <a:blipFill>
                  <a:blip r:embed="rId16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7FF81C8-389B-4CE3-8200-122581F00B2F}"/>
                    </a:ext>
                  </a:extLst>
                </p:cNvPr>
                <p:cNvSpPr txBox="1"/>
                <p:nvPr/>
              </p:nvSpPr>
              <p:spPr>
                <a:xfrm>
                  <a:off x="680723" y="2824420"/>
                  <a:ext cx="901700" cy="235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fixed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latitude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7FF81C8-389B-4CE3-8200-122581F00B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723" y="2824420"/>
                  <a:ext cx="901700" cy="235875"/>
                </a:xfrm>
                <a:prstGeom prst="rect">
                  <a:avLst/>
                </a:prstGeom>
                <a:blipFill>
                  <a:blip r:embed="rId17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80D9B1-67B1-4F0D-A7CA-18249A543181}"/>
                </a:ext>
              </a:extLst>
            </p:cNvPr>
            <p:cNvSpPr txBox="1"/>
            <p:nvPr/>
          </p:nvSpPr>
          <p:spPr>
            <a:xfrm>
              <a:off x="908063" y="1536266"/>
              <a:ext cx="427443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Annual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ED8520-CC79-4926-AE36-77EE9D9B16EF}"/>
                </a:ext>
              </a:extLst>
            </p:cNvPr>
            <p:cNvSpPr txBox="1"/>
            <p:nvPr/>
          </p:nvSpPr>
          <p:spPr>
            <a:xfrm>
              <a:off x="2393963" y="1542616"/>
              <a:ext cx="427443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Annual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1EAF44-2321-41A7-B784-4E1142832EE2}"/>
                </a:ext>
              </a:extLst>
            </p:cNvPr>
            <p:cNvSpPr txBox="1"/>
            <p:nvPr/>
          </p:nvSpPr>
          <p:spPr>
            <a:xfrm>
              <a:off x="4254513" y="1548966"/>
              <a:ext cx="427443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Annual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96176E-B8B6-41BD-80F4-A06AEDB00A01}"/>
                </a:ext>
              </a:extLst>
            </p:cNvPr>
            <p:cNvSpPr txBox="1"/>
            <p:nvPr/>
          </p:nvSpPr>
          <p:spPr>
            <a:xfrm>
              <a:off x="5715013" y="1561666"/>
              <a:ext cx="427443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Annual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E8BD5-3854-4C49-976C-5E8809B058EE}"/>
                </a:ext>
              </a:extLst>
            </p:cNvPr>
            <p:cNvSpPr txBox="1"/>
            <p:nvPr/>
          </p:nvSpPr>
          <p:spPr>
            <a:xfrm>
              <a:off x="865658" y="3089970"/>
              <a:ext cx="570217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December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92371E-82AF-429F-AE75-C75A8475B446}"/>
                </a:ext>
              </a:extLst>
            </p:cNvPr>
            <p:cNvSpPr txBox="1"/>
            <p:nvPr/>
          </p:nvSpPr>
          <p:spPr>
            <a:xfrm>
              <a:off x="2300758" y="3096320"/>
              <a:ext cx="570217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December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06E678-8E0D-4E73-9777-8B0509CF681C}"/>
                </a:ext>
              </a:extLst>
            </p:cNvPr>
            <p:cNvSpPr txBox="1"/>
            <p:nvPr/>
          </p:nvSpPr>
          <p:spPr>
            <a:xfrm>
              <a:off x="4154958" y="3102670"/>
              <a:ext cx="570217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December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AE69B1-E230-40F7-94F1-F829A12F5D64}"/>
                </a:ext>
              </a:extLst>
            </p:cNvPr>
            <p:cNvSpPr txBox="1"/>
            <p:nvPr/>
          </p:nvSpPr>
          <p:spPr>
            <a:xfrm>
              <a:off x="5647208" y="3102670"/>
              <a:ext cx="570217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December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1146CD-DEC5-4E78-AABF-2BA05C73152B}"/>
                </a:ext>
              </a:extLst>
            </p:cNvPr>
            <p:cNvSpPr/>
            <p:nvPr/>
          </p:nvSpPr>
          <p:spPr>
            <a:xfrm>
              <a:off x="139694" y="2490078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B7E756E-3DFA-4DF6-BCC9-713A5B8450B6}"/>
                </a:ext>
              </a:extLst>
            </p:cNvPr>
            <p:cNvSpPr/>
            <p:nvPr/>
          </p:nvSpPr>
          <p:spPr>
            <a:xfrm>
              <a:off x="1607814" y="2490078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0A0C906-630F-4D80-A84A-722706CDC56C}"/>
                </a:ext>
              </a:extLst>
            </p:cNvPr>
            <p:cNvSpPr/>
            <p:nvPr/>
          </p:nvSpPr>
          <p:spPr>
            <a:xfrm>
              <a:off x="3456934" y="2515478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168F60-1410-4126-88A0-EC5175CFA713}"/>
                </a:ext>
              </a:extLst>
            </p:cNvPr>
            <p:cNvSpPr/>
            <p:nvPr/>
          </p:nvSpPr>
          <p:spPr>
            <a:xfrm>
              <a:off x="4914894" y="2515478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236ECA-D14B-40F5-A4C8-177D50FFDCCE}"/>
                </a:ext>
              </a:extLst>
            </p:cNvPr>
            <p:cNvSpPr/>
            <p:nvPr/>
          </p:nvSpPr>
          <p:spPr>
            <a:xfrm>
              <a:off x="122940" y="4074221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EE22DA-D08D-46D5-887E-B69B3636CCA3}"/>
                </a:ext>
              </a:extLst>
            </p:cNvPr>
            <p:cNvSpPr/>
            <p:nvPr/>
          </p:nvSpPr>
          <p:spPr>
            <a:xfrm>
              <a:off x="1591060" y="4043741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5B92B25-A4C2-4B02-AEFF-8727D930C826}"/>
                </a:ext>
              </a:extLst>
            </p:cNvPr>
            <p:cNvSpPr/>
            <p:nvPr/>
          </p:nvSpPr>
          <p:spPr>
            <a:xfrm>
              <a:off x="3435100" y="4038661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BD426B4-D61B-4446-B488-4E68D8297636}"/>
                </a:ext>
              </a:extLst>
            </p:cNvPr>
            <p:cNvSpPr/>
            <p:nvPr/>
          </p:nvSpPr>
          <p:spPr>
            <a:xfrm>
              <a:off x="4913380" y="4038661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B9AC825-35D2-43A9-9892-6DED3A8179DD}"/>
              </a:ext>
            </a:extLst>
          </p:cNvPr>
          <p:cNvSpPr txBox="1"/>
          <p:nvPr/>
        </p:nvSpPr>
        <p:spPr>
          <a:xfrm>
            <a:off x="1845199" y="1647032"/>
            <a:ext cx="68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Fixed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DACF63-294F-49FE-B9E3-826B4989E472}"/>
              </a:ext>
            </a:extLst>
          </p:cNvPr>
          <p:cNvSpPr txBox="1"/>
          <p:nvPr/>
        </p:nvSpPr>
        <p:spPr>
          <a:xfrm>
            <a:off x="6626421" y="1619031"/>
            <a:ext cx="97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Tracking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B11492-899E-44BE-9035-F7C644E5D752}"/>
              </a:ext>
            </a:extLst>
          </p:cNvPr>
          <p:cNvSpPr/>
          <p:nvPr/>
        </p:nvSpPr>
        <p:spPr>
          <a:xfrm>
            <a:off x="4805265" y="1619031"/>
            <a:ext cx="4981514" cy="5005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AA6095C-253F-4F00-AB22-8BEB82D08023}"/>
              </a:ext>
            </a:extLst>
          </p:cNvPr>
          <p:cNvSpPr/>
          <p:nvPr/>
        </p:nvSpPr>
        <p:spPr>
          <a:xfrm>
            <a:off x="55761" y="4126532"/>
            <a:ext cx="5045482" cy="2366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396D970-E677-4F02-9363-79CE12C24FFE}"/>
              </a:ext>
            </a:extLst>
          </p:cNvPr>
          <p:cNvSpPr txBox="1"/>
          <p:nvPr/>
        </p:nvSpPr>
        <p:spPr>
          <a:xfrm>
            <a:off x="5086350" y="2043767"/>
            <a:ext cx="4171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Compares the ratio of annual generation for different configurations, treating 1-axis tracking zero tilt as the baseline</a:t>
            </a:r>
          </a:p>
          <a:p>
            <a:endParaRPr lang="en-US" dirty="0"/>
          </a:p>
          <a:p>
            <a:r>
              <a:rPr lang="en-US" dirty="0"/>
              <a:t>Fixed latitude tilt generates 8% to 14% less annually compared to 1-axis zero tilt, fixed winter tilt generates 14% to 18% less</a:t>
            </a:r>
          </a:p>
        </p:txBody>
      </p:sp>
    </p:spTree>
    <p:extLst>
      <p:ext uri="{BB962C8B-B14F-4D97-AF65-F5344CB8AC3E}">
        <p14:creationId xmlns:p14="http://schemas.microsoft.com/office/powerpoint/2010/main" val="424063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5D28-F346-4D9F-99E6-8CA6E8F1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typical generation annually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E7E1B6-95CC-4185-8FC6-61C1DC3B420C}"/>
              </a:ext>
            </a:extLst>
          </p:cNvPr>
          <p:cNvGrpSpPr/>
          <p:nvPr/>
        </p:nvGrpSpPr>
        <p:grpSpPr>
          <a:xfrm>
            <a:off x="55761" y="1880551"/>
            <a:ext cx="9668007" cy="4586898"/>
            <a:chOff x="94490" y="1035050"/>
            <a:chExt cx="6623816" cy="310404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A012CF5-D23A-4C02-A1F9-189144F9EEE2}"/>
                </a:ext>
              </a:extLst>
            </p:cNvPr>
            <p:cNvGrpSpPr/>
            <p:nvPr/>
          </p:nvGrpSpPr>
          <p:grpSpPr>
            <a:xfrm>
              <a:off x="3418329" y="1035050"/>
              <a:ext cx="3299977" cy="3046043"/>
              <a:chOff x="1151323" y="3543300"/>
              <a:chExt cx="5090734" cy="469900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6709D94-B53F-4A5B-B78C-4E06A416AD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811" t="9524" b="8607"/>
              <a:stretch/>
            </p:blipFill>
            <p:spPr>
              <a:xfrm>
                <a:off x="1151323" y="3543300"/>
                <a:ext cx="2863464" cy="2401821"/>
              </a:xfrm>
              <a:prstGeom prst="rect">
                <a:avLst/>
              </a:prstGeom>
            </p:spPr>
          </p:pic>
          <p:pic>
            <p:nvPicPr>
              <p:cNvPr id="38" name="Picture 37" descr="Chart&#10;&#10;Description automatically generated">
                <a:extLst>
                  <a:ext uri="{FF2B5EF4-FFF2-40B4-BE49-F238E27FC236}">
                    <a16:creationId xmlns:a16="http://schemas.microsoft.com/office/drawing/2014/main" id="{306BA886-D171-4482-B373-3B94BE79E6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8" t="9641" b="10543"/>
              <a:stretch/>
            </p:blipFill>
            <p:spPr>
              <a:xfrm>
                <a:off x="1151323" y="5994399"/>
                <a:ext cx="2831714" cy="2247901"/>
              </a:xfrm>
              <a:prstGeom prst="rect">
                <a:avLst/>
              </a:prstGeom>
            </p:spPr>
          </p:pic>
          <p:pic>
            <p:nvPicPr>
              <p:cNvPr id="39" name="Picture 38" descr="Chart&#10;&#10;Description automatically generated">
                <a:extLst>
                  <a:ext uri="{FF2B5EF4-FFF2-40B4-BE49-F238E27FC236}">
                    <a16:creationId xmlns:a16="http://schemas.microsoft.com/office/drawing/2014/main" id="{92848344-6BA3-469C-B5F2-C27F765A7E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8" t="9524" b="8607"/>
              <a:stretch/>
            </p:blipFill>
            <p:spPr>
              <a:xfrm>
                <a:off x="3390900" y="3543300"/>
                <a:ext cx="2831713" cy="2401821"/>
              </a:xfrm>
              <a:prstGeom prst="rect">
                <a:avLst/>
              </a:prstGeom>
            </p:spPr>
          </p:pic>
          <p:pic>
            <p:nvPicPr>
              <p:cNvPr id="40" name="Picture 39" descr="Chart&#10;&#10;Description automatically generated">
                <a:extLst>
                  <a:ext uri="{FF2B5EF4-FFF2-40B4-BE49-F238E27FC236}">
                    <a16:creationId xmlns:a16="http://schemas.microsoft.com/office/drawing/2014/main" id="{4CB2268C-7EE6-4FA7-94FA-3B391B2474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8" t="9641" b="10543"/>
              <a:stretch/>
            </p:blipFill>
            <p:spPr>
              <a:xfrm>
                <a:off x="3410343" y="5994399"/>
                <a:ext cx="2831714" cy="224790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025EA25-F6A2-452E-A7A2-E0A83AB85498}"/>
                    </a:ext>
                  </a:extLst>
                </p:cNvPr>
                <p:cNvSpPr txBox="1"/>
                <p:nvPr/>
              </p:nvSpPr>
              <p:spPr>
                <a:xfrm>
                  <a:off x="5433314" y="1224220"/>
                  <a:ext cx="901700" cy="2354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winter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025EA25-F6A2-452E-A7A2-E0A83AB85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3314" y="1224220"/>
                  <a:ext cx="901700" cy="235485"/>
                </a:xfrm>
                <a:prstGeom prst="rect">
                  <a:avLst/>
                </a:prstGeom>
                <a:blipFill>
                  <a:blip r:embed="rId6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54D8C9A-40C6-4EDD-A392-FFE17E5C088B}"/>
                    </a:ext>
                  </a:extLst>
                </p:cNvPr>
                <p:cNvSpPr txBox="1"/>
                <p:nvPr/>
              </p:nvSpPr>
              <p:spPr>
                <a:xfrm>
                  <a:off x="3985390" y="1224220"/>
                  <a:ext cx="901700" cy="2354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latitude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54D8C9A-40C6-4EDD-A392-FFE17E5C08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5390" y="1224220"/>
                  <a:ext cx="901700" cy="235485"/>
                </a:xfrm>
                <a:prstGeom prst="rect">
                  <a:avLst/>
                </a:prstGeom>
                <a:blipFill>
                  <a:blip r:embed="rId7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AE31F0-D384-49A1-BFC5-8EF799BCB860}"/>
                </a:ext>
              </a:extLst>
            </p:cNvPr>
            <p:cNvGrpSpPr/>
            <p:nvPr/>
          </p:nvGrpSpPr>
          <p:grpSpPr>
            <a:xfrm>
              <a:off x="94490" y="1035050"/>
              <a:ext cx="3334510" cy="3090665"/>
              <a:chOff x="1365250" y="4464881"/>
              <a:chExt cx="5082545" cy="4710869"/>
            </a:xfrm>
          </p:grpSpPr>
          <p:pic>
            <p:nvPicPr>
              <p:cNvPr id="33" name="Picture 32" descr="Chart&#10;&#10;Description automatically generated">
                <a:extLst>
                  <a:ext uri="{FF2B5EF4-FFF2-40B4-BE49-F238E27FC236}">
                    <a16:creationId xmlns:a16="http://schemas.microsoft.com/office/drawing/2014/main" id="{B14042A5-B8A5-4C57-A1C6-7C2D91DCFB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0" t="8542" b="8650"/>
              <a:stretch/>
            </p:blipFill>
            <p:spPr>
              <a:xfrm>
                <a:off x="1365250" y="4464881"/>
                <a:ext cx="2837190" cy="2332153"/>
              </a:xfrm>
              <a:prstGeom prst="rect">
                <a:avLst/>
              </a:prstGeom>
            </p:spPr>
          </p:pic>
          <p:pic>
            <p:nvPicPr>
              <p:cNvPr id="34" name="Picture 33" descr="Chart, surface chart&#10;&#10;Description automatically generated">
                <a:extLst>
                  <a:ext uri="{FF2B5EF4-FFF2-40B4-BE49-F238E27FC236}">
                    <a16:creationId xmlns:a16="http://schemas.microsoft.com/office/drawing/2014/main" id="{5ADFD311-0718-462E-902A-DF3D8EB265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0" t="9929" b="9578"/>
              <a:stretch/>
            </p:blipFill>
            <p:spPr>
              <a:xfrm>
                <a:off x="1370326" y="6908799"/>
                <a:ext cx="2837191" cy="2266951"/>
              </a:xfrm>
              <a:prstGeom prst="rect">
                <a:avLst/>
              </a:prstGeom>
            </p:spPr>
          </p:pic>
          <p:pic>
            <p:nvPicPr>
              <p:cNvPr id="35" name="Picture 34" descr="Chart&#10;&#10;Description automatically generated">
                <a:extLst>
                  <a:ext uri="{FF2B5EF4-FFF2-40B4-BE49-F238E27FC236}">
                    <a16:creationId xmlns:a16="http://schemas.microsoft.com/office/drawing/2014/main" id="{FBD6EEC9-58E9-4392-A32C-15FCF24BBC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6" t="8812" b="8380"/>
              <a:stretch/>
            </p:blipFill>
            <p:spPr>
              <a:xfrm>
                <a:off x="3618714" y="4464882"/>
                <a:ext cx="2812817" cy="2332152"/>
              </a:xfrm>
              <a:prstGeom prst="rect">
                <a:avLst/>
              </a:prstGeom>
            </p:spPr>
          </p:pic>
          <p:pic>
            <p:nvPicPr>
              <p:cNvPr id="36" name="Picture 35" descr="Chart, surface chart&#10;&#10;Description automatically generated">
                <a:extLst>
                  <a:ext uri="{FF2B5EF4-FFF2-40B4-BE49-F238E27FC236}">
                    <a16:creationId xmlns:a16="http://schemas.microsoft.com/office/drawing/2014/main" id="{4FC92E68-4214-45FA-89C7-B886EA281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6" t="10191" b="9315"/>
              <a:stretch/>
            </p:blipFill>
            <p:spPr>
              <a:xfrm>
                <a:off x="3634978" y="6889749"/>
                <a:ext cx="2812817" cy="226695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9D344F1-05FA-40FC-9551-8CB1C91C8FB7}"/>
                    </a:ext>
                  </a:extLst>
                </p:cNvPr>
                <p:cNvSpPr txBox="1"/>
                <p:nvPr/>
              </p:nvSpPr>
              <p:spPr>
                <a:xfrm>
                  <a:off x="2146282" y="1224220"/>
                  <a:ext cx="901700" cy="235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fixed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winter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9D344F1-05FA-40FC-9551-8CB1C91C8F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6282" y="1224220"/>
                  <a:ext cx="901700" cy="235875"/>
                </a:xfrm>
                <a:prstGeom prst="rect">
                  <a:avLst/>
                </a:prstGeom>
                <a:blipFill>
                  <a:blip r:embed="rId12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FE053BD-90A7-4643-BBFE-6FE9CAED7221}"/>
                    </a:ext>
                  </a:extLst>
                </p:cNvPr>
                <p:cNvSpPr txBox="1"/>
                <p:nvPr/>
              </p:nvSpPr>
              <p:spPr>
                <a:xfrm>
                  <a:off x="680723" y="1224220"/>
                  <a:ext cx="901700" cy="235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fixed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latitude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FE053BD-90A7-4643-BBFE-6FE9CAED72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723" y="1224220"/>
                  <a:ext cx="901700" cy="235875"/>
                </a:xfrm>
                <a:prstGeom prst="rect">
                  <a:avLst/>
                </a:prstGeom>
                <a:blipFill>
                  <a:blip r:embed="rId13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8490F9-7368-4E7C-9E1D-242CC3358B26}"/>
                    </a:ext>
                  </a:extLst>
                </p:cNvPr>
                <p:cNvSpPr txBox="1"/>
                <p:nvPr/>
              </p:nvSpPr>
              <p:spPr>
                <a:xfrm>
                  <a:off x="5433314" y="2824420"/>
                  <a:ext cx="901700" cy="2354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winter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8490F9-7368-4E7C-9E1D-242CC3358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3314" y="2824420"/>
                  <a:ext cx="901700" cy="235485"/>
                </a:xfrm>
                <a:prstGeom prst="rect">
                  <a:avLst/>
                </a:prstGeom>
                <a:blipFill>
                  <a:blip r:embed="rId14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3658E07-B8E1-4ECC-BAF5-3633D7C0B645}"/>
                    </a:ext>
                  </a:extLst>
                </p:cNvPr>
                <p:cNvSpPr txBox="1"/>
                <p:nvPr/>
              </p:nvSpPr>
              <p:spPr>
                <a:xfrm>
                  <a:off x="3991783" y="2824420"/>
                  <a:ext cx="901700" cy="2354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latitude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3658E07-B8E1-4ECC-BAF5-3633D7C0B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1783" y="2824420"/>
                  <a:ext cx="901700" cy="235485"/>
                </a:xfrm>
                <a:prstGeom prst="rect">
                  <a:avLst/>
                </a:prstGeom>
                <a:blipFill>
                  <a:blip r:embed="rId15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6620E4-A7FF-49A5-BB06-2D0693863584}"/>
                    </a:ext>
                  </a:extLst>
                </p:cNvPr>
                <p:cNvSpPr txBox="1"/>
                <p:nvPr/>
              </p:nvSpPr>
              <p:spPr>
                <a:xfrm>
                  <a:off x="2146282" y="2824420"/>
                  <a:ext cx="901700" cy="235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fixed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winter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6620E4-A7FF-49A5-BB06-2D06938635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6282" y="2824420"/>
                  <a:ext cx="901700" cy="235875"/>
                </a:xfrm>
                <a:prstGeom prst="rect">
                  <a:avLst/>
                </a:prstGeom>
                <a:blipFill>
                  <a:blip r:embed="rId16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7FF81C8-389B-4CE3-8200-122581F00B2F}"/>
                    </a:ext>
                  </a:extLst>
                </p:cNvPr>
                <p:cNvSpPr txBox="1"/>
                <p:nvPr/>
              </p:nvSpPr>
              <p:spPr>
                <a:xfrm>
                  <a:off x="680723" y="2824420"/>
                  <a:ext cx="901700" cy="235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fixed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latitude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7FF81C8-389B-4CE3-8200-122581F00B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723" y="2824420"/>
                  <a:ext cx="901700" cy="235875"/>
                </a:xfrm>
                <a:prstGeom prst="rect">
                  <a:avLst/>
                </a:prstGeom>
                <a:blipFill>
                  <a:blip r:embed="rId17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80D9B1-67B1-4F0D-A7CA-18249A543181}"/>
                </a:ext>
              </a:extLst>
            </p:cNvPr>
            <p:cNvSpPr txBox="1"/>
            <p:nvPr/>
          </p:nvSpPr>
          <p:spPr>
            <a:xfrm>
              <a:off x="908063" y="1536266"/>
              <a:ext cx="427443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Annual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ED8520-CC79-4926-AE36-77EE9D9B16EF}"/>
                </a:ext>
              </a:extLst>
            </p:cNvPr>
            <p:cNvSpPr txBox="1"/>
            <p:nvPr/>
          </p:nvSpPr>
          <p:spPr>
            <a:xfrm>
              <a:off x="2393963" y="1542616"/>
              <a:ext cx="427443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Annual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1EAF44-2321-41A7-B784-4E1142832EE2}"/>
                </a:ext>
              </a:extLst>
            </p:cNvPr>
            <p:cNvSpPr txBox="1"/>
            <p:nvPr/>
          </p:nvSpPr>
          <p:spPr>
            <a:xfrm>
              <a:off x="4254513" y="1548966"/>
              <a:ext cx="427443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Annual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96176E-B8B6-41BD-80F4-A06AEDB00A01}"/>
                </a:ext>
              </a:extLst>
            </p:cNvPr>
            <p:cNvSpPr txBox="1"/>
            <p:nvPr/>
          </p:nvSpPr>
          <p:spPr>
            <a:xfrm>
              <a:off x="5715013" y="1561666"/>
              <a:ext cx="427443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Annual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E8BD5-3854-4C49-976C-5E8809B058EE}"/>
                </a:ext>
              </a:extLst>
            </p:cNvPr>
            <p:cNvSpPr txBox="1"/>
            <p:nvPr/>
          </p:nvSpPr>
          <p:spPr>
            <a:xfrm>
              <a:off x="865658" y="3089970"/>
              <a:ext cx="570217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December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92371E-82AF-429F-AE75-C75A8475B446}"/>
                </a:ext>
              </a:extLst>
            </p:cNvPr>
            <p:cNvSpPr txBox="1"/>
            <p:nvPr/>
          </p:nvSpPr>
          <p:spPr>
            <a:xfrm>
              <a:off x="2300758" y="3096320"/>
              <a:ext cx="570217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December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06E678-8E0D-4E73-9777-8B0509CF681C}"/>
                </a:ext>
              </a:extLst>
            </p:cNvPr>
            <p:cNvSpPr txBox="1"/>
            <p:nvPr/>
          </p:nvSpPr>
          <p:spPr>
            <a:xfrm>
              <a:off x="4154958" y="3102670"/>
              <a:ext cx="570217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December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AE69B1-E230-40F7-94F1-F829A12F5D64}"/>
                </a:ext>
              </a:extLst>
            </p:cNvPr>
            <p:cNvSpPr txBox="1"/>
            <p:nvPr/>
          </p:nvSpPr>
          <p:spPr>
            <a:xfrm>
              <a:off x="5647208" y="3102670"/>
              <a:ext cx="570217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December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1146CD-DEC5-4E78-AABF-2BA05C73152B}"/>
                </a:ext>
              </a:extLst>
            </p:cNvPr>
            <p:cNvSpPr/>
            <p:nvPr/>
          </p:nvSpPr>
          <p:spPr>
            <a:xfrm>
              <a:off x="139694" y="2490078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B7E756E-3DFA-4DF6-BCC9-713A5B8450B6}"/>
                </a:ext>
              </a:extLst>
            </p:cNvPr>
            <p:cNvSpPr/>
            <p:nvPr/>
          </p:nvSpPr>
          <p:spPr>
            <a:xfrm>
              <a:off x="1607814" y="2490078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0A0C906-630F-4D80-A84A-722706CDC56C}"/>
                </a:ext>
              </a:extLst>
            </p:cNvPr>
            <p:cNvSpPr/>
            <p:nvPr/>
          </p:nvSpPr>
          <p:spPr>
            <a:xfrm>
              <a:off x="3456934" y="2515478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168F60-1410-4126-88A0-EC5175CFA713}"/>
                </a:ext>
              </a:extLst>
            </p:cNvPr>
            <p:cNvSpPr/>
            <p:nvPr/>
          </p:nvSpPr>
          <p:spPr>
            <a:xfrm>
              <a:off x="4914894" y="2515478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236ECA-D14B-40F5-A4C8-177D50FFDCCE}"/>
                </a:ext>
              </a:extLst>
            </p:cNvPr>
            <p:cNvSpPr/>
            <p:nvPr/>
          </p:nvSpPr>
          <p:spPr>
            <a:xfrm>
              <a:off x="122940" y="4074221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EE22DA-D08D-46D5-887E-B69B3636CCA3}"/>
                </a:ext>
              </a:extLst>
            </p:cNvPr>
            <p:cNvSpPr/>
            <p:nvPr/>
          </p:nvSpPr>
          <p:spPr>
            <a:xfrm>
              <a:off x="1591060" y="4043741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5B92B25-A4C2-4B02-AEFF-8727D930C826}"/>
                </a:ext>
              </a:extLst>
            </p:cNvPr>
            <p:cNvSpPr/>
            <p:nvPr/>
          </p:nvSpPr>
          <p:spPr>
            <a:xfrm>
              <a:off x="3435100" y="4038661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BD426B4-D61B-4446-B488-4E68D8297636}"/>
                </a:ext>
              </a:extLst>
            </p:cNvPr>
            <p:cNvSpPr/>
            <p:nvPr/>
          </p:nvSpPr>
          <p:spPr>
            <a:xfrm>
              <a:off x="4913380" y="4038661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B9AC825-35D2-43A9-9892-6DED3A8179DD}"/>
              </a:ext>
            </a:extLst>
          </p:cNvPr>
          <p:cNvSpPr txBox="1"/>
          <p:nvPr/>
        </p:nvSpPr>
        <p:spPr>
          <a:xfrm>
            <a:off x="1845199" y="1647032"/>
            <a:ext cx="68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Fixed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DACF63-294F-49FE-B9E3-826B4989E472}"/>
              </a:ext>
            </a:extLst>
          </p:cNvPr>
          <p:cNvSpPr txBox="1"/>
          <p:nvPr/>
        </p:nvSpPr>
        <p:spPr>
          <a:xfrm>
            <a:off x="6626421" y="1619031"/>
            <a:ext cx="97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Tracking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B11492-899E-44BE-9035-F7C644E5D752}"/>
              </a:ext>
            </a:extLst>
          </p:cNvPr>
          <p:cNvSpPr/>
          <p:nvPr/>
        </p:nvSpPr>
        <p:spPr>
          <a:xfrm>
            <a:off x="-7250" y="1619031"/>
            <a:ext cx="4839468" cy="5005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AA6095C-253F-4F00-AB22-8BEB82D08023}"/>
              </a:ext>
            </a:extLst>
          </p:cNvPr>
          <p:cNvSpPr/>
          <p:nvPr/>
        </p:nvSpPr>
        <p:spPr>
          <a:xfrm>
            <a:off x="55760" y="4126532"/>
            <a:ext cx="9545439" cy="2366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396D970-E677-4F02-9363-79CE12C24FFE}"/>
              </a:ext>
            </a:extLst>
          </p:cNvPr>
          <p:cNvSpPr txBox="1"/>
          <p:nvPr/>
        </p:nvSpPr>
        <p:spPr>
          <a:xfrm>
            <a:off x="347967" y="2041973"/>
            <a:ext cx="4373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but the deficit is due to tracking gain, not orientation</a:t>
            </a:r>
          </a:p>
          <a:p>
            <a:endParaRPr lang="en-US" dirty="0"/>
          </a:p>
          <a:p>
            <a:r>
              <a:rPr lang="en-US" dirty="0"/>
              <a:t>This compares the ratio of annual generation for the same orientations with tracking</a:t>
            </a:r>
          </a:p>
          <a:p>
            <a:endParaRPr lang="en-US" dirty="0"/>
          </a:p>
          <a:p>
            <a:r>
              <a:rPr lang="en-US" dirty="0"/>
              <a:t>Tracking latitude tilt generates 5% to 8% </a:t>
            </a:r>
            <a:r>
              <a:rPr lang="en-US" b="1" i="1" dirty="0"/>
              <a:t>more</a:t>
            </a:r>
            <a:r>
              <a:rPr lang="en-US" dirty="0"/>
              <a:t> annually compared to 1-axis zero tilt, tracking winter tilt generates 2% to 7% </a:t>
            </a:r>
            <a:r>
              <a:rPr lang="en-US" b="1" i="1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30211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5D28-F346-4D9F-99E6-8CA6E8F1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typical </a:t>
            </a:r>
            <a:r>
              <a:rPr lang="en-US" dirty="0"/>
              <a:t>generation annually and in December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E7E1B6-95CC-4185-8FC6-61C1DC3B420C}"/>
              </a:ext>
            </a:extLst>
          </p:cNvPr>
          <p:cNvGrpSpPr/>
          <p:nvPr/>
        </p:nvGrpSpPr>
        <p:grpSpPr>
          <a:xfrm>
            <a:off x="55761" y="1880551"/>
            <a:ext cx="9668007" cy="4586898"/>
            <a:chOff x="94490" y="1035050"/>
            <a:chExt cx="6623816" cy="310404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A012CF5-D23A-4C02-A1F9-189144F9EEE2}"/>
                </a:ext>
              </a:extLst>
            </p:cNvPr>
            <p:cNvGrpSpPr/>
            <p:nvPr/>
          </p:nvGrpSpPr>
          <p:grpSpPr>
            <a:xfrm>
              <a:off x="3418329" y="1035050"/>
              <a:ext cx="3299977" cy="3046043"/>
              <a:chOff x="1151323" y="3543300"/>
              <a:chExt cx="5090734" cy="469900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6709D94-B53F-4A5B-B78C-4E06A416AD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811" t="9524" b="8607"/>
              <a:stretch/>
            </p:blipFill>
            <p:spPr>
              <a:xfrm>
                <a:off x="1151323" y="3543300"/>
                <a:ext cx="2863464" cy="2401821"/>
              </a:xfrm>
              <a:prstGeom prst="rect">
                <a:avLst/>
              </a:prstGeom>
            </p:spPr>
          </p:pic>
          <p:pic>
            <p:nvPicPr>
              <p:cNvPr id="38" name="Picture 37" descr="Chart&#10;&#10;Description automatically generated">
                <a:extLst>
                  <a:ext uri="{FF2B5EF4-FFF2-40B4-BE49-F238E27FC236}">
                    <a16:creationId xmlns:a16="http://schemas.microsoft.com/office/drawing/2014/main" id="{306BA886-D171-4482-B373-3B94BE79E6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8" t="9641" b="10543"/>
              <a:stretch/>
            </p:blipFill>
            <p:spPr>
              <a:xfrm>
                <a:off x="1151323" y="5994399"/>
                <a:ext cx="2831714" cy="2247901"/>
              </a:xfrm>
              <a:prstGeom prst="rect">
                <a:avLst/>
              </a:prstGeom>
            </p:spPr>
          </p:pic>
          <p:pic>
            <p:nvPicPr>
              <p:cNvPr id="39" name="Picture 38" descr="Chart&#10;&#10;Description automatically generated">
                <a:extLst>
                  <a:ext uri="{FF2B5EF4-FFF2-40B4-BE49-F238E27FC236}">
                    <a16:creationId xmlns:a16="http://schemas.microsoft.com/office/drawing/2014/main" id="{92848344-6BA3-469C-B5F2-C27F765A7E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8" t="9524" b="8607"/>
              <a:stretch/>
            </p:blipFill>
            <p:spPr>
              <a:xfrm>
                <a:off x="3390900" y="3543300"/>
                <a:ext cx="2831713" cy="2401821"/>
              </a:xfrm>
              <a:prstGeom prst="rect">
                <a:avLst/>
              </a:prstGeom>
            </p:spPr>
          </p:pic>
          <p:pic>
            <p:nvPicPr>
              <p:cNvPr id="40" name="Picture 39" descr="Chart&#10;&#10;Description automatically generated">
                <a:extLst>
                  <a:ext uri="{FF2B5EF4-FFF2-40B4-BE49-F238E27FC236}">
                    <a16:creationId xmlns:a16="http://schemas.microsoft.com/office/drawing/2014/main" id="{4CB2268C-7EE6-4FA7-94FA-3B391B2474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8" t="9641" b="10543"/>
              <a:stretch/>
            </p:blipFill>
            <p:spPr>
              <a:xfrm>
                <a:off x="3410343" y="5994399"/>
                <a:ext cx="2831714" cy="224790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025EA25-F6A2-452E-A7A2-E0A83AB85498}"/>
                    </a:ext>
                  </a:extLst>
                </p:cNvPr>
                <p:cNvSpPr txBox="1"/>
                <p:nvPr/>
              </p:nvSpPr>
              <p:spPr>
                <a:xfrm>
                  <a:off x="5433314" y="1224220"/>
                  <a:ext cx="901700" cy="2354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winter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025EA25-F6A2-452E-A7A2-E0A83AB85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3314" y="1224220"/>
                  <a:ext cx="901700" cy="235485"/>
                </a:xfrm>
                <a:prstGeom prst="rect">
                  <a:avLst/>
                </a:prstGeom>
                <a:blipFill>
                  <a:blip r:embed="rId6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54D8C9A-40C6-4EDD-A392-FFE17E5C088B}"/>
                    </a:ext>
                  </a:extLst>
                </p:cNvPr>
                <p:cNvSpPr txBox="1"/>
                <p:nvPr/>
              </p:nvSpPr>
              <p:spPr>
                <a:xfrm>
                  <a:off x="3985390" y="1224220"/>
                  <a:ext cx="901700" cy="2354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latitude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54D8C9A-40C6-4EDD-A392-FFE17E5C08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5390" y="1224220"/>
                  <a:ext cx="901700" cy="235485"/>
                </a:xfrm>
                <a:prstGeom prst="rect">
                  <a:avLst/>
                </a:prstGeom>
                <a:blipFill>
                  <a:blip r:embed="rId7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AE31F0-D384-49A1-BFC5-8EF799BCB860}"/>
                </a:ext>
              </a:extLst>
            </p:cNvPr>
            <p:cNvGrpSpPr/>
            <p:nvPr/>
          </p:nvGrpSpPr>
          <p:grpSpPr>
            <a:xfrm>
              <a:off x="94490" y="1035050"/>
              <a:ext cx="3334510" cy="3090665"/>
              <a:chOff x="1365250" y="4464881"/>
              <a:chExt cx="5082545" cy="4710869"/>
            </a:xfrm>
          </p:grpSpPr>
          <p:pic>
            <p:nvPicPr>
              <p:cNvPr id="33" name="Picture 32" descr="Chart&#10;&#10;Description automatically generated">
                <a:extLst>
                  <a:ext uri="{FF2B5EF4-FFF2-40B4-BE49-F238E27FC236}">
                    <a16:creationId xmlns:a16="http://schemas.microsoft.com/office/drawing/2014/main" id="{B14042A5-B8A5-4C57-A1C6-7C2D91DCFB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0" t="8542" b="8650"/>
              <a:stretch/>
            </p:blipFill>
            <p:spPr>
              <a:xfrm>
                <a:off x="1365250" y="4464881"/>
                <a:ext cx="2837190" cy="2332153"/>
              </a:xfrm>
              <a:prstGeom prst="rect">
                <a:avLst/>
              </a:prstGeom>
            </p:spPr>
          </p:pic>
          <p:pic>
            <p:nvPicPr>
              <p:cNvPr id="34" name="Picture 33" descr="Chart, surface chart&#10;&#10;Description automatically generated">
                <a:extLst>
                  <a:ext uri="{FF2B5EF4-FFF2-40B4-BE49-F238E27FC236}">
                    <a16:creationId xmlns:a16="http://schemas.microsoft.com/office/drawing/2014/main" id="{5ADFD311-0718-462E-902A-DF3D8EB265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0" t="9929" b="9578"/>
              <a:stretch/>
            </p:blipFill>
            <p:spPr>
              <a:xfrm>
                <a:off x="1370326" y="6908799"/>
                <a:ext cx="2837191" cy="2266951"/>
              </a:xfrm>
              <a:prstGeom prst="rect">
                <a:avLst/>
              </a:prstGeom>
            </p:spPr>
          </p:pic>
          <p:pic>
            <p:nvPicPr>
              <p:cNvPr id="35" name="Picture 34" descr="Chart&#10;&#10;Description automatically generated">
                <a:extLst>
                  <a:ext uri="{FF2B5EF4-FFF2-40B4-BE49-F238E27FC236}">
                    <a16:creationId xmlns:a16="http://schemas.microsoft.com/office/drawing/2014/main" id="{FBD6EEC9-58E9-4392-A32C-15FCF24BBC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6" t="8812" b="8380"/>
              <a:stretch/>
            </p:blipFill>
            <p:spPr>
              <a:xfrm>
                <a:off x="3618714" y="4464882"/>
                <a:ext cx="2812817" cy="2332152"/>
              </a:xfrm>
              <a:prstGeom prst="rect">
                <a:avLst/>
              </a:prstGeom>
            </p:spPr>
          </p:pic>
          <p:pic>
            <p:nvPicPr>
              <p:cNvPr id="36" name="Picture 35" descr="Chart, surface chart&#10;&#10;Description automatically generated">
                <a:extLst>
                  <a:ext uri="{FF2B5EF4-FFF2-40B4-BE49-F238E27FC236}">
                    <a16:creationId xmlns:a16="http://schemas.microsoft.com/office/drawing/2014/main" id="{4FC92E68-4214-45FA-89C7-B886EA281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6" t="10191" b="9315"/>
              <a:stretch/>
            </p:blipFill>
            <p:spPr>
              <a:xfrm>
                <a:off x="3634978" y="6889749"/>
                <a:ext cx="2812817" cy="226695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9D344F1-05FA-40FC-9551-8CB1C91C8FB7}"/>
                    </a:ext>
                  </a:extLst>
                </p:cNvPr>
                <p:cNvSpPr txBox="1"/>
                <p:nvPr/>
              </p:nvSpPr>
              <p:spPr>
                <a:xfrm>
                  <a:off x="2146282" y="1224220"/>
                  <a:ext cx="901700" cy="235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fixed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winter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9D344F1-05FA-40FC-9551-8CB1C91C8F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6282" y="1224220"/>
                  <a:ext cx="901700" cy="235875"/>
                </a:xfrm>
                <a:prstGeom prst="rect">
                  <a:avLst/>
                </a:prstGeom>
                <a:blipFill>
                  <a:blip r:embed="rId12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FE053BD-90A7-4643-BBFE-6FE9CAED7221}"/>
                    </a:ext>
                  </a:extLst>
                </p:cNvPr>
                <p:cNvSpPr txBox="1"/>
                <p:nvPr/>
              </p:nvSpPr>
              <p:spPr>
                <a:xfrm>
                  <a:off x="680723" y="1224220"/>
                  <a:ext cx="901700" cy="235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fixed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latitude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FE053BD-90A7-4643-BBFE-6FE9CAED72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723" y="1224220"/>
                  <a:ext cx="901700" cy="235875"/>
                </a:xfrm>
                <a:prstGeom prst="rect">
                  <a:avLst/>
                </a:prstGeom>
                <a:blipFill>
                  <a:blip r:embed="rId13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8490F9-7368-4E7C-9E1D-242CC3358B26}"/>
                    </a:ext>
                  </a:extLst>
                </p:cNvPr>
                <p:cNvSpPr txBox="1"/>
                <p:nvPr/>
              </p:nvSpPr>
              <p:spPr>
                <a:xfrm>
                  <a:off x="5433314" y="2824420"/>
                  <a:ext cx="901700" cy="2354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winter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8490F9-7368-4E7C-9E1D-242CC3358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3314" y="2824420"/>
                  <a:ext cx="901700" cy="235485"/>
                </a:xfrm>
                <a:prstGeom prst="rect">
                  <a:avLst/>
                </a:prstGeom>
                <a:blipFill>
                  <a:blip r:embed="rId14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3658E07-B8E1-4ECC-BAF5-3633D7C0B645}"/>
                    </a:ext>
                  </a:extLst>
                </p:cNvPr>
                <p:cNvSpPr txBox="1"/>
                <p:nvPr/>
              </p:nvSpPr>
              <p:spPr>
                <a:xfrm>
                  <a:off x="3991783" y="2824420"/>
                  <a:ext cx="901700" cy="2354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latitude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3658E07-B8E1-4ECC-BAF5-3633D7C0B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1783" y="2824420"/>
                  <a:ext cx="901700" cy="235485"/>
                </a:xfrm>
                <a:prstGeom prst="rect">
                  <a:avLst/>
                </a:prstGeom>
                <a:blipFill>
                  <a:blip r:embed="rId15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6620E4-A7FF-49A5-BB06-2D0693863584}"/>
                    </a:ext>
                  </a:extLst>
                </p:cNvPr>
                <p:cNvSpPr txBox="1"/>
                <p:nvPr/>
              </p:nvSpPr>
              <p:spPr>
                <a:xfrm>
                  <a:off x="2146282" y="2824420"/>
                  <a:ext cx="901700" cy="235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fixed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winter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6620E4-A7FF-49A5-BB06-2D06938635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6282" y="2824420"/>
                  <a:ext cx="901700" cy="235875"/>
                </a:xfrm>
                <a:prstGeom prst="rect">
                  <a:avLst/>
                </a:prstGeom>
                <a:blipFill>
                  <a:blip r:embed="rId16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7FF81C8-389B-4CE3-8200-122581F00B2F}"/>
                    </a:ext>
                  </a:extLst>
                </p:cNvPr>
                <p:cNvSpPr txBox="1"/>
                <p:nvPr/>
              </p:nvSpPr>
              <p:spPr>
                <a:xfrm>
                  <a:off x="680723" y="2824420"/>
                  <a:ext cx="901700" cy="235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fixed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latitude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7FF81C8-389B-4CE3-8200-122581F00B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723" y="2824420"/>
                  <a:ext cx="901700" cy="235875"/>
                </a:xfrm>
                <a:prstGeom prst="rect">
                  <a:avLst/>
                </a:prstGeom>
                <a:blipFill>
                  <a:blip r:embed="rId17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80D9B1-67B1-4F0D-A7CA-18249A543181}"/>
                </a:ext>
              </a:extLst>
            </p:cNvPr>
            <p:cNvSpPr txBox="1"/>
            <p:nvPr/>
          </p:nvSpPr>
          <p:spPr>
            <a:xfrm>
              <a:off x="908063" y="1536266"/>
              <a:ext cx="427443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Annual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ED8520-CC79-4926-AE36-77EE9D9B16EF}"/>
                </a:ext>
              </a:extLst>
            </p:cNvPr>
            <p:cNvSpPr txBox="1"/>
            <p:nvPr/>
          </p:nvSpPr>
          <p:spPr>
            <a:xfrm>
              <a:off x="2393963" y="1542616"/>
              <a:ext cx="427443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Annual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1EAF44-2321-41A7-B784-4E1142832EE2}"/>
                </a:ext>
              </a:extLst>
            </p:cNvPr>
            <p:cNvSpPr txBox="1"/>
            <p:nvPr/>
          </p:nvSpPr>
          <p:spPr>
            <a:xfrm>
              <a:off x="4254513" y="1548966"/>
              <a:ext cx="427443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Annual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96176E-B8B6-41BD-80F4-A06AEDB00A01}"/>
                </a:ext>
              </a:extLst>
            </p:cNvPr>
            <p:cNvSpPr txBox="1"/>
            <p:nvPr/>
          </p:nvSpPr>
          <p:spPr>
            <a:xfrm>
              <a:off x="5715013" y="1561666"/>
              <a:ext cx="427443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Annual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E8BD5-3854-4C49-976C-5E8809B058EE}"/>
                </a:ext>
              </a:extLst>
            </p:cNvPr>
            <p:cNvSpPr txBox="1"/>
            <p:nvPr/>
          </p:nvSpPr>
          <p:spPr>
            <a:xfrm>
              <a:off x="865658" y="3089970"/>
              <a:ext cx="570217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December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92371E-82AF-429F-AE75-C75A8475B446}"/>
                </a:ext>
              </a:extLst>
            </p:cNvPr>
            <p:cNvSpPr txBox="1"/>
            <p:nvPr/>
          </p:nvSpPr>
          <p:spPr>
            <a:xfrm>
              <a:off x="2300758" y="3096320"/>
              <a:ext cx="570217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December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06E678-8E0D-4E73-9777-8B0509CF681C}"/>
                </a:ext>
              </a:extLst>
            </p:cNvPr>
            <p:cNvSpPr txBox="1"/>
            <p:nvPr/>
          </p:nvSpPr>
          <p:spPr>
            <a:xfrm>
              <a:off x="4154958" y="3102670"/>
              <a:ext cx="570217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December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AE69B1-E230-40F7-94F1-F829A12F5D64}"/>
                </a:ext>
              </a:extLst>
            </p:cNvPr>
            <p:cNvSpPr txBox="1"/>
            <p:nvPr/>
          </p:nvSpPr>
          <p:spPr>
            <a:xfrm>
              <a:off x="5647208" y="3102670"/>
              <a:ext cx="570217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December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1146CD-DEC5-4E78-AABF-2BA05C73152B}"/>
                </a:ext>
              </a:extLst>
            </p:cNvPr>
            <p:cNvSpPr/>
            <p:nvPr/>
          </p:nvSpPr>
          <p:spPr>
            <a:xfrm>
              <a:off x="139694" y="2490078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B7E756E-3DFA-4DF6-BCC9-713A5B8450B6}"/>
                </a:ext>
              </a:extLst>
            </p:cNvPr>
            <p:cNvSpPr/>
            <p:nvPr/>
          </p:nvSpPr>
          <p:spPr>
            <a:xfrm>
              <a:off x="1607814" y="2490078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0A0C906-630F-4D80-A84A-722706CDC56C}"/>
                </a:ext>
              </a:extLst>
            </p:cNvPr>
            <p:cNvSpPr/>
            <p:nvPr/>
          </p:nvSpPr>
          <p:spPr>
            <a:xfrm>
              <a:off x="3456934" y="2515478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168F60-1410-4126-88A0-EC5175CFA713}"/>
                </a:ext>
              </a:extLst>
            </p:cNvPr>
            <p:cNvSpPr/>
            <p:nvPr/>
          </p:nvSpPr>
          <p:spPr>
            <a:xfrm>
              <a:off x="4914894" y="2515478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236ECA-D14B-40F5-A4C8-177D50FFDCCE}"/>
                </a:ext>
              </a:extLst>
            </p:cNvPr>
            <p:cNvSpPr/>
            <p:nvPr/>
          </p:nvSpPr>
          <p:spPr>
            <a:xfrm>
              <a:off x="122940" y="4074221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EE22DA-D08D-46D5-887E-B69B3636CCA3}"/>
                </a:ext>
              </a:extLst>
            </p:cNvPr>
            <p:cNvSpPr/>
            <p:nvPr/>
          </p:nvSpPr>
          <p:spPr>
            <a:xfrm>
              <a:off x="1591060" y="4043741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5B92B25-A4C2-4B02-AEFF-8727D930C826}"/>
                </a:ext>
              </a:extLst>
            </p:cNvPr>
            <p:cNvSpPr/>
            <p:nvPr/>
          </p:nvSpPr>
          <p:spPr>
            <a:xfrm>
              <a:off x="3435100" y="4038661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BD426B4-D61B-4446-B488-4E68D8297636}"/>
                </a:ext>
              </a:extLst>
            </p:cNvPr>
            <p:cNvSpPr/>
            <p:nvPr/>
          </p:nvSpPr>
          <p:spPr>
            <a:xfrm>
              <a:off x="4913380" y="4038661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B9AC825-35D2-43A9-9892-6DED3A8179DD}"/>
              </a:ext>
            </a:extLst>
          </p:cNvPr>
          <p:cNvSpPr txBox="1"/>
          <p:nvPr/>
        </p:nvSpPr>
        <p:spPr>
          <a:xfrm>
            <a:off x="1845199" y="1647032"/>
            <a:ext cx="68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Fixed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DACF63-294F-49FE-B9E3-826B4989E472}"/>
              </a:ext>
            </a:extLst>
          </p:cNvPr>
          <p:cNvSpPr txBox="1"/>
          <p:nvPr/>
        </p:nvSpPr>
        <p:spPr>
          <a:xfrm>
            <a:off x="6626421" y="1619031"/>
            <a:ext cx="97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Tracking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36E5305-2DFD-4C20-8BCF-5A7E7F389D0C}"/>
              </a:ext>
            </a:extLst>
          </p:cNvPr>
          <p:cNvSpPr/>
          <p:nvPr/>
        </p:nvSpPr>
        <p:spPr>
          <a:xfrm>
            <a:off x="-7250" y="1619031"/>
            <a:ext cx="4839468" cy="5005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267DB9-86C5-4354-8D79-BAE401488291}"/>
              </a:ext>
            </a:extLst>
          </p:cNvPr>
          <p:cNvSpPr txBox="1"/>
          <p:nvPr/>
        </p:nvSpPr>
        <p:spPr>
          <a:xfrm>
            <a:off x="228600" y="4404173"/>
            <a:ext cx="45495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Focusing just on the month of December, when PV generation is least able to satisfy the load</a:t>
            </a:r>
          </a:p>
          <a:p>
            <a:endParaRPr lang="en-US" dirty="0"/>
          </a:p>
          <a:p>
            <a:r>
              <a:rPr lang="en-US" dirty="0"/>
              <a:t>Tracking latitude tilt generates 40% to 60% </a:t>
            </a:r>
            <a:r>
              <a:rPr lang="en-US" b="1" i="1" dirty="0"/>
              <a:t>more</a:t>
            </a:r>
            <a:r>
              <a:rPr lang="en-US" dirty="0"/>
              <a:t> annually compared to 1-axis zero tilt, tracking winter tilt generates 45% to 70% </a:t>
            </a:r>
            <a:r>
              <a:rPr lang="en-US" b="1" i="1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267900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5D28-F346-4D9F-99E6-8CA6E8F1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typical </a:t>
            </a:r>
            <a:r>
              <a:rPr lang="en-US" dirty="0"/>
              <a:t>generation annually and in December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E7E1B6-95CC-4185-8FC6-61C1DC3B420C}"/>
              </a:ext>
            </a:extLst>
          </p:cNvPr>
          <p:cNvGrpSpPr/>
          <p:nvPr/>
        </p:nvGrpSpPr>
        <p:grpSpPr>
          <a:xfrm>
            <a:off x="55761" y="1880551"/>
            <a:ext cx="9668007" cy="4586898"/>
            <a:chOff x="94490" y="1035050"/>
            <a:chExt cx="6623816" cy="310404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A012CF5-D23A-4C02-A1F9-189144F9EEE2}"/>
                </a:ext>
              </a:extLst>
            </p:cNvPr>
            <p:cNvGrpSpPr/>
            <p:nvPr/>
          </p:nvGrpSpPr>
          <p:grpSpPr>
            <a:xfrm>
              <a:off x="3418329" y="1035050"/>
              <a:ext cx="3299977" cy="3046043"/>
              <a:chOff x="1151323" y="3543300"/>
              <a:chExt cx="5090734" cy="469900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6709D94-B53F-4A5B-B78C-4E06A416AD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811" t="9524" b="8607"/>
              <a:stretch/>
            </p:blipFill>
            <p:spPr>
              <a:xfrm>
                <a:off x="1151323" y="3543300"/>
                <a:ext cx="2863464" cy="2401821"/>
              </a:xfrm>
              <a:prstGeom prst="rect">
                <a:avLst/>
              </a:prstGeom>
            </p:spPr>
          </p:pic>
          <p:pic>
            <p:nvPicPr>
              <p:cNvPr id="38" name="Picture 37" descr="Chart&#10;&#10;Description automatically generated">
                <a:extLst>
                  <a:ext uri="{FF2B5EF4-FFF2-40B4-BE49-F238E27FC236}">
                    <a16:creationId xmlns:a16="http://schemas.microsoft.com/office/drawing/2014/main" id="{306BA886-D171-4482-B373-3B94BE79E6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8" t="9641" b="10543"/>
              <a:stretch/>
            </p:blipFill>
            <p:spPr>
              <a:xfrm>
                <a:off x="1151323" y="5994399"/>
                <a:ext cx="2831714" cy="2247901"/>
              </a:xfrm>
              <a:prstGeom prst="rect">
                <a:avLst/>
              </a:prstGeom>
            </p:spPr>
          </p:pic>
          <p:pic>
            <p:nvPicPr>
              <p:cNvPr id="39" name="Picture 38" descr="Chart&#10;&#10;Description automatically generated">
                <a:extLst>
                  <a:ext uri="{FF2B5EF4-FFF2-40B4-BE49-F238E27FC236}">
                    <a16:creationId xmlns:a16="http://schemas.microsoft.com/office/drawing/2014/main" id="{92848344-6BA3-469C-B5F2-C27F765A7E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8" t="9524" b="8607"/>
              <a:stretch/>
            </p:blipFill>
            <p:spPr>
              <a:xfrm>
                <a:off x="3390900" y="3543300"/>
                <a:ext cx="2831713" cy="2401821"/>
              </a:xfrm>
              <a:prstGeom prst="rect">
                <a:avLst/>
              </a:prstGeom>
            </p:spPr>
          </p:pic>
          <p:pic>
            <p:nvPicPr>
              <p:cNvPr id="40" name="Picture 39" descr="Chart&#10;&#10;Description automatically generated">
                <a:extLst>
                  <a:ext uri="{FF2B5EF4-FFF2-40B4-BE49-F238E27FC236}">
                    <a16:creationId xmlns:a16="http://schemas.microsoft.com/office/drawing/2014/main" id="{4CB2268C-7EE6-4FA7-94FA-3B391B2474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8" t="9641" b="10543"/>
              <a:stretch/>
            </p:blipFill>
            <p:spPr>
              <a:xfrm>
                <a:off x="3410343" y="5994399"/>
                <a:ext cx="2831714" cy="224790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025EA25-F6A2-452E-A7A2-E0A83AB85498}"/>
                    </a:ext>
                  </a:extLst>
                </p:cNvPr>
                <p:cNvSpPr txBox="1"/>
                <p:nvPr/>
              </p:nvSpPr>
              <p:spPr>
                <a:xfrm>
                  <a:off x="5433314" y="1224220"/>
                  <a:ext cx="901700" cy="2354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winter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025EA25-F6A2-452E-A7A2-E0A83AB85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3314" y="1224220"/>
                  <a:ext cx="901700" cy="235485"/>
                </a:xfrm>
                <a:prstGeom prst="rect">
                  <a:avLst/>
                </a:prstGeom>
                <a:blipFill>
                  <a:blip r:embed="rId6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54D8C9A-40C6-4EDD-A392-FFE17E5C088B}"/>
                    </a:ext>
                  </a:extLst>
                </p:cNvPr>
                <p:cNvSpPr txBox="1"/>
                <p:nvPr/>
              </p:nvSpPr>
              <p:spPr>
                <a:xfrm>
                  <a:off x="3985390" y="1224220"/>
                  <a:ext cx="901700" cy="2354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latitude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54D8C9A-40C6-4EDD-A392-FFE17E5C08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5390" y="1224220"/>
                  <a:ext cx="901700" cy="235485"/>
                </a:xfrm>
                <a:prstGeom prst="rect">
                  <a:avLst/>
                </a:prstGeom>
                <a:blipFill>
                  <a:blip r:embed="rId7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AE31F0-D384-49A1-BFC5-8EF799BCB860}"/>
                </a:ext>
              </a:extLst>
            </p:cNvPr>
            <p:cNvGrpSpPr/>
            <p:nvPr/>
          </p:nvGrpSpPr>
          <p:grpSpPr>
            <a:xfrm>
              <a:off x="94490" y="1035050"/>
              <a:ext cx="3334510" cy="3090665"/>
              <a:chOff x="1365250" y="4464881"/>
              <a:chExt cx="5082545" cy="4710869"/>
            </a:xfrm>
          </p:grpSpPr>
          <p:pic>
            <p:nvPicPr>
              <p:cNvPr id="33" name="Picture 32" descr="Chart&#10;&#10;Description automatically generated">
                <a:extLst>
                  <a:ext uri="{FF2B5EF4-FFF2-40B4-BE49-F238E27FC236}">
                    <a16:creationId xmlns:a16="http://schemas.microsoft.com/office/drawing/2014/main" id="{B14042A5-B8A5-4C57-A1C6-7C2D91DCFB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0" t="8542" b="8650"/>
              <a:stretch/>
            </p:blipFill>
            <p:spPr>
              <a:xfrm>
                <a:off x="1365250" y="4464881"/>
                <a:ext cx="2837190" cy="2332153"/>
              </a:xfrm>
              <a:prstGeom prst="rect">
                <a:avLst/>
              </a:prstGeom>
            </p:spPr>
          </p:pic>
          <p:pic>
            <p:nvPicPr>
              <p:cNvPr id="34" name="Picture 33" descr="Chart, surface chart&#10;&#10;Description automatically generated">
                <a:extLst>
                  <a:ext uri="{FF2B5EF4-FFF2-40B4-BE49-F238E27FC236}">
                    <a16:creationId xmlns:a16="http://schemas.microsoft.com/office/drawing/2014/main" id="{5ADFD311-0718-462E-902A-DF3D8EB265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0" t="9929" b="9578"/>
              <a:stretch/>
            </p:blipFill>
            <p:spPr>
              <a:xfrm>
                <a:off x="1370326" y="6908799"/>
                <a:ext cx="2837191" cy="2266951"/>
              </a:xfrm>
              <a:prstGeom prst="rect">
                <a:avLst/>
              </a:prstGeom>
            </p:spPr>
          </p:pic>
          <p:pic>
            <p:nvPicPr>
              <p:cNvPr id="35" name="Picture 34" descr="Chart&#10;&#10;Description automatically generated">
                <a:extLst>
                  <a:ext uri="{FF2B5EF4-FFF2-40B4-BE49-F238E27FC236}">
                    <a16:creationId xmlns:a16="http://schemas.microsoft.com/office/drawing/2014/main" id="{FBD6EEC9-58E9-4392-A32C-15FCF24BBC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6" t="8812" b="8380"/>
              <a:stretch/>
            </p:blipFill>
            <p:spPr>
              <a:xfrm>
                <a:off x="3618714" y="4464882"/>
                <a:ext cx="2812817" cy="2332152"/>
              </a:xfrm>
              <a:prstGeom prst="rect">
                <a:avLst/>
              </a:prstGeom>
            </p:spPr>
          </p:pic>
          <p:pic>
            <p:nvPicPr>
              <p:cNvPr id="36" name="Picture 35" descr="Chart, surface chart&#10;&#10;Description automatically generated">
                <a:extLst>
                  <a:ext uri="{FF2B5EF4-FFF2-40B4-BE49-F238E27FC236}">
                    <a16:creationId xmlns:a16="http://schemas.microsoft.com/office/drawing/2014/main" id="{4FC92E68-4214-45FA-89C7-B886EA281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6" t="10191" b="9315"/>
              <a:stretch/>
            </p:blipFill>
            <p:spPr>
              <a:xfrm>
                <a:off x="3634978" y="6889749"/>
                <a:ext cx="2812817" cy="226695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9D344F1-05FA-40FC-9551-8CB1C91C8FB7}"/>
                    </a:ext>
                  </a:extLst>
                </p:cNvPr>
                <p:cNvSpPr txBox="1"/>
                <p:nvPr/>
              </p:nvSpPr>
              <p:spPr>
                <a:xfrm>
                  <a:off x="2146282" y="1224220"/>
                  <a:ext cx="901700" cy="235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fixed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winter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9D344F1-05FA-40FC-9551-8CB1C91C8F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6282" y="1224220"/>
                  <a:ext cx="901700" cy="235875"/>
                </a:xfrm>
                <a:prstGeom prst="rect">
                  <a:avLst/>
                </a:prstGeom>
                <a:blipFill>
                  <a:blip r:embed="rId12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FE053BD-90A7-4643-BBFE-6FE9CAED7221}"/>
                    </a:ext>
                  </a:extLst>
                </p:cNvPr>
                <p:cNvSpPr txBox="1"/>
                <p:nvPr/>
              </p:nvSpPr>
              <p:spPr>
                <a:xfrm>
                  <a:off x="680723" y="1224220"/>
                  <a:ext cx="901700" cy="235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fixed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latitude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FE053BD-90A7-4643-BBFE-6FE9CAED72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723" y="1224220"/>
                  <a:ext cx="901700" cy="235875"/>
                </a:xfrm>
                <a:prstGeom prst="rect">
                  <a:avLst/>
                </a:prstGeom>
                <a:blipFill>
                  <a:blip r:embed="rId13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8490F9-7368-4E7C-9E1D-242CC3358B26}"/>
                    </a:ext>
                  </a:extLst>
                </p:cNvPr>
                <p:cNvSpPr txBox="1"/>
                <p:nvPr/>
              </p:nvSpPr>
              <p:spPr>
                <a:xfrm>
                  <a:off x="5433314" y="2824420"/>
                  <a:ext cx="901700" cy="2354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winter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8490F9-7368-4E7C-9E1D-242CC3358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3314" y="2824420"/>
                  <a:ext cx="901700" cy="235485"/>
                </a:xfrm>
                <a:prstGeom prst="rect">
                  <a:avLst/>
                </a:prstGeom>
                <a:blipFill>
                  <a:blip r:embed="rId14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3658E07-B8E1-4ECC-BAF5-3633D7C0B645}"/>
                    </a:ext>
                  </a:extLst>
                </p:cNvPr>
                <p:cNvSpPr txBox="1"/>
                <p:nvPr/>
              </p:nvSpPr>
              <p:spPr>
                <a:xfrm>
                  <a:off x="3991783" y="2824420"/>
                  <a:ext cx="901700" cy="2354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latitude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3658E07-B8E1-4ECC-BAF5-3633D7C0B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1783" y="2824420"/>
                  <a:ext cx="901700" cy="235485"/>
                </a:xfrm>
                <a:prstGeom prst="rect">
                  <a:avLst/>
                </a:prstGeom>
                <a:blipFill>
                  <a:blip r:embed="rId15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6620E4-A7FF-49A5-BB06-2D0693863584}"/>
                    </a:ext>
                  </a:extLst>
                </p:cNvPr>
                <p:cNvSpPr txBox="1"/>
                <p:nvPr/>
              </p:nvSpPr>
              <p:spPr>
                <a:xfrm>
                  <a:off x="2146282" y="2824420"/>
                  <a:ext cx="901700" cy="235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fixed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winter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6620E4-A7FF-49A5-BB06-2D06938635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6282" y="2824420"/>
                  <a:ext cx="901700" cy="235875"/>
                </a:xfrm>
                <a:prstGeom prst="rect">
                  <a:avLst/>
                </a:prstGeom>
                <a:blipFill>
                  <a:blip r:embed="rId16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7FF81C8-389B-4CE3-8200-122581F00B2F}"/>
                    </a:ext>
                  </a:extLst>
                </p:cNvPr>
                <p:cNvSpPr txBox="1"/>
                <p:nvPr/>
              </p:nvSpPr>
              <p:spPr>
                <a:xfrm>
                  <a:off x="680723" y="2824420"/>
                  <a:ext cx="901700" cy="235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fixed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latitude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7FF81C8-389B-4CE3-8200-122581F00B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723" y="2824420"/>
                  <a:ext cx="901700" cy="235875"/>
                </a:xfrm>
                <a:prstGeom prst="rect">
                  <a:avLst/>
                </a:prstGeom>
                <a:blipFill>
                  <a:blip r:embed="rId17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80D9B1-67B1-4F0D-A7CA-18249A543181}"/>
                </a:ext>
              </a:extLst>
            </p:cNvPr>
            <p:cNvSpPr txBox="1"/>
            <p:nvPr/>
          </p:nvSpPr>
          <p:spPr>
            <a:xfrm>
              <a:off x="908063" y="1536266"/>
              <a:ext cx="427443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Annual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ED8520-CC79-4926-AE36-77EE9D9B16EF}"/>
                </a:ext>
              </a:extLst>
            </p:cNvPr>
            <p:cNvSpPr txBox="1"/>
            <p:nvPr/>
          </p:nvSpPr>
          <p:spPr>
            <a:xfrm>
              <a:off x="2393963" y="1542616"/>
              <a:ext cx="427443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Annual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1EAF44-2321-41A7-B784-4E1142832EE2}"/>
                </a:ext>
              </a:extLst>
            </p:cNvPr>
            <p:cNvSpPr txBox="1"/>
            <p:nvPr/>
          </p:nvSpPr>
          <p:spPr>
            <a:xfrm>
              <a:off x="4254513" y="1548966"/>
              <a:ext cx="427443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Annual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96176E-B8B6-41BD-80F4-A06AEDB00A01}"/>
                </a:ext>
              </a:extLst>
            </p:cNvPr>
            <p:cNvSpPr txBox="1"/>
            <p:nvPr/>
          </p:nvSpPr>
          <p:spPr>
            <a:xfrm>
              <a:off x="5715013" y="1561666"/>
              <a:ext cx="427443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Annual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E8BD5-3854-4C49-976C-5E8809B058EE}"/>
                </a:ext>
              </a:extLst>
            </p:cNvPr>
            <p:cNvSpPr txBox="1"/>
            <p:nvPr/>
          </p:nvSpPr>
          <p:spPr>
            <a:xfrm>
              <a:off x="865658" y="3089970"/>
              <a:ext cx="570217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December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92371E-82AF-429F-AE75-C75A8475B446}"/>
                </a:ext>
              </a:extLst>
            </p:cNvPr>
            <p:cNvSpPr txBox="1"/>
            <p:nvPr/>
          </p:nvSpPr>
          <p:spPr>
            <a:xfrm>
              <a:off x="2300758" y="3096320"/>
              <a:ext cx="570217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December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06E678-8E0D-4E73-9777-8B0509CF681C}"/>
                </a:ext>
              </a:extLst>
            </p:cNvPr>
            <p:cNvSpPr txBox="1"/>
            <p:nvPr/>
          </p:nvSpPr>
          <p:spPr>
            <a:xfrm>
              <a:off x="4154958" y="3102670"/>
              <a:ext cx="570217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December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AE69B1-E230-40F7-94F1-F829A12F5D64}"/>
                </a:ext>
              </a:extLst>
            </p:cNvPr>
            <p:cNvSpPr txBox="1"/>
            <p:nvPr/>
          </p:nvSpPr>
          <p:spPr>
            <a:xfrm>
              <a:off x="5647208" y="3102670"/>
              <a:ext cx="570217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December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1146CD-DEC5-4E78-AABF-2BA05C73152B}"/>
                </a:ext>
              </a:extLst>
            </p:cNvPr>
            <p:cNvSpPr/>
            <p:nvPr/>
          </p:nvSpPr>
          <p:spPr>
            <a:xfrm>
              <a:off x="139694" y="2490078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B7E756E-3DFA-4DF6-BCC9-713A5B8450B6}"/>
                </a:ext>
              </a:extLst>
            </p:cNvPr>
            <p:cNvSpPr/>
            <p:nvPr/>
          </p:nvSpPr>
          <p:spPr>
            <a:xfrm>
              <a:off x="1607814" y="2490078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0A0C906-630F-4D80-A84A-722706CDC56C}"/>
                </a:ext>
              </a:extLst>
            </p:cNvPr>
            <p:cNvSpPr/>
            <p:nvPr/>
          </p:nvSpPr>
          <p:spPr>
            <a:xfrm>
              <a:off x="3456934" y="2515478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168F60-1410-4126-88A0-EC5175CFA713}"/>
                </a:ext>
              </a:extLst>
            </p:cNvPr>
            <p:cNvSpPr/>
            <p:nvPr/>
          </p:nvSpPr>
          <p:spPr>
            <a:xfrm>
              <a:off x="4914894" y="2515478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236ECA-D14B-40F5-A4C8-177D50FFDCCE}"/>
                </a:ext>
              </a:extLst>
            </p:cNvPr>
            <p:cNvSpPr/>
            <p:nvPr/>
          </p:nvSpPr>
          <p:spPr>
            <a:xfrm>
              <a:off x="122940" y="4074221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EE22DA-D08D-46D5-887E-B69B3636CCA3}"/>
                </a:ext>
              </a:extLst>
            </p:cNvPr>
            <p:cNvSpPr/>
            <p:nvPr/>
          </p:nvSpPr>
          <p:spPr>
            <a:xfrm>
              <a:off x="1591060" y="4043741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5B92B25-A4C2-4B02-AEFF-8727D930C826}"/>
                </a:ext>
              </a:extLst>
            </p:cNvPr>
            <p:cNvSpPr/>
            <p:nvPr/>
          </p:nvSpPr>
          <p:spPr>
            <a:xfrm>
              <a:off x="3435100" y="4038661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BD426B4-D61B-4446-B488-4E68D8297636}"/>
                </a:ext>
              </a:extLst>
            </p:cNvPr>
            <p:cNvSpPr/>
            <p:nvPr/>
          </p:nvSpPr>
          <p:spPr>
            <a:xfrm>
              <a:off x="4913380" y="4038661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B9AC825-35D2-43A9-9892-6DED3A8179DD}"/>
              </a:ext>
            </a:extLst>
          </p:cNvPr>
          <p:cNvSpPr txBox="1"/>
          <p:nvPr/>
        </p:nvSpPr>
        <p:spPr>
          <a:xfrm>
            <a:off x="1845199" y="1647032"/>
            <a:ext cx="68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Fixed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DACF63-294F-49FE-B9E3-826B4989E472}"/>
              </a:ext>
            </a:extLst>
          </p:cNvPr>
          <p:cNvSpPr txBox="1"/>
          <p:nvPr/>
        </p:nvSpPr>
        <p:spPr>
          <a:xfrm>
            <a:off x="6626421" y="1619031"/>
            <a:ext cx="97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Tracking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6BA944E-E8E2-4E57-B1C4-D54EDFC8585D}"/>
              </a:ext>
            </a:extLst>
          </p:cNvPr>
          <p:cNvSpPr/>
          <p:nvPr/>
        </p:nvSpPr>
        <p:spPr>
          <a:xfrm>
            <a:off x="4805265" y="1619031"/>
            <a:ext cx="4981514" cy="5005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A0FD1F-5999-45F0-B0A9-86D7B58D4F3A}"/>
              </a:ext>
            </a:extLst>
          </p:cNvPr>
          <p:cNvSpPr txBox="1"/>
          <p:nvPr/>
        </p:nvSpPr>
        <p:spPr>
          <a:xfrm>
            <a:off x="5066255" y="4187862"/>
            <a:ext cx="4171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even without tracking gain, fixed latitude tilt in December generates 25% to 50% </a:t>
            </a:r>
            <a:r>
              <a:rPr lang="en-US" b="1" i="1" dirty="0"/>
              <a:t>more</a:t>
            </a:r>
            <a:r>
              <a:rPr lang="en-US" dirty="0"/>
              <a:t>, and fixed winter tilt generates 30% to 55% </a:t>
            </a:r>
            <a:r>
              <a:rPr lang="en-US" b="1" i="1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3642359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5D28-F346-4D9F-99E6-8CA6E8F1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typical </a:t>
            </a:r>
            <a:r>
              <a:rPr lang="en-US" dirty="0"/>
              <a:t>generation annually and in December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D92A5-320F-4D4D-8C82-331C892EB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6779" y="1731255"/>
            <a:ext cx="2315025" cy="444570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Compares typical generation for PV systems with latitude tilt or winter tilt compared to 1-axis zero tilt tracking systems</a:t>
            </a:r>
          </a:p>
          <a:p>
            <a:r>
              <a:rPr lang="en-US" dirty="0"/>
              <a:t>Simulated with PVWATTS version 7 and NSRDB TMY data</a:t>
            </a:r>
          </a:p>
          <a:p>
            <a:pPr lvl="1"/>
            <a:r>
              <a:rPr lang="en-US" dirty="0"/>
              <a:t>DC/AC ratio=1.3</a:t>
            </a:r>
          </a:p>
          <a:p>
            <a:pPr lvl="1"/>
            <a:r>
              <a:rPr lang="en-US" dirty="0"/>
              <a:t>Mono-Si module quality</a:t>
            </a:r>
          </a:p>
          <a:p>
            <a:pPr lvl="1"/>
            <a:r>
              <a:rPr lang="en-US" dirty="0" err="1"/>
              <a:t>bifciality</a:t>
            </a:r>
            <a:r>
              <a:rPr lang="en-US" dirty="0"/>
              <a:t>=0.7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E7E1B6-95CC-4185-8FC6-61C1DC3B420C}"/>
              </a:ext>
            </a:extLst>
          </p:cNvPr>
          <p:cNvGrpSpPr/>
          <p:nvPr/>
        </p:nvGrpSpPr>
        <p:grpSpPr>
          <a:xfrm>
            <a:off x="55761" y="1880551"/>
            <a:ext cx="9668007" cy="4586898"/>
            <a:chOff x="94490" y="1035050"/>
            <a:chExt cx="6623816" cy="310404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A012CF5-D23A-4C02-A1F9-189144F9EEE2}"/>
                </a:ext>
              </a:extLst>
            </p:cNvPr>
            <p:cNvGrpSpPr/>
            <p:nvPr/>
          </p:nvGrpSpPr>
          <p:grpSpPr>
            <a:xfrm>
              <a:off x="3418329" y="1035050"/>
              <a:ext cx="3299977" cy="3046043"/>
              <a:chOff x="1151323" y="3543300"/>
              <a:chExt cx="5090734" cy="469900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6709D94-B53F-4A5B-B78C-4E06A416AD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811" t="9524" b="8607"/>
              <a:stretch/>
            </p:blipFill>
            <p:spPr>
              <a:xfrm>
                <a:off x="1151323" y="3543300"/>
                <a:ext cx="2863464" cy="2401821"/>
              </a:xfrm>
              <a:prstGeom prst="rect">
                <a:avLst/>
              </a:prstGeom>
            </p:spPr>
          </p:pic>
          <p:pic>
            <p:nvPicPr>
              <p:cNvPr id="38" name="Picture 37" descr="Chart&#10;&#10;Description automatically generated">
                <a:extLst>
                  <a:ext uri="{FF2B5EF4-FFF2-40B4-BE49-F238E27FC236}">
                    <a16:creationId xmlns:a16="http://schemas.microsoft.com/office/drawing/2014/main" id="{306BA886-D171-4482-B373-3B94BE79E6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8" t="9641" b="10543"/>
              <a:stretch/>
            </p:blipFill>
            <p:spPr>
              <a:xfrm>
                <a:off x="1151323" y="5994399"/>
                <a:ext cx="2831714" cy="2247901"/>
              </a:xfrm>
              <a:prstGeom prst="rect">
                <a:avLst/>
              </a:prstGeom>
            </p:spPr>
          </p:pic>
          <p:pic>
            <p:nvPicPr>
              <p:cNvPr id="39" name="Picture 38" descr="Chart&#10;&#10;Description automatically generated">
                <a:extLst>
                  <a:ext uri="{FF2B5EF4-FFF2-40B4-BE49-F238E27FC236}">
                    <a16:creationId xmlns:a16="http://schemas.microsoft.com/office/drawing/2014/main" id="{92848344-6BA3-469C-B5F2-C27F765A7E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8" t="9524" b="8607"/>
              <a:stretch/>
            </p:blipFill>
            <p:spPr>
              <a:xfrm>
                <a:off x="3390900" y="3543300"/>
                <a:ext cx="2831713" cy="2401821"/>
              </a:xfrm>
              <a:prstGeom prst="rect">
                <a:avLst/>
              </a:prstGeom>
            </p:spPr>
          </p:pic>
          <p:pic>
            <p:nvPicPr>
              <p:cNvPr id="40" name="Picture 39" descr="Chart&#10;&#10;Description automatically generated">
                <a:extLst>
                  <a:ext uri="{FF2B5EF4-FFF2-40B4-BE49-F238E27FC236}">
                    <a16:creationId xmlns:a16="http://schemas.microsoft.com/office/drawing/2014/main" id="{4CB2268C-7EE6-4FA7-94FA-3B391B2474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8" t="9641" b="10543"/>
              <a:stretch/>
            </p:blipFill>
            <p:spPr>
              <a:xfrm>
                <a:off x="3410343" y="5994399"/>
                <a:ext cx="2831714" cy="224790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025EA25-F6A2-452E-A7A2-E0A83AB85498}"/>
                    </a:ext>
                  </a:extLst>
                </p:cNvPr>
                <p:cNvSpPr txBox="1"/>
                <p:nvPr/>
              </p:nvSpPr>
              <p:spPr>
                <a:xfrm>
                  <a:off x="5433314" y="1224220"/>
                  <a:ext cx="901700" cy="2354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winter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025EA25-F6A2-452E-A7A2-E0A83AB85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3314" y="1224220"/>
                  <a:ext cx="901700" cy="235485"/>
                </a:xfrm>
                <a:prstGeom prst="rect">
                  <a:avLst/>
                </a:prstGeom>
                <a:blipFill>
                  <a:blip r:embed="rId6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54D8C9A-40C6-4EDD-A392-FFE17E5C088B}"/>
                    </a:ext>
                  </a:extLst>
                </p:cNvPr>
                <p:cNvSpPr txBox="1"/>
                <p:nvPr/>
              </p:nvSpPr>
              <p:spPr>
                <a:xfrm>
                  <a:off x="3985390" y="1224220"/>
                  <a:ext cx="901700" cy="2354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latitude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54D8C9A-40C6-4EDD-A392-FFE17E5C08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5390" y="1224220"/>
                  <a:ext cx="901700" cy="235485"/>
                </a:xfrm>
                <a:prstGeom prst="rect">
                  <a:avLst/>
                </a:prstGeom>
                <a:blipFill>
                  <a:blip r:embed="rId7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AE31F0-D384-49A1-BFC5-8EF799BCB860}"/>
                </a:ext>
              </a:extLst>
            </p:cNvPr>
            <p:cNvGrpSpPr/>
            <p:nvPr/>
          </p:nvGrpSpPr>
          <p:grpSpPr>
            <a:xfrm>
              <a:off x="94490" y="1035050"/>
              <a:ext cx="3334510" cy="3090665"/>
              <a:chOff x="1365250" y="4464881"/>
              <a:chExt cx="5082545" cy="4710869"/>
            </a:xfrm>
          </p:grpSpPr>
          <p:pic>
            <p:nvPicPr>
              <p:cNvPr id="33" name="Picture 32" descr="Chart&#10;&#10;Description automatically generated">
                <a:extLst>
                  <a:ext uri="{FF2B5EF4-FFF2-40B4-BE49-F238E27FC236}">
                    <a16:creationId xmlns:a16="http://schemas.microsoft.com/office/drawing/2014/main" id="{B14042A5-B8A5-4C57-A1C6-7C2D91DCFB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0" t="8542" b="8650"/>
              <a:stretch/>
            </p:blipFill>
            <p:spPr>
              <a:xfrm>
                <a:off x="1365250" y="4464881"/>
                <a:ext cx="2837190" cy="2332153"/>
              </a:xfrm>
              <a:prstGeom prst="rect">
                <a:avLst/>
              </a:prstGeom>
            </p:spPr>
          </p:pic>
          <p:pic>
            <p:nvPicPr>
              <p:cNvPr id="34" name="Picture 33" descr="Chart, surface chart&#10;&#10;Description automatically generated">
                <a:extLst>
                  <a:ext uri="{FF2B5EF4-FFF2-40B4-BE49-F238E27FC236}">
                    <a16:creationId xmlns:a16="http://schemas.microsoft.com/office/drawing/2014/main" id="{5ADFD311-0718-462E-902A-DF3D8EB265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0" t="9929" b="9578"/>
              <a:stretch/>
            </p:blipFill>
            <p:spPr>
              <a:xfrm>
                <a:off x="1370326" y="6908799"/>
                <a:ext cx="2837191" cy="2266951"/>
              </a:xfrm>
              <a:prstGeom prst="rect">
                <a:avLst/>
              </a:prstGeom>
            </p:spPr>
          </p:pic>
          <p:pic>
            <p:nvPicPr>
              <p:cNvPr id="35" name="Picture 34" descr="Chart&#10;&#10;Description automatically generated">
                <a:extLst>
                  <a:ext uri="{FF2B5EF4-FFF2-40B4-BE49-F238E27FC236}">
                    <a16:creationId xmlns:a16="http://schemas.microsoft.com/office/drawing/2014/main" id="{FBD6EEC9-58E9-4392-A32C-15FCF24BBC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6" t="8812" b="8380"/>
              <a:stretch/>
            </p:blipFill>
            <p:spPr>
              <a:xfrm>
                <a:off x="3618714" y="4464882"/>
                <a:ext cx="2812817" cy="2332152"/>
              </a:xfrm>
              <a:prstGeom prst="rect">
                <a:avLst/>
              </a:prstGeom>
            </p:spPr>
          </p:pic>
          <p:pic>
            <p:nvPicPr>
              <p:cNvPr id="36" name="Picture 35" descr="Chart, surface chart&#10;&#10;Description automatically generated">
                <a:extLst>
                  <a:ext uri="{FF2B5EF4-FFF2-40B4-BE49-F238E27FC236}">
                    <a16:creationId xmlns:a16="http://schemas.microsoft.com/office/drawing/2014/main" id="{4FC92E68-4214-45FA-89C7-B886EA281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6" t="10191" b="9315"/>
              <a:stretch/>
            </p:blipFill>
            <p:spPr>
              <a:xfrm>
                <a:off x="3634978" y="6889749"/>
                <a:ext cx="2812817" cy="226695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9D344F1-05FA-40FC-9551-8CB1C91C8FB7}"/>
                    </a:ext>
                  </a:extLst>
                </p:cNvPr>
                <p:cNvSpPr txBox="1"/>
                <p:nvPr/>
              </p:nvSpPr>
              <p:spPr>
                <a:xfrm>
                  <a:off x="2146282" y="1224220"/>
                  <a:ext cx="901700" cy="235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fixed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winter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9D344F1-05FA-40FC-9551-8CB1C91C8F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6282" y="1224220"/>
                  <a:ext cx="901700" cy="235875"/>
                </a:xfrm>
                <a:prstGeom prst="rect">
                  <a:avLst/>
                </a:prstGeom>
                <a:blipFill>
                  <a:blip r:embed="rId12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FE053BD-90A7-4643-BBFE-6FE9CAED7221}"/>
                    </a:ext>
                  </a:extLst>
                </p:cNvPr>
                <p:cNvSpPr txBox="1"/>
                <p:nvPr/>
              </p:nvSpPr>
              <p:spPr>
                <a:xfrm>
                  <a:off x="680723" y="1224220"/>
                  <a:ext cx="901700" cy="235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fixed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latitude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FE053BD-90A7-4643-BBFE-6FE9CAED72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723" y="1224220"/>
                  <a:ext cx="901700" cy="235875"/>
                </a:xfrm>
                <a:prstGeom prst="rect">
                  <a:avLst/>
                </a:prstGeom>
                <a:blipFill>
                  <a:blip r:embed="rId13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8490F9-7368-4E7C-9E1D-242CC3358B26}"/>
                    </a:ext>
                  </a:extLst>
                </p:cNvPr>
                <p:cNvSpPr txBox="1"/>
                <p:nvPr/>
              </p:nvSpPr>
              <p:spPr>
                <a:xfrm>
                  <a:off x="5433314" y="2824420"/>
                  <a:ext cx="901700" cy="2354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winter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8490F9-7368-4E7C-9E1D-242CC3358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3314" y="2824420"/>
                  <a:ext cx="901700" cy="235485"/>
                </a:xfrm>
                <a:prstGeom prst="rect">
                  <a:avLst/>
                </a:prstGeom>
                <a:blipFill>
                  <a:blip r:embed="rId14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3658E07-B8E1-4ECC-BAF5-3633D7C0B645}"/>
                    </a:ext>
                  </a:extLst>
                </p:cNvPr>
                <p:cNvSpPr txBox="1"/>
                <p:nvPr/>
              </p:nvSpPr>
              <p:spPr>
                <a:xfrm>
                  <a:off x="3991783" y="2824420"/>
                  <a:ext cx="901700" cy="2354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latitude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3658E07-B8E1-4ECC-BAF5-3633D7C0B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1783" y="2824420"/>
                  <a:ext cx="901700" cy="235485"/>
                </a:xfrm>
                <a:prstGeom prst="rect">
                  <a:avLst/>
                </a:prstGeom>
                <a:blipFill>
                  <a:blip r:embed="rId15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6620E4-A7FF-49A5-BB06-2D0693863584}"/>
                    </a:ext>
                  </a:extLst>
                </p:cNvPr>
                <p:cNvSpPr txBox="1"/>
                <p:nvPr/>
              </p:nvSpPr>
              <p:spPr>
                <a:xfrm>
                  <a:off x="2146282" y="2824420"/>
                  <a:ext cx="901700" cy="235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fixed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winter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6620E4-A7FF-49A5-BB06-2D06938635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6282" y="2824420"/>
                  <a:ext cx="901700" cy="235875"/>
                </a:xfrm>
                <a:prstGeom prst="rect">
                  <a:avLst/>
                </a:prstGeom>
                <a:blipFill>
                  <a:blip r:embed="rId16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7FF81C8-389B-4CE3-8200-122581F00B2F}"/>
                    </a:ext>
                  </a:extLst>
                </p:cNvPr>
                <p:cNvSpPr txBox="1"/>
                <p:nvPr/>
              </p:nvSpPr>
              <p:spPr>
                <a:xfrm>
                  <a:off x="680723" y="2824420"/>
                  <a:ext cx="901700" cy="235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200" b="0" i="0" smtClean="0"/>
                              <m:t>fixed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latitude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200" b="0" i="0" smtClean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axis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zero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/>
                              <m:t>tilt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7FF81C8-389B-4CE3-8200-122581F00B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723" y="2824420"/>
                  <a:ext cx="901700" cy="235875"/>
                </a:xfrm>
                <a:prstGeom prst="rect">
                  <a:avLst/>
                </a:prstGeom>
                <a:blipFill>
                  <a:blip r:embed="rId17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80D9B1-67B1-4F0D-A7CA-18249A543181}"/>
                </a:ext>
              </a:extLst>
            </p:cNvPr>
            <p:cNvSpPr txBox="1"/>
            <p:nvPr/>
          </p:nvSpPr>
          <p:spPr>
            <a:xfrm>
              <a:off x="908063" y="1536266"/>
              <a:ext cx="427443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Annual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ED8520-CC79-4926-AE36-77EE9D9B16EF}"/>
                </a:ext>
              </a:extLst>
            </p:cNvPr>
            <p:cNvSpPr txBox="1"/>
            <p:nvPr/>
          </p:nvSpPr>
          <p:spPr>
            <a:xfrm>
              <a:off x="2393963" y="1542616"/>
              <a:ext cx="427443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Annual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1EAF44-2321-41A7-B784-4E1142832EE2}"/>
                </a:ext>
              </a:extLst>
            </p:cNvPr>
            <p:cNvSpPr txBox="1"/>
            <p:nvPr/>
          </p:nvSpPr>
          <p:spPr>
            <a:xfrm>
              <a:off x="4254513" y="1548966"/>
              <a:ext cx="427443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Annual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96176E-B8B6-41BD-80F4-A06AEDB00A01}"/>
                </a:ext>
              </a:extLst>
            </p:cNvPr>
            <p:cNvSpPr txBox="1"/>
            <p:nvPr/>
          </p:nvSpPr>
          <p:spPr>
            <a:xfrm>
              <a:off x="5715013" y="1561666"/>
              <a:ext cx="427443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Annual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E8BD5-3854-4C49-976C-5E8809B058EE}"/>
                </a:ext>
              </a:extLst>
            </p:cNvPr>
            <p:cNvSpPr txBox="1"/>
            <p:nvPr/>
          </p:nvSpPr>
          <p:spPr>
            <a:xfrm>
              <a:off x="865658" y="3089970"/>
              <a:ext cx="570217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December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92371E-82AF-429F-AE75-C75A8475B446}"/>
                </a:ext>
              </a:extLst>
            </p:cNvPr>
            <p:cNvSpPr txBox="1"/>
            <p:nvPr/>
          </p:nvSpPr>
          <p:spPr>
            <a:xfrm>
              <a:off x="2300758" y="3096320"/>
              <a:ext cx="570217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December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06E678-8E0D-4E73-9777-8B0509CF681C}"/>
                </a:ext>
              </a:extLst>
            </p:cNvPr>
            <p:cNvSpPr txBox="1"/>
            <p:nvPr/>
          </p:nvSpPr>
          <p:spPr>
            <a:xfrm>
              <a:off x="4154958" y="3102670"/>
              <a:ext cx="570217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December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AE69B1-E230-40F7-94F1-F829A12F5D64}"/>
                </a:ext>
              </a:extLst>
            </p:cNvPr>
            <p:cNvSpPr txBox="1"/>
            <p:nvPr/>
          </p:nvSpPr>
          <p:spPr>
            <a:xfrm>
              <a:off x="5647208" y="3102670"/>
              <a:ext cx="570217" cy="187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December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1146CD-DEC5-4E78-AABF-2BA05C73152B}"/>
                </a:ext>
              </a:extLst>
            </p:cNvPr>
            <p:cNvSpPr/>
            <p:nvPr/>
          </p:nvSpPr>
          <p:spPr>
            <a:xfrm>
              <a:off x="139694" y="2490078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B7E756E-3DFA-4DF6-BCC9-713A5B8450B6}"/>
                </a:ext>
              </a:extLst>
            </p:cNvPr>
            <p:cNvSpPr/>
            <p:nvPr/>
          </p:nvSpPr>
          <p:spPr>
            <a:xfrm>
              <a:off x="1607814" y="2490078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0A0C906-630F-4D80-A84A-722706CDC56C}"/>
                </a:ext>
              </a:extLst>
            </p:cNvPr>
            <p:cNvSpPr/>
            <p:nvPr/>
          </p:nvSpPr>
          <p:spPr>
            <a:xfrm>
              <a:off x="3456934" y="2515478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168F60-1410-4126-88A0-EC5175CFA713}"/>
                </a:ext>
              </a:extLst>
            </p:cNvPr>
            <p:cNvSpPr/>
            <p:nvPr/>
          </p:nvSpPr>
          <p:spPr>
            <a:xfrm>
              <a:off x="4914894" y="2515478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236ECA-D14B-40F5-A4C8-177D50FFDCCE}"/>
                </a:ext>
              </a:extLst>
            </p:cNvPr>
            <p:cNvSpPr/>
            <p:nvPr/>
          </p:nvSpPr>
          <p:spPr>
            <a:xfrm>
              <a:off x="122940" y="4074221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EE22DA-D08D-46D5-887E-B69B3636CCA3}"/>
                </a:ext>
              </a:extLst>
            </p:cNvPr>
            <p:cNvSpPr/>
            <p:nvPr/>
          </p:nvSpPr>
          <p:spPr>
            <a:xfrm>
              <a:off x="1591060" y="4043741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5B92B25-A4C2-4B02-AEFF-8727D930C826}"/>
                </a:ext>
              </a:extLst>
            </p:cNvPr>
            <p:cNvSpPr/>
            <p:nvPr/>
          </p:nvSpPr>
          <p:spPr>
            <a:xfrm>
              <a:off x="3435100" y="4038661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BD426B4-D61B-4446-B488-4E68D8297636}"/>
                </a:ext>
              </a:extLst>
            </p:cNvPr>
            <p:cNvSpPr/>
            <p:nvPr/>
          </p:nvSpPr>
          <p:spPr>
            <a:xfrm>
              <a:off x="4913380" y="4038661"/>
              <a:ext cx="1286161" cy="64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B9AC825-35D2-43A9-9892-6DED3A8179DD}"/>
              </a:ext>
            </a:extLst>
          </p:cNvPr>
          <p:cNvSpPr txBox="1"/>
          <p:nvPr/>
        </p:nvSpPr>
        <p:spPr>
          <a:xfrm>
            <a:off x="1845199" y="1647032"/>
            <a:ext cx="68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Fixed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DACF63-294F-49FE-B9E3-826B4989E472}"/>
              </a:ext>
            </a:extLst>
          </p:cNvPr>
          <p:cNvSpPr txBox="1"/>
          <p:nvPr/>
        </p:nvSpPr>
        <p:spPr>
          <a:xfrm>
            <a:off x="6626421" y="1619031"/>
            <a:ext cx="97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Tracking</a:t>
            </a:r>
          </a:p>
        </p:txBody>
      </p:sp>
    </p:spTree>
    <p:extLst>
      <p:ext uri="{BB962C8B-B14F-4D97-AF65-F5344CB8AC3E}">
        <p14:creationId xmlns:p14="http://schemas.microsoft.com/office/powerpoint/2010/main" val="394737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44EC-5F3D-46E1-A6C2-4FC2168FF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well can PV generation temporally match the load?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27C49-56DE-4A79-B41A-18E69073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78" y="2196445"/>
            <a:ext cx="4108062" cy="438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Prior analysis showed that the challenge for a largely solar-powered grid is insufficiency of winter generation to satisfy the load</a:t>
            </a:r>
          </a:p>
          <a:p>
            <a:pPr lvl="1"/>
            <a:r>
              <a:rPr lang="en-US" dirty="0"/>
              <a:t>Drives a need for a lot of storage</a:t>
            </a:r>
          </a:p>
          <a:p>
            <a:pPr marL="0" indent="0">
              <a:buNone/>
            </a:pPr>
            <a:r>
              <a:rPr lang="en-US" dirty="0"/>
              <a:t>Can the PV configuration be selected to better match the load and reduce the need for storage?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780B4-0664-4576-B0DF-2EC036196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738" y="2821709"/>
            <a:ext cx="7214774" cy="3456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F9BF56-C952-4203-87FA-08952FFDE971}"/>
              </a:ext>
            </a:extLst>
          </p:cNvPr>
          <p:cNvSpPr txBox="1"/>
          <p:nvPr/>
        </p:nvSpPr>
        <p:spPr>
          <a:xfrm>
            <a:off x="5137609" y="1751849"/>
            <a:ext cx="6501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Mahmoud Y. Abido, Kenji Shiraishi, Pedro Andrés Sánchez-Pérez, Russell K. Jones, Zabir Mahmud, Sergio Castellanos, Noah Kittner, Daniel M. </a:t>
            </a:r>
            <a:r>
              <a:rPr lang="en-US" sz="1400" dirty="0" err="1"/>
              <a:t>Kammen</a:t>
            </a:r>
            <a:r>
              <a:rPr lang="en-US" sz="1400" dirty="0"/>
              <a:t>, and Sarah R. Kurtz, “</a:t>
            </a:r>
            <a:r>
              <a:rPr lang="en-US" sz="1400" b="0" i="0" u="none" strike="noStrike" baseline="0" dirty="0">
                <a:latin typeface="TimesNewRomanPSMT"/>
              </a:rPr>
              <a:t>Seasonal Challenges for a Zero-Carbon Grid in California”, IEEE PVSC-49, 2020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0764429"/>
      </p:ext>
    </p:extLst>
  </p:cSld>
  <p:clrMapOvr>
    <a:masterClrMapping/>
  </p:clrMapOvr>
</p:sld>
</file>

<file path=ppt/theme/theme1.xml><?xml version="1.0" encoding="utf-8"?>
<a:theme xmlns:a="http://schemas.openxmlformats.org/drawingml/2006/main" name="j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se" id="{9002EF04-87FD-4C4A-98F9-A35845DEC35C}" vid="{B54F6F05-6927-419A-A888-C00B0FFB73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jse</Template>
  <TotalTime>18374</TotalTime>
  <Words>2315</Words>
  <Application>Microsoft Office PowerPoint</Application>
  <PresentationFormat>Widescreen</PresentationFormat>
  <Paragraphs>346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Cambria Math</vt:lpstr>
      <vt:lpstr>MS Reference Sans Serif</vt:lpstr>
      <vt:lpstr>Times New Roman</vt:lpstr>
      <vt:lpstr>TimesNewRomanPSMT</vt:lpstr>
      <vt:lpstr>jse</vt:lpstr>
      <vt:lpstr>Optimizing the Configuration of Photovoltaic Plants to Minimize the Need for Storage</vt:lpstr>
      <vt:lpstr>Sun geometry and PV orientation</vt:lpstr>
      <vt:lpstr>Annual generation of each configuration throughout California</vt:lpstr>
      <vt:lpstr>Comparing typical generation annually</vt:lpstr>
      <vt:lpstr>Comparing typical generation annually</vt:lpstr>
      <vt:lpstr>Comparing typical generation annually and in December</vt:lpstr>
      <vt:lpstr>Comparing typical generation annually and in December</vt:lpstr>
      <vt:lpstr>Comparing typical generation annually and in December</vt:lpstr>
      <vt:lpstr>How well can PV generation temporally match the load?</vt:lpstr>
      <vt:lpstr>Simplified analysis framework using normalized statewide PV generation and load profiles</vt:lpstr>
      <vt:lpstr>Daily solar generation for different collector configurations in summer, autumn, and winter </vt:lpstr>
      <vt:lpstr>PV cost model (2019 costs)</vt:lpstr>
      <vt:lpstr>Statewide analysis of PV cost-effectiveness without regard to the timing of energy delivery</vt:lpstr>
      <vt:lpstr>Monthly solar statewide generation profile versus the statewide load for 2019 </vt:lpstr>
      <vt:lpstr>How much storage is required to serve the load?</vt:lpstr>
      <vt:lpstr>Adding PV capacity reduces required storage</vt:lpstr>
      <vt:lpstr>Better matching the load means a given storage limit can be achieved with reduced PV capex, reduced total cost </vt:lpstr>
      <vt:lpstr>Total cost comparison</vt:lpstr>
      <vt:lpstr>Comparison of storage holding time</vt:lpstr>
      <vt:lpstr>Reducing required storage with dispatchable energy source</vt:lpstr>
      <vt:lpstr>Curtailment and secondary use</vt:lpstr>
      <vt:lpstr>Incentivizing winter tilt PV plants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the Configuration of Photovoltaic Plants to Temporally Match Generation to Load </dc:title>
  <dc:creator>Russell Jones</dc:creator>
  <cp:lastModifiedBy>Russell Jones</cp:lastModifiedBy>
  <cp:revision>33</cp:revision>
  <dcterms:created xsi:type="dcterms:W3CDTF">2021-11-07T01:52:36Z</dcterms:created>
  <dcterms:modified xsi:type="dcterms:W3CDTF">2021-12-05T16:39:19Z</dcterms:modified>
</cp:coreProperties>
</file>