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1BE8A3-30C5-844F-88F4-86055FD89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F910E-6B99-9543-AA78-4D292897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0975"/>
            <a:ext cx="12192000" cy="252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57174-E112-6F48-9071-78C99995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2" y="24628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AC4C1-FB66-164A-8E99-476493128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670" y="4978301"/>
            <a:ext cx="9144000" cy="10535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BA53D-865C-BC4F-BA81-FEB85378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F7D1E-5BC5-0046-8F11-02D3ED0E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A628-BB3E-844E-9EFD-FBD9C714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7513B360-32C7-DF40-95C7-AC20C01EBD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53" y="2910466"/>
            <a:ext cx="1106863" cy="10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E2E8-D18C-2545-B4ED-69E08BA0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E9D04-7FB1-5D42-8583-B0C679F76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AA5F-9308-7641-B26C-C3EF47FB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487A8-3CF6-9B49-9F74-0CD6D3E3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8A363-1642-9142-9408-A7751F6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7DAE5-7075-9147-AD2A-8BEB7A825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13733-8F0C-9A4D-A4A8-5148CC55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2E2E-2659-1B46-B413-77D36E17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E8E8-3EAD-B649-9ACF-00D82763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8FAF-22E1-0F40-BBE6-20CD1D7C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060A-1248-D442-8FB3-514506B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6C84-8C49-2449-A9BF-C7A4EAF1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DC97-EBC4-FF46-94A7-B1CA58C4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73096-1C60-8740-A003-6B98D02B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07E9-A8B3-6242-8C2C-EE6CCC2B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F013-EA0A-4544-8F7A-3E378994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8445C-160D-1547-BD4E-ACB69FC3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31936-1950-3D4B-8468-7314966D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B40EC-0C5A-474C-A63E-9C82D965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A21B-7363-D345-9797-89FAE425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9337-4C79-F540-A82A-4941D6E9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3DB6-69D5-E24A-A03F-1BBDFE8FB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479A5-1241-1D49-92A0-8DB3DC114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FE2A4-DFF5-E242-98F9-E37478ED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5494A-1B4E-BE4A-A938-C072994A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A83EE-10C8-4E40-BC49-7809F25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ABB6-7D7E-C647-8673-497BC6B7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-83344"/>
            <a:ext cx="102339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4B5E5-648C-904B-A2D2-83A3AD89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F53D4-138A-4D41-871F-5DA1A31C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A1F2E-3966-4849-A536-3968D64B2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93A1-FBFA-1447-95A8-EB18C1A83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99106-A8E5-4B43-8171-A79B5F87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0F3C8-EB9B-6A41-BAFA-9EB1D0D7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7A843-206C-6640-AD3C-91DF9BED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CDA0-3530-8647-80C2-2DB16435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04FF-934E-F74B-8454-766575A5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A8193-E43E-F346-8F17-690B4D4E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196A5-C920-DB48-99A9-20DB2EB8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C416D-FAA3-7642-9BDD-C558CF4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394B5-0294-654F-9152-CA9B896E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2C80A-FB20-7C44-9879-2804EEF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5916-EDDB-8A49-9BA6-B5E9C833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AAC8-86B9-EB4E-9083-6EDD427E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22A2C-CE63-2D44-A788-CA8270A04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EF8A3-CF9D-7845-931E-7422ABA7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4DDDC-3224-0248-AFC0-2B07C5AA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24488-F06F-3A49-A347-2A08D38E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EF30-F0CF-864F-816D-DCACCDA0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284D4-CC0C-054F-B03A-1D08BE898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10991-37E0-9349-BCB8-49856747A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E803E-D6DB-1F46-8A05-E276040F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C331E-1D78-6843-8927-FC50711A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EDF47-DF8B-BF42-9A6F-EB43732A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C6369B-A27F-C140-A3E0-70C98618F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1020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15073-1284-824A-964A-F7F08EBE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2391" cy="59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1DC9A-6EB6-1544-9337-7C4F4DF9A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FC790-BA10-9F41-961B-2077E605D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4F06-0F5A-9945-A5D7-9AEBA431B406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C0107-C11D-4148-A680-6BE9CB5E4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DC5D6-909B-3C4F-8997-42B353868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1B4D29F-ECFA-EC44-A030-839575DDD3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6" y="6032809"/>
            <a:ext cx="846286" cy="80466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6AE8D8-C272-6449-BD0A-4012F5C627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912" y="305797"/>
            <a:ext cx="2055742" cy="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y5/41fs26tn10z2_sckdntcd7n80000gn/T/com.microsoft.Word/WebArchiveCopyPasteTempFiles/page31image133689571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rel.gov/docs/fy19osti/71714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E15B-D83E-EA48-9D11-9519BE26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940" y="2485442"/>
            <a:ext cx="9833481" cy="2387600"/>
          </a:xfrm>
        </p:spPr>
        <p:txBody>
          <a:bodyPr/>
          <a:lstStyle/>
          <a:p>
            <a:r>
              <a:rPr lang="en-US" dirty="0"/>
              <a:t>How to model lithium batteries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183FE-B7F7-E946-A962-697F22EB4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 28, 2021</a:t>
            </a:r>
          </a:p>
        </p:txBody>
      </p:sp>
    </p:spTree>
    <p:extLst>
      <p:ext uri="{BB962C8B-B14F-4D97-AF65-F5344CB8AC3E}">
        <p14:creationId xmlns:p14="http://schemas.microsoft.com/office/powerpoint/2010/main" val="335387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27D1-079A-6745-903A-649B5B01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7C635-49EA-F54C-8275-8CA4C1233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RSP assumed 85% (92.2% for charge and discharge) for Li-Batteries</a:t>
            </a:r>
          </a:p>
          <a:p>
            <a:endParaRPr lang="en-US" dirty="0"/>
          </a:p>
          <a:p>
            <a:r>
              <a:rPr lang="en-US" dirty="0"/>
              <a:t>What does SWITCH assume?</a:t>
            </a:r>
          </a:p>
          <a:p>
            <a:endParaRPr lang="en-US" dirty="0"/>
          </a:p>
          <a:p>
            <a:r>
              <a:rPr lang="en-US" dirty="0"/>
              <a:t>Shall we use 80%? - Yes</a:t>
            </a:r>
          </a:p>
        </p:txBody>
      </p:sp>
    </p:spTree>
    <p:extLst>
      <p:ext uri="{BB962C8B-B14F-4D97-AF65-F5344CB8AC3E}">
        <p14:creationId xmlns:p14="http://schemas.microsoft.com/office/powerpoint/2010/main" val="71999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8416-15AB-E445-BD8B-CFD8BF0B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0C61-9B8F-D541-82C4-1D8D75673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use only one model and then reference everything to it?</a:t>
            </a:r>
          </a:p>
          <a:p>
            <a:endParaRPr lang="en-US" dirty="0"/>
          </a:p>
          <a:p>
            <a:r>
              <a:rPr lang="en-US" dirty="0"/>
              <a:t>Could report in absolute terms or might report in fraction of Li-battery cost (for same duration)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need to revisit the question of the </a:t>
            </a:r>
            <a:r>
              <a:rPr lang="en-US"/>
              <a:t>sensitivity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4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D434-1828-0A42-B9F6-A2D3D4D6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05BB-F6B2-8145-B165-720E7BD9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Energy- vs power-related costs</a:t>
            </a:r>
          </a:p>
          <a:p>
            <a:pPr lvl="1"/>
            <a:r>
              <a:rPr lang="en-US" dirty="0"/>
              <a:t>This ratio is primary determinant of “long-” vs “short-duration” storage</a:t>
            </a:r>
          </a:p>
          <a:p>
            <a:r>
              <a:rPr lang="en-US" dirty="0"/>
              <a:t>O&amp;M costs</a:t>
            </a:r>
          </a:p>
          <a:p>
            <a:pPr lvl="1"/>
            <a:r>
              <a:rPr lang="en-US" dirty="0"/>
              <a:t>Primary cost may be replacing batteries from decreased capacity with aging</a:t>
            </a:r>
          </a:p>
          <a:p>
            <a:pPr lvl="1"/>
            <a:r>
              <a:rPr lang="en-US" dirty="0"/>
              <a:t>Is this the best strategy?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Sensitivity analysis?</a:t>
            </a:r>
          </a:p>
        </p:txBody>
      </p:sp>
    </p:spTree>
    <p:extLst>
      <p:ext uri="{BB962C8B-B14F-4D97-AF65-F5344CB8AC3E}">
        <p14:creationId xmlns:p14="http://schemas.microsoft.com/office/powerpoint/2010/main" val="291425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1156-CD47-314F-A5FA-108A8968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differentiates cost origins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43D08-BC0F-024F-9051-FC7F11A0BD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22040" y="2220684"/>
            <a:ext cx="16268158" cy="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page31image1336895712">
            <a:extLst>
              <a:ext uri="{FF2B5EF4-FFF2-40B4-BE49-F238E27FC236}">
                <a16:creationId xmlns:a16="http://schemas.microsoft.com/office/drawing/2014/main" id="{68F711F7-B700-2C4C-92C0-21EFB096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12" y="1734109"/>
            <a:ext cx="6473371" cy="44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8204E-0F45-F74C-B801-5D2B619CA6A7}"/>
              </a:ext>
            </a:extLst>
          </p:cNvPr>
          <p:cNvSpPr txBox="1"/>
          <p:nvPr/>
        </p:nvSpPr>
        <p:spPr>
          <a:xfrm>
            <a:off x="3692274" y="6358684"/>
            <a:ext cx="4877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https://www.nrel.gov/docs/fy19osti/71714.pdf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8C552-924A-0749-BD84-0CCA2A2BCD47}"/>
              </a:ext>
            </a:extLst>
          </p:cNvPr>
          <p:cNvSpPr txBox="1"/>
          <p:nvPr/>
        </p:nvSpPr>
        <p:spPr>
          <a:xfrm>
            <a:off x="8787283" y="3239404"/>
            <a:ext cx="2684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suggests that we are MUCH better off installing 1 four-hour battery rather than 8 half-hour batteries</a:t>
            </a:r>
          </a:p>
          <a:p>
            <a:endParaRPr lang="en-US" dirty="0"/>
          </a:p>
          <a:p>
            <a:r>
              <a:rPr lang="en-US" dirty="0"/>
              <a:t>The half-hour batteries could be charged or discharged more rapidly, but if the goal is long duration storage…</a:t>
            </a:r>
          </a:p>
        </p:txBody>
      </p:sp>
    </p:spTree>
    <p:extLst>
      <p:ext uri="{BB962C8B-B14F-4D97-AF65-F5344CB8AC3E}">
        <p14:creationId xmlns:p14="http://schemas.microsoft.com/office/powerpoint/2010/main" val="87226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52E4-7FBD-314C-83E2-82A16E00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B4F6EA1-D7EA-D64A-9C07-32827F429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735148"/>
              </p:ext>
            </p:extLst>
          </p:nvPr>
        </p:nvGraphicFramePr>
        <p:xfrm>
          <a:off x="1160584" y="1383323"/>
          <a:ext cx="10081847" cy="522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4955">
                  <a:extLst>
                    <a:ext uri="{9D8B030D-6E8A-4147-A177-3AD203B41FA5}">
                      <a16:colId xmlns:a16="http://schemas.microsoft.com/office/drawing/2014/main" val="3320010106"/>
                    </a:ext>
                  </a:extLst>
                </a:gridCol>
                <a:gridCol w="718189">
                  <a:extLst>
                    <a:ext uri="{9D8B030D-6E8A-4147-A177-3AD203B41FA5}">
                      <a16:colId xmlns:a16="http://schemas.microsoft.com/office/drawing/2014/main" val="1540847594"/>
                    </a:ext>
                  </a:extLst>
                </a:gridCol>
                <a:gridCol w="2950015">
                  <a:extLst>
                    <a:ext uri="{9D8B030D-6E8A-4147-A177-3AD203B41FA5}">
                      <a16:colId xmlns:a16="http://schemas.microsoft.com/office/drawing/2014/main" val="3141943697"/>
                    </a:ext>
                  </a:extLst>
                </a:gridCol>
                <a:gridCol w="2168713">
                  <a:extLst>
                    <a:ext uri="{9D8B030D-6E8A-4147-A177-3AD203B41FA5}">
                      <a16:colId xmlns:a16="http://schemas.microsoft.com/office/drawing/2014/main" val="3118105975"/>
                    </a:ext>
                  </a:extLst>
                </a:gridCol>
                <a:gridCol w="1739975">
                  <a:extLst>
                    <a:ext uri="{9D8B030D-6E8A-4147-A177-3AD203B41FA5}">
                      <a16:colId xmlns:a16="http://schemas.microsoft.com/office/drawing/2014/main" val="2316162976"/>
                    </a:ext>
                  </a:extLst>
                </a:gridCol>
              </a:tblGrid>
              <a:tr h="684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Power cost (upfront in $/kW or annualized in $/kW/y)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cost (upfront or annualized)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Ratio of $/kWh to $/kW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733566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R. Fu, et al (see Fig. 2.3)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294 $/kW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307 $/kWh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872155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NREL 2020 ATB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292 $/kW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317 $/kWh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088694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NREL 2020 ATB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260 $/kW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299 $/kWh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5526617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NREL 2020 ATB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146 $/kW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168 $/kWh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96743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RESOLVE 2018 RSP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23 $/kW/y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42 $/kWh/y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081923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RESOLVE 2018 RSP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10.3 $/kW/y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20 $/kWh/y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5107000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SB100 study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162 $/kW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224 $/kWh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9150500"/>
                  </a:ext>
                </a:extLst>
              </a:tr>
              <a:tr h="45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NREL 2021 ATB (utility scale)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257 $/kW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277 $/kWh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01947"/>
                  </a:ext>
                </a:extLst>
              </a:tr>
              <a:tr h="45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NREL 2021 ATB (utility scale - moderate)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197 $/kW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147 $/kWh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932975"/>
                  </a:ext>
                </a:extLst>
              </a:tr>
              <a:tr h="684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NREL 2021 ATB (commercial- moderate)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444 $/kW*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$236 $/kWh*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8197499"/>
                  </a:ext>
                </a:extLst>
              </a:tr>
              <a:tr h="684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NREL 2021 ATB (commercial- moderate)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324 $/kW**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$108 $/kWh**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5254118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2021 PSP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19.8 $/kW/y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24.5 $/kWh/y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7575330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2021 PSP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14.2 $/kW/y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13.7 $/kWh/y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1088160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12E10FD0-0B63-254A-8E8E-B4E55D4C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2401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3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DB54-6DD2-B04A-99BB-7B2F1E05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62" y="365125"/>
            <a:ext cx="9161329" cy="598971"/>
          </a:xfrm>
        </p:spPr>
        <p:txBody>
          <a:bodyPr>
            <a:normAutofit fontScale="90000"/>
          </a:bodyPr>
          <a:lstStyle/>
          <a:p>
            <a:r>
              <a:rPr lang="en-US" dirty="0"/>
              <a:t>Trend: lithium ion is looking more like LDES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EAD3-CA85-4C4C-B84E-EB7623A2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78"/>
            <a:ext cx="10515600" cy="53222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Ratio of $/kWh to $/kW have been decreasing</a:t>
            </a:r>
          </a:p>
          <a:p>
            <a:r>
              <a:rPr lang="en-US" dirty="0"/>
              <a:t>Compare E3 projections for 2030:</a:t>
            </a:r>
          </a:p>
          <a:p>
            <a:pPr lvl="1"/>
            <a:r>
              <a:rPr lang="en-US" dirty="0"/>
              <a:t>2018 RSP: 1.9</a:t>
            </a:r>
          </a:p>
          <a:p>
            <a:pPr lvl="1"/>
            <a:r>
              <a:rPr lang="en-US" dirty="0"/>
              <a:t>SB100: 1.38</a:t>
            </a:r>
          </a:p>
          <a:p>
            <a:pPr lvl="1"/>
            <a:r>
              <a:rPr lang="en-US" dirty="0"/>
              <a:t>2021 PSP: 0.96</a:t>
            </a:r>
          </a:p>
          <a:p>
            <a:r>
              <a:rPr lang="en-US" dirty="0"/>
              <a:t>When the projected ratio varies into the future it decreases</a:t>
            </a:r>
          </a:p>
          <a:p>
            <a:endParaRPr lang="en-US" dirty="0"/>
          </a:p>
          <a:p>
            <a:r>
              <a:rPr lang="en-US" dirty="0"/>
              <a:t>As Li-ion costs for $/kWh drop, is it looking more like LDES?</a:t>
            </a:r>
          </a:p>
          <a:p>
            <a:r>
              <a:rPr lang="en-US" dirty="0"/>
              <a:t>Experience of solar industry was similar: project costs were relatively small, then module prices dropped, then other costs needed to drop</a:t>
            </a:r>
          </a:p>
          <a:p>
            <a:r>
              <a:rPr lang="en-US" dirty="0"/>
              <a:t>Other prices are more dependent on project size, etc. Different learning curve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2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A24B-F302-3D4C-8E35-EE0CEA61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O&amp;M costs: ATB uses 2.5% of capital cost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7A4BAE-1242-6349-99B1-023AE5238F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071" y="1824727"/>
            <a:ext cx="4458929" cy="396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8296-1A05-A144-AF34-305B9F506F81}"/>
              </a:ext>
            </a:extLst>
          </p:cNvPr>
          <p:cNvSpPr txBox="1"/>
          <p:nvPr/>
        </p:nvSpPr>
        <p:spPr>
          <a:xfrm>
            <a:off x="6872748" y="1455395"/>
            <a:ext cx="17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variability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874C4-DE1F-B145-937C-D0B5D3BE6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90" y="2479718"/>
            <a:ext cx="5702710" cy="3002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20556A-2D9A-7941-9FA4-2CF9C87C4EF5}"/>
              </a:ext>
            </a:extLst>
          </p:cNvPr>
          <p:cNvSpPr txBox="1"/>
          <p:nvPr/>
        </p:nvSpPr>
        <p:spPr>
          <a:xfrm>
            <a:off x="4281172" y="6276478"/>
            <a:ext cx="761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ATB reports it as $/kW, but RESOLVE/SWITCH should use both $/kW and $/kWh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3E5F0-55FE-964A-8140-05FEDB11F4A9}"/>
              </a:ext>
            </a:extLst>
          </p:cNvPr>
          <p:cNvSpPr txBox="1"/>
          <p:nvPr/>
        </p:nvSpPr>
        <p:spPr>
          <a:xfrm>
            <a:off x="1243781" y="1455395"/>
            <a:ext cx="462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to replace or overbuild in the first place?</a:t>
            </a:r>
          </a:p>
        </p:txBody>
      </p:sp>
    </p:spTree>
    <p:extLst>
      <p:ext uri="{BB962C8B-B14F-4D97-AF65-F5344CB8AC3E}">
        <p14:creationId xmlns:p14="http://schemas.microsoft.com/office/powerpoint/2010/main" val="307862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F465-5048-D241-AE40-490E086A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CAISO battery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AAFAB-42B7-CC4B-AF30-C9A60CB79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512" y="1746738"/>
            <a:ext cx="8220442" cy="43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36F5-B9B8-6440-B425-C385C7CA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3" y="247895"/>
            <a:ext cx="9988062" cy="598971"/>
          </a:xfrm>
        </p:spPr>
        <p:txBody>
          <a:bodyPr>
            <a:normAutofit fontScale="90000"/>
          </a:bodyPr>
          <a:lstStyle/>
          <a:p>
            <a:r>
              <a:rPr lang="en-US" dirty="0"/>
              <a:t>Discharge-to-charge ratio estimates efficiency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3BFA89-D06E-2944-BD4D-B4F3C610C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325" y="1395046"/>
            <a:ext cx="9591068" cy="54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CA6D-DF7A-3740-8CB4-2DBBA158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value is about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15098-5304-8341-AC91-7E4967208F54}"/>
              </a:ext>
            </a:extLst>
          </p:cNvPr>
          <p:cNvSpPr txBox="1"/>
          <p:nvPr/>
        </p:nvSpPr>
        <p:spPr>
          <a:xfrm>
            <a:off x="2903537" y="6486958"/>
            <a:ext cx="679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to Yi Hao, </a:t>
            </a:r>
            <a:r>
              <a:rPr lang="en-US" dirty="0" err="1"/>
              <a:t>Socheata</a:t>
            </a:r>
            <a:r>
              <a:rPr lang="en-US" dirty="0"/>
              <a:t> and others. Note: 2021 data are cleaner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41EEE-6F74-9D45-B1CE-C58FAFF40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0" y="2597944"/>
            <a:ext cx="4927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571</Words>
  <Application>Microsoft Macintosh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How to model lithium batteries</vt:lpstr>
      <vt:lpstr>Overview</vt:lpstr>
      <vt:lpstr>Analysis differentiates cost origins</vt:lpstr>
      <vt:lpstr>Trends</vt:lpstr>
      <vt:lpstr>Trend: lithium ion is looking more like LDES</vt:lpstr>
      <vt:lpstr>O&amp;M costs: ATB uses 2.5% of capital cost</vt:lpstr>
      <vt:lpstr>CAISO battery data</vt:lpstr>
      <vt:lpstr>Discharge-to-charge ratio estimates efficiency</vt:lpstr>
      <vt:lpstr>Average value is about 80%</vt:lpstr>
      <vt:lpstr>Efficiency</vt:lpstr>
      <vt:lpstr>Sensitivity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Kurtz</dc:creator>
  <cp:lastModifiedBy>Sarah Kurtz</cp:lastModifiedBy>
  <cp:revision>8</cp:revision>
  <dcterms:created xsi:type="dcterms:W3CDTF">2021-08-15T20:40:31Z</dcterms:created>
  <dcterms:modified xsi:type="dcterms:W3CDTF">2021-09-29T04:41:13Z</dcterms:modified>
</cp:coreProperties>
</file>