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8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2"/>
    <p:restoredTop sz="94777"/>
  </p:normalViewPr>
  <p:slideViewPr>
    <p:cSldViewPr snapToGrid="0" snapToObjects="1">
      <p:cViewPr varScale="1">
        <p:scale>
          <a:sx n="87" d="100"/>
          <a:sy n="87" d="100"/>
        </p:scale>
        <p:origin x="200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9443C-0786-9645-8402-1B35929599AB}" type="datetimeFigureOut">
              <a:rPr lang="en-US" smtClean="0"/>
              <a:t>9/20/21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5D970-ACB3-D04E-8523-8BD91D2EF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10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2393A09-9431-5440-BE5B-7C68037655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6A1AD-F63D-DF4F-A9AC-8B98AA91E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4AFFB-F9C0-CE47-88DD-7931CE1CBA89}" type="datetimeFigureOut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C8FF2-6025-624A-B96A-BBFC6E4E3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37CBCC-6B74-C149-816A-75A4655C9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6EF80-332D-7F4E-8A1A-01AA05BD13A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59DBEB-AD6E-724F-BD96-4F9BE03C37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870975"/>
            <a:ext cx="12192000" cy="2525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7B91F8-3CF3-F544-A68D-DECAACE2360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0043" y="5478754"/>
            <a:ext cx="1826721" cy="5137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F4AB48-6C9F-EE49-9A0E-9624D40730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95843"/>
            <a:ext cx="9144000" cy="992468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A571FD-C289-2841-92AD-823C487A28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780" y="5478754"/>
            <a:ext cx="9144000" cy="59639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0884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F6805-61D2-8245-9D4B-3733A9176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266401-3AA6-784F-8FA3-82C0A493BD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DD2B1-DA65-9C40-A40E-4626BF6E1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4AFFB-F9C0-CE47-88DD-7931CE1CBA89}" type="datetimeFigureOut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BA9EF-EB92-E24A-9C10-63DCD1D34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237BC7-52FC-134D-8EF8-CB4694F54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6EF80-332D-7F4E-8A1A-01AA05BD1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173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2DEDE5-C7F9-274A-AE97-1653F9EEF2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2559B6-C2AD-6B47-A18D-5EDF16EC3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15167C-B23E-E642-B303-21C603247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4AFFB-F9C0-CE47-88DD-7931CE1CBA89}" type="datetimeFigureOut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3197C-3B13-D44F-9542-A142CD990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85793-6FE5-504B-B8B3-B35002B5D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6EF80-332D-7F4E-8A1A-01AA05BD1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012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BFCF5-E8C6-D949-AE0F-9FAF1756B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83C57-F17F-1647-AE26-1E3810FDF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4AFFB-F9C0-CE47-88DD-7931CE1CBA89}" type="datetimeFigureOut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6C773-8783-3C40-ACB1-B5E02108A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1D626-A58B-0B44-BE15-1965A4C42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6EF80-332D-7F4E-8A1A-01AA05BD13A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F77E46-97E5-FE4D-B984-5C75705DA3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2102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700D33-1F90-434B-BFA2-41E7DA1D88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198" t="-39145" r="-7322" b="-23727"/>
          <a:stretch/>
        </p:blipFill>
        <p:spPr>
          <a:xfrm>
            <a:off x="10236200" y="304800"/>
            <a:ext cx="1638300" cy="66108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C8D3EB-6B95-EE49-ADBD-F90817E1E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801"/>
            <a:ext cx="10515600" cy="84507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40268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EAAC1-FE81-B54D-89EB-4F3244F10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EF154A-1CF7-8C4B-9E44-E6383AEF4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7CFDD-6DD9-E545-A16C-35AD04BF6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4AFFB-F9C0-CE47-88DD-7931CE1CBA89}" type="datetimeFigureOut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4607D-ECED-B04A-8F86-9FBEFF311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BFAC3-A1D7-C84B-B28C-6BD0606A1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6EF80-332D-7F4E-8A1A-01AA05BD1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833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F7246-53AE-EC43-BCAF-32FC3BD2F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1CD5F-3F62-D045-8EB3-53D14D9659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593B0-12C0-7142-8AE2-8E0471318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63EB6C-8092-F041-813F-978973C5A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4AFFB-F9C0-CE47-88DD-7931CE1CBA89}" type="datetimeFigureOut">
              <a:rPr lang="en-US" smtClean="0"/>
              <a:t>9/20/21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6B33B7-4FC9-B349-BB11-AF88BB252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561B3D-5839-044D-A964-E1E42E1E8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6EF80-332D-7F4E-8A1A-01AA05BD1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321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6C1EE-A980-7B4A-BB97-CB65EE352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93014-EE40-C749-8BD2-0C3545BA8F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81544B-2FDE-0D49-9E8B-2D3F92C4D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7CB053-FBDC-A647-9EF7-4423BEEE6C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B3ABC7-79B4-1541-80E7-7725E02DB3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05AE2C-9A0F-4A45-94D5-A12081A9F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4AFFB-F9C0-CE47-88DD-7931CE1CBA89}" type="datetimeFigureOut">
              <a:rPr lang="en-US" smtClean="0"/>
              <a:t>9/20/21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B63B4F-6BAA-434B-ACF5-E98080259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F9D049-AE83-0B41-9ED5-1BC18DF58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6EF80-332D-7F4E-8A1A-01AA05BD1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790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0648B-5B26-A440-85A9-0FC4651BF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09E20C-4EFF-7141-BBBF-494D29F81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4AFFB-F9C0-CE47-88DD-7931CE1CBA89}" type="datetimeFigureOut">
              <a:rPr lang="en-US" smtClean="0"/>
              <a:t>9/20/21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6FF4A9-6369-9C49-9865-01ECFA3F0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7A8545-9BF0-914C-98EE-C5E180C25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6EF80-332D-7F4E-8A1A-01AA05BD1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741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D8FC5E-9583-754D-B034-8934E5E29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4AFFB-F9C0-CE47-88DD-7931CE1CBA89}" type="datetimeFigureOut">
              <a:rPr lang="en-US" smtClean="0"/>
              <a:t>9/20/21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D193FB-3166-C44C-804A-BFAA482D1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A12B12-822E-BE43-A526-241F5A071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6EF80-332D-7F4E-8A1A-01AA05BD1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385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1D637-6C36-FA4F-9946-12C2E6099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76B3C-1683-9E42-9E18-3461AB692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F9CF63-B402-5C41-9F9D-751AB8346E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CA52E6-DD80-6D42-9F1E-1A9CE99D7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4AFFB-F9C0-CE47-88DD-7931CE1CBA89}" type="datetimeFigureOut">
              <a:rPr lang="en-US" smtClean="0"/>
              <a:t>9/20/21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D76A0D-45AB-E74A-B386-FA6680ED7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F07774-8BBC-B246-973E-1BA3A49E5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6EF80-332D-7F4E-8A1A-01AA05BD1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920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E8394-0263-3240-A7BF-91DB097FA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A3EB4F-4E84-E848-90A2-63DF99A4F5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05E811-ED02-0C42-95DF-9D159B10D5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5665F4-A850-0F48-B2E8-727F5872D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4AFFB-F9C0-CE47-88DD-7931CE1CBA89}" type="datetimeFigureOut">
              <a:rPr lang="en-US" smtClean="0"/>
              <a:t>9/20/21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7FB944-3CAB-4D42-8B82-FFF503E54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9D9179-20FA-0647-BA71-19EC5E5D3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6EF80-332D-7F4E-8A1A-01AA05BD1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574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EC029A-B423-E044-BE95-E848ECA4B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B5D82-E519-5647-8F23-DA89FAF2BA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4AFFB-F9C0-CE47-88DD-7931CE1CBA89}" type="datetimeFigureOut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743BC-C3FC-1C4F-B16A-E976C499E3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C50594-BFD9-2147-8117-E40784976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6EF80-332D-7F4E-8A1A-01AA05BD13AE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4B4E0A-41F9-C045-9C07-84536066CE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2102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FCC16D-2226-094A-86F2-7E4D9E7F40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198" t="-39145" r="-7322" b="-23727"/>
          <a:stretch/>
        </p:blipFill>
        <p:spPr>
          <a:xfrm>
            <a:off x="10236200" y="304800"/>
            <a:ext cx="1638300" cy="66108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1E9F0D-D014-4C49-BC8F-772B119C4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726" y="304799"/>
            <a:ext cx="10194073" cy="661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6526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sdcwa.org/projects/san-vicente-pumping-facilities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2D8B7B1-CD3E-D848-94A6-2D3446FF75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95842"/>
            <a:ext cx="8434388" cy="1382911"/>
          </a:xfrm>
        </p:spPr>
        <p:txBody>
          <a:bodyPr>
            <a:normAutofit fontScale="90000"/>
          </a:bodyPr>
          <a:lstStyle/>
          <a:p>
            <a:r>
              <a:rPr lang="en-US" dirty="0"/>
              <a:t>Summary of Pumped hydropower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8881F5D5-B127-D343-87CC-C6FA3FBF9C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4748" y="5429253"/>
            <a:ext cx="9144000" cy="717337"/>
          </a:xfrm>
        </p:spPr>
        <p:txBody>
          <a:bodyPr>
            <a:normAutofit/>
          </a:bodyPr>
          <a:lstStyle/>
          <a:p>
            <a:r>
              <a:rPr lang="en-US" dirty="0"/>
              <a:t>September 2021</a:t>
            </a:r>
          </a:p>
        </p:txBody>
      </p:sp>
    </p:spTree>
    <p:extLst>
      <p:ext uri="{BB962C8B-B14F-4D97-AF65-F5344CB8AC3E}">
        <p14:creationId xmlns:p14="http://schemas.microsoft.com/office/powerpoint/2010/main" val="2955418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395D48-ED4D-6843-9893-FC2481D217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2205863"/>
              </p:ext>
            </p:extLst>
          </p:nvPr>
        </p:nvGraphicFramePr>
        <p:xfrm>
          <a:off x="577516" y="1402639"/>
          <a:ext cx="10908631" cy="433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9273">
                  <a:extLst>
                    <a:ext uri="{9D8B030D-6E8A-4147-A177-3AD203B41FA5}">
                      <a16:colId xmlns:a16="http://schemas.microsoft.com/office/drawing/2014/main" val="3415452623"/>
                    </a:ext>
                  </a:extLst>
                </a:gridCol>
                <a:gridCol w="1888958">
                  <a:extLst>
                    <a:ext uri="{9D8B030D-6E8A-4147-A177-3AD203B41FA5}">
                      <a16:colId xmlns:a16="http://schemas.microsoft.com/office/drawing/2014/main" val="3619239386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93514123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94175827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61681271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5256236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Project name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Company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Location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Capacity (MW)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Planned start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Notes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01700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Cat Creek Energy and Water Storage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Cat Creek Energy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Idaho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720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2028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110 MW wind; 150 MW solar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86828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Eagle Mountain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Eagle Crest Energy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Desert Center (Southern California)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1300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(up to 18 h)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2028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Closed loop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74397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Mokelumne Water Battery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GreenGenStorage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Calaveras County (Central California)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250-800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(8-10 h)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2027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Closed loop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83984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Swan Lake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Rye Development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Oregon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393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2026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Closed loop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17968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Goldendale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Rye Development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Washington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1200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2028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Closed loop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1379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San Vicente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San Diego County Water Authority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San Diego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(8 h)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2030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Closed loop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75714512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FEAC340-C32D-6243-9549-90721B03F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Documented projects – are there more?</a:t>
            </a:r>
          </a:p>
        </p:txBody>
      </p:sp>
    </p:spTree>
    <p:extLst>
      <p:ext uri="{BB962C8B-B14F-4D97-AF65-F5344CB8AC3E}">
        <p14:creationId xmlns:p14="http://schemas.microsoft.com/office/powerpoint/2010/main" val="2299691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EAC340-C32D-6243-9549-90721B03F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Webinar June 3, 2021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85E715-D2B9-8644-8782-35BFFD4F4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www.storeenergyca.org</a:t>
            </a:r>
            <a:r>
              <a:rPr lang="en-US" dirty="0"/>
              <a:t>/news/#webinars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76B7FAA1-E421-914F-987D-555037E78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4460"/>
            <a:ext cx="12192000" cy="18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142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EAC340-C32D-6243-9549-90721B03F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 Vicente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85E715-D2B9-8644-8782-35BFFD4F4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801" y="1291971"/>
            <a:ext cx="10515600" cy="4351338"/>
          </a:xfrm>
        </p:spPr>
        <p:txBody>
          <a:bodyPr>
            <a:normAutofit/>
          </a:bodyPr>
          <a:lstStyle/>
          <a:p>
            <a:r>
              <a:rPr lang="en-US" sz="2000" dirty="0"/>
              <a:t>https://</a:t>
            </a:r>
            <a:r>
              <a:rPr lang="en-US" sz="2000" dirty="0" err="1"/>
              <a:t>www.sdcwa.org</a:t>
            </a:r>
            <a:r>
              <a:rPr lang="en-US" sz="2000" dirty="0"/>
              <a:t>/san-vicente-energy-storage-facility-powers-ahead-with-18m-boost/</a:t>
            </a:r>
          </a:p>
        </p:txBody>
      </p:sp>
      <p:pic>
        <p:nvPicPr>
          <p:cNvPr id="4" name="Picture 3" descr="Graphical user interface, text, application, email, website&#10;&#10;Description automatically generated">
            <a:extLst>
              <a:ext uri="{FF2B5EF4-FFF2-40B4-BE49-F238E27FC236}">
                <a16:creationId xmlns:a16="http://schemas.microsoft.com/office/drawing/2014/main" id="{FBF91B78-C4ED-2743-8634-0A4F4BE7E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4305" y="1647841"/>
            <a:ext cx="5372977" cy="521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957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EAC340-C32D-6243-9549-90721B03F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 Vicente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85E715-D2B9-8644-8782-35BFFD4F4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801" y="1291971"/>
            <a:ext cx="10515600" cy="4351338"/>
          </a:xfrm>
        </p:spPr>
        <p:txBody>
          <a:bodyPr>
            <a:normAutofit/>
          </a:bodyPr>
          <a:lstStyle/>
          <a:p>
            <a:r>
              <a:rPr lang="en-US" sz="2000" dirty="0">
                <a:hlinkClick r:id="rId2"/>
              </a:rPr>
              <a:t>https://www.sdcwa.org/projects/san-vicente-pumping-facilities/</a:t>
            </a:r>
            <a:endParaRPr lang="en-US" sz="2000" dirty="0"/>
          </a:p>
          <a:p>
            <a:endParaRPr lang="en-US" sz="2000" dirty="0"/>
          </a:p>
          <a:p>
            <a:r>
              <a:rPr lang="en-US" dirty="0"/>
              <a:t>4000 MWh</a:t>
            </a:r>
          </a:p>
          <a:p>
            <a:r>
              <a:rPr lang="en-US" dirty="0"/>
              <a:t>500 MW for 8 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E68C11-59BE-6346-A499-1834F502F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4382" y="1057879"/>
            <a:ext cx="4477618" cy="580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249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EAC340-C32D-6243-9549-90721B03F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model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85E715-D2B9-8644-8782-35BFFD4F4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801" y="1291971"/>
            <a:ext cx="10515600" cy="5353228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r>
              <a:rPr lang="en-US" dirty="0"/>
              <a:t>Pumped hydro projects are lowest cost in the long run (100 y), but are often high cost in the short term</a:t>
            </a:r>
          </a:p>
          <a:p>
            <a:r>
              <a:rPr lang="en-US" dirty="0"/>
              <a:t>Pumped hydro projects are more likely to be completed with some political support</a:t>
            </a:r>
          </a:p>
          <a:p>
            <a:endParaRPr lang="en-US" dirty="0"/>
          </a:p>
          <a:p>
            <a:r>
              <a:rPr lang="en-US" dirty="0"/>
              <a:t>Are these projects “selected” because of lowest cost or because of public decision?</a:t>
            </a:r>
          </a:p>
          <a:p>
            <a:r>
              <a:rPr lang="en-US" dirty="0"/>
              <a:t>Should we ask the model to select them, or put them in as planned builds as scenarios?</a:t>
            </a:r>
          </a:p>
        </p:txBody>
      </p:sp>
    </p:spTree>
    <p:extLst>
      <p:ext uri="{BB962C8B-B14F-4D97-AF65-F5344CB8AC3E}">
        <p14:creationId xmlns:p14="http://schemas.microsoft.com/office/powerpoint/2010/main" val="4019568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395D48-ED4D-6843-9893-FC2481D217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0285405"/>
              </p:ext>
            </p:extLst>
          </p:nvPr>
        </p:nvGraphicFramePr>
        <p:xfrm>
          <a:off x="577516" y="1402639"/>
          <a:ext cx="10908631" cy="433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9273">
                  <a:extLst>
                    <a:ext uri="{9D8B030D-6E8A-4147-A177-3AD203B41FA5}">
                      <a16:colId xmlns:a16="http://schemas.microsoft.com/office/drawing/2014/main" val="3415452623"/>
                    </a:ext>
                  </a:extLst>
                </a:gridCol>
                <a:gridCol w="1888958">
                  <a:extLst>
                    <a:ext uri="{9D8B030D-6E8A-4147-A177-3AD203B41FA5}">
                      <a16:colId xmlns:a16="http://schemas.microsoft.com/office/drawing/2014/main" val="3619239386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93514123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94175827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61681271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5256236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Project name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Company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Location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Capacity (MW)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Planned start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Notes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01700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Cat Creek Energy and Water Storage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Cat Creek Energy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Idaho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720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2028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110 MW wind; 150 MW solar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86828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Eagle Mountain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Eagle Crest Energy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Desert Center (Southern California)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1300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(up to 18 h)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2028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Closed loop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74397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Mokelumne Water Battery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GreenGenStorage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Calaveras County (Central California)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250-800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(8-10 h)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2027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Closed loop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83984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Swan Lake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Rye Development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Oregon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393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2026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Closed loop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17968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Goldendale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Rye Development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Washington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1200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2028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Closed loop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1379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San Vicente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San Diego County Water Authority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San Diego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(8 h)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2030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Closed loop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75714512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FEAC340-C32D-6243-9549-90721B03F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all of these as a high-PHS scenario?</a:t>
            </a:r>
          </a:p>
        </p:txBody>
      </p:sp>
    </p:spTree>
    <p:extLst>
      <p:ext uri="{BB962C8B-B14F-4D97-AF65-F5344CB8AC3E}">
        <p14:creationId xmlns:p14="http://schemas.microsoft.com/office/powerpoint/2010/main" val="1319566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A92928-E5A5-844D-BAE1-28AFDAC84B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Baseline scenario should include all pumped hydro projects as planned builds using the advertised size</a:t>
            </a:r>
          </a:p>
          <a:p>
            <a:r>
              <a:rPr lang="en-US" dirty="0"/>
              <a:t>A sensitivity analysis will cut them out to define how much more other storage would be needed if they can’t be built</a:t>
            </a:r>
          </a:p>
          <a:p>
            <a:r>
              <a:rPr lang="en-US" dirty="0"/>
              <a:t>We anticipate that these will first be included in the 2030 period</a:t>
            </a:r>
          </a:p>
          <a:p>
            <a:r>
              <a:rPr lang="en-US" dirty="0"/>
              <a:t>We will use whatever costs they have suggested without too much concern for whether these are correct</a:t>
            </a:r>
          </a:p>
          <a:p>
            <a:r>
              <a:rPr lang="en-US" dirty="0"/>
              <a:t>We should ask the companies what the plan is for connection into the </a:t>
            </a:r>
            <a:r>
              <a:rPr lang="en-US"/>
              <a:t>transmission grid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932FAB-EACA-6742-8DE9-8C79EADF9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from discussion</a:t>
            </a:r>
          </a:p>
        </p:txBody>
      </p:sp>
    </p:spTree>
    <p:extLst>
      <p:ext uri="{BB962C8B-B14F-4D97-AF65-F5344CB8AC3E}">
        <p14:creationId xmlns:p14="http://schemas.microsoft.com/office/powerpoint/2010/main" val="4105275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4814</TotalTime>
  <Words>435</Words>
  <Application>Microsoft Macintosh PowerPoint</Application>
  <PresentationFormat>Widescreen</PresentationFormat>
  <Paragraphs>116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Summary of Pumped hydropower</vt:lpstr>
      <vt:lpstr>Documented projects – are there more?</vt:lpstr>
      <vt:lpstr>Webinar June 3, 2021</vt:lpstr>
      <vt:lpstr>San Vicente</vt:lpstr>
      <vt:lpstr>San Vicente</vt:lpstr>
      <vt:lpstr>How to model</vt:lpstr>
      <vt:lpstr>Add all of these as a high-PHS scenario?</vt:lpstr>
      <vt:lpstr>Conclusions from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Kurtz</dc:creator>
  <cp:lastModifiedBy>Sarah Kurtz</cp:lastModifiedBy>
  <cp:revision>58</cp:revision>
  <dcterms:created xsi:type="dcterms:W3CDTF">2021-08-15T04:50:51Z</dcterms:created>
  <dcterms:modified xsi:type="dcterms:W3CDTF">2021-09-22T05:35:53Z</dcterms:modified>
</cp:coreProperties>
</file>