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7" r:id="rId6"/>
    <p:sldId id="262" r:id="rId7"/>
    <p:sldId id="265" r:id="rId8"/>
    <p:sldId id="266" r:id="rId9"/>
    <p:sldId id="263" r:id="rId10"/>
    <p:sldId id="264" r:id="rId11"/>
    <p:sldId id="258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F1762-99CB-435D-9CEB-DD35DE0B3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246" y="448409"/>
            <a:ext cx="9144000" cy="2560394"/>
          </a:xfrm>
        </p:spPr>
        <p:txBody>
          <a:bodyPr anchor="b"/>
          <a:lstStyle>
            <a:lvl1pPr algn="l"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3A4B7-E967-48D7-80D5-82BB113D3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246" y="4150274"/>
            <a:ext cx="11535508" cy="204256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C524E-2DC6-4400-8C36-D3848C3C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7A8E6-73CB-4A4B-9A20-EF977CA4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A5FAC-86F1-44A2-963D-B9CA93BA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DE45D5-B00E-4410-94FB-2D200CF94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65" y="352373"/>
            <a:ext cx="646331" cy="6463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3EB3EA-B48A-48D9-B029-CC45FAC54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3052763"/>
            <a:ext cx="11521463" cy="9804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0A193C-ECE5-42CB-B4BF-05023B9E3E19}"/>
              </a:ext>
            </a:extLst>
          </p:cNvPr>
          <p:cNvSpPr txBox="1"/>
          <p:nvPr/>
        </p:nvSpPr>
        <p:spPr>
          <a:xfrm>
            <a:off x="10431952" y="2854340"/>
            <a:ext cx="14318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https://showyourstripes.info/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4CF845-C75A-43A4-8DAA-AF8637CFC249}"/>
              </a:ext>
            </a:extLst>
          </p:cNvPr>
          <p:cNvSpPr txBox="1"/>
          <p:nvPr/>
        </p:nvSpPr>
        <p:spPr>
          <a:xfrm>
            <a:off x="10215690" y="341997"/>
            <a:ext cx="1770812" cy="646331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76043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8EB8D-FA26-4287-ACDB-D520B0FA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0572E-FD7B-485E-A0A2-8041465B3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A8641-4B6A-4733-B77E-2D7604E1F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7AEF7-9E81-4800-9676-D1C1F963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43621-BB2B-4D2A-8BB3-6B3C8705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75B50C-ECF9-49CD-8414-1489A8459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8" y="1394803"/>
            <a:ext cx="11521463" cy="136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A7DF3B-BD6F-4EFF-AB48-7B455366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2ACD35-7C35-418F-B4FD-4222F1D8D487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268634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27E577-F113-4FA8-AC8C-C8CFB5A80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584" y="365125"/>
            <a:ext cx="2192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6B968-AAB9-41DD-925F-F5CDBBF6C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190D7-B5C4-469E-A986-3FA3C056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24D45-1DF8-4265-B7F3-D1B7650D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2634D-60F4-4317-A984-0E754259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F08228-2A77-4481-82CA-A215C95E9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0062" y="3215544"/>
            <a:ext cx="5820635" cy="10220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34930F7-DECF-4505-AE6E-64C3C49B88EB}"/>
              </a:ext>
            </a:extLst>
          </p:cNvPr>
          <p:cNvGrpSpPr/>
          <p:nvPr/>
        </p:nvGrpSpPr>
        <p:grpSpPr>
          <a:xfrm rot="5400000">
            <a:off x="10719850" y="770474"/>
            <a:ext cx="1791118" cy="523220"/>
            <a:chOff x="10195383" y="544217"/>
            <a:chExt cx="1791118" cy="5232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B1BF86-A453-4FC1-970C-41128D3F5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5383" y="570593"/>
              <a:ext cx="458103" cy="45810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6D842C-958A-4602-803C-25C2824E9E56}"/>
                </a:ext>
              </a:extLst>
            </p:cNvPr>
            <p:cNvSpPr txBox="1"/>
            <p:nvPr/>
          </p:nvSpPr>
          <p:spPr>
            <a:xfrm>
              <a:off x="10612314" y="544217"/>
              <a:ext cx="1374187" cy="523220"/>
            </a:xfrm>
            <a:prstGeom prst="rect">
              <a:avLst/>
            </a:prstGeom>
            <a:noFill/>
            <a:effectLst>
              <a:outerShdw blurRad="50800" dist="38100" algn="l" rotWithShape="0">
                <a:srgbClr val="FFFF00">
                  <a:alpha val="40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effectLst/>
                  <a:latin typeface="Arial Black" panose="020B0A04020102020204" pitchFamily="34" charset="0"/>
                </a:rPr>
                <a:t>Jones Solar Engineering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125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F91DB-5E78-4386-BB2B-D3E8EFB72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8" y="365126"/>
            <a:ext cx="9721360" cy="971306"/>
          </a:xfrm>
        </p:spPr>
        <p:txBody>
          <a:bodyPr/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1DDCC-6211-440E-A589-C889C8804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77" y="1590065"/>
            <a:ext cx="11521463" cy="45868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97446-5EF0-4A8B-BA67-CE0DC3BE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ADB08-3D5D-4DDE-B0AD-9C570D3C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C89FD-E995-465D-8C49-8E519265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5BD364-8757-40C6-9991-FD8D23496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8" y="1394803"/>
            <a:ext cx="11521463" cy="136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090F4-7A01-4DD1-A58C-AAF380D2B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69484E-3E57-4714-9653-6E356BCA63C0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420945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18B9-F37A-4ECD-BECD-2C17D1CFF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17646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7062D-7859-40F9-BE83-5A5739B5D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19552"/>
            <a:ext cx="10515600" cy="122301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8A69F-420A-48E9-8CF3-501376D9B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AABF-FE26-4866-81CA-81AEF1CA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B8AF1-762D-4FD1-9F29-96BAE285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6F9D3D-4984-4BCC-937E-DC151FBF9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8" y="5242567"/>
            <a:ext cx="11521463" cy="9804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A48864-1A8B-4B56-ABF3-6CB9F4CE7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1" y="662630"/>
            <a:ext cx="11521463" cy="98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3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FE98-F546-4B92-8449-67F5C381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6980D-FDED-45AB-B641-C0E1C5820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78" y="1825625"/>
            <a:ext cx="561242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F85A-9673-4291-8B5A-8AE0057A1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5664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1A7AA-70A2-4DE7-93AB-94F9700F1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706E8-E006-43DD-8C6D-C442A8C1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9D924-9393-4CEB-88A7-A91227D2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0A8D07-5B71-4399-BBD2-C55D0DC42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8" y="1394803"/>
            <a:ext cx="11521463" cy="136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FBE7A1-D2A2-493B-AAFB-2D7D0A434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AABAC5-F7D8-4846-AC2F-11E2A0DC5DC1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237247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FC909-01E2-4428-9F5D-9BEDF598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8" y="365126"/>
            <a:ext cx="10948010" cy="10296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9E9AF-BD41-4608-ADE9-CBD0EC7C8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78" y="1681163"/>
            <a:ext cx="559019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1AD2E-F28A-4A38-AB71-E53CE3F95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78" y="2505075"/>
            <a:ext cx="559019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0DD61-6421-4473-BD64-91D958321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75664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1285F-D220-444F-B5C4-E6B68A10CB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566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3BE4D8-2CCC-4988-A62C-66DFE86C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3C30C7-5C52-4EA1-A944-B41A9968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85C770-BDE2-471B-945A-0CE3E642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0591C1-AB81-491E-8294-1865340DB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8" y="1394803"/>
            <a:ext cx="11521463" cy="136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F89DB4-7C4B-4EFB-8566-DDF2160FE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3CC5AA-27FA-4203-B0F6-16AAC25B4465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192081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D8-9C45-43A0-85D6-6AA232CC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90C42E-7ECC-4150-A0BE-5BAC454E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F0CB9-D74F-4D28-9817-D18E13DB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7D922-C0C2-4A4D-8E22-88DDFE03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E03480-C417-4134-BB4B-820E50C59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8" y="1394803"/>
            <a:ext cx="11521463" cy="136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420E3F-6851-45E0-99EA-970E8438A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CBEA92-5B42-464D-8DE3-68D01734DCF1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36311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95977C-C48F-478E-A7C6-80D41B775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26EBA0-C256-480F-862F-8F3BE85F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974AB-07D9-49C3-81EB-3113711B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9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A2899-8F30-4773-A4F4-B2D0592AD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39" y="457200"/>
            <a:ext cx="4449861" cy="148968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486F7-93DB-4921-BCC6-FCCD89F99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457200"/>
            <a:ext cx="6624881" cy="57886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B3035-7596-4D30-B918-00FA3BD03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040" y="2057399"/>
            <a:ext cx="4449860" cy="41884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0804E-707D-46FC-8B0E-08641AD0F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9218A-CB03-4D0D-B9E9-C2D90D3AC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732B5-5DB4-41C7-BACD-3B5D59D3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695426-FAC8-4582-A23C-09CAC4CD5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9" y="1946885"/>
            <a:ext cx="4449862" cy="110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5A29B7-B473-4C8A-B05E-43B777DEF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3EDC0-49F4-4B91-8165-D278B9CFCB04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141796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0CA44-67C2-4A96-83DA-87A44278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39" y="457200"/>
            <a:ext cx="4449861" cy="14896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CA173-E28A-451D-A910-9EB2A63BB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93813"/>
            <a:ext cx="6172200" cy="47672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61FF9-D34B-4B7A-8D8D-4C7B699A0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040" y="2057400"/>
            <a:ext cx="444986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728D8-0011-485F-A870-3FFCCB2F8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261FB-2A3F-40E7-A081-76046D9F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D54B-0539-48C0-9224-B42D9EED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D3D4E4-E3F9-41F9-BA86-16D23BF3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CB890F-288E-457B-8FD4-97D5FF034DA1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B70F8E-73FA-4747-9DA9-49029DE95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9" y="1946885"/>
            <a:ext cx="4449862" cy="11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9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7B3276-E200-462E-AB35-0FD9C80D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9" y="365125"/>
            <a:ext cx="9668606" cy="944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0DA42-8ABB-4E40-A06F-BE862F550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77" y="1616443"/>
            <a:ext cx="11521463" cy="456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5CA08-7B1D-4C5D-8B71-ABFA2EBC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1D85F-6077-4BDB-980A-71291E334C9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5172C-BA18-49E4-BA95-6380638B4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8687D-FAC9-465F-B124-D5A654C0D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D651-AEA1-4654-A9C9-D70EC4468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6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2.energy.ca.gov/almanac/renewables_data/solar/index_cms.ph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g"/><Relationship Id="rId7" Type="http://schemas.openxmlformats.org/officeDocument/2006/relationships/hyperlink" Target="http://www.gracesolar.com/product/show-124.html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11" Type="http://schemas.openxmlformats.org/officeDocument/2006/relationships/image" Target="../media/image18.jpg"/><Relationship Id="rId5" Type="http://schemas.openxmlformats.org/officeDocument/2006/relationships/image" Target="../media/image13.jpg"/><Relationship Id="rId10" Type="http://schemas.openxmlformats.org/officeDocument/2006/relationships/image" Target="../media/image17.jpg"/><Relationship Id="rId4" Type="http://schemas.openxmlformats.org/officeDocument/2006/relationships/image" Target="../media/image12.jp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https://azsolarcenter.org/pv-row-to-row-spac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5BA1-36C5-42CE-8091-90B72A4824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Impact of Solar Orientation on the Need for Storage in the Grid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FFB1A-AB96-4464-AF60-34D2524BBD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Russ Jones</a:t>
            </a:r>
          </a:p>
          <a:p>
            <a:r>
              <a:rPr lang="en-US" dirty="0"/>
              <a:t>10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352882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3CAD-DB1A-459E-A28D-C070E98F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Capacity-weighted solar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5B9B8-6A04-4606-8C85-B4E7D1E55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058" y="2296364"/>
            <a:ext cx="5877809" cy="319275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NSRDB gridded solar resource files were aggregated by county to produce 58 county solar resource files, at geographic centroid of the county</a:t>
            </a:r>
          </a:p>
          <a:p>
            <a:r>
              <a:rPr lang="en-US" dirty="0"/>
              <a:t>CEC data on total solar installations by county was used to produce a capacity-weighted average latitude for solar plants in California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https://ww2.energy.ca.gov/almanac/renewables_data/solar/index_cms.php</a:t>
            </a:r>
            <a:r>
              <a:rPr lang="en-US" dirty="0"/>
              <a:t> </a:t>
            </a:r>
          </a:p>
          <a:p>
            <a:r>
              <a:rPr lang="en-US" dirty="0" err="1"/>
              <a:t>pvwatts</a:t>
            </a:r>
            <a:r>
              <a:rPr lang="en-US" dirty="0"/>
              <a:t> used to calculate generation profiles for each county and each PV configuration </a:t>
            </a:r>
          </a:p>
          <a:p>
            <a:r>
              <a:rPr lang="en-US" dirty="0"/>
              <a:t>CEC county data was used to produce </a:t>
            </a:r>
            <a:r>
              <a:rPr lang="en-US" dirty="0" err="1"/>
              <a:t>calacity</a:t>
            </a:r>
            <a:r>
              <a:rPr lang="en-US" dirty="0"/>
              <a:t>-weighted statewide profiles for each PV configuration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3CA47F-F662-45D8-89E1-610C2C9F0C3F}"/>
              </a:ext>
            </a:extLst>
          </p:cNvPr>
          <p:cNvGrpSpPr/>
          <p:nvPr/>
        </p:nvGrpSpPr>
        <p:grpSpPr>
          <a:xfrm>
            <a:off x="222491" y="1878496"/>
            <a:ext cx="4160665" cy="3934902"/>
            <a:chOff x="169190" y="671944"/>
            <a:chExt cx="3063246" cy="261429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9A04102-F209-480B-B74D-0299E4159CDF}"/>
                </a:ext>
              </a:extLst>
            </p:cNvPr>
            <p:cNvGrpSpPr/>
            <p:nvPr/>
          </p:nvGrpSpPr>
          <p:grpSpPr>
            <a:xfrm>
              <a:off x="169190" y="671944"/>
              <a:ext cx="3063246" cy="2447176"/>
              <a:chOff x="184430" y="671944"/>
              <a:chExt cx="3063246" cy="2447176"/>
            </a:xfrm>
          </p:grpSpPr>
          <p:pic>
            <p:nvPicPr>
              <p:cNvPr id="12" name="Picture 11" descr="Chart, histogram&#10;&#10;Description automatically generated">
                <a:extLst>
                  <a:ext uri="{FF2B5EF4-FFF2-40B4-BE49-F238E27FC236}">
                    <a16:creationId xmlns:a16="http://schemas.microsoft.com/office/drawing/2014/main" id="{F37EBC76-D0EA-4ED1-AF9C-8B71E513DF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8" b="6631"/>
              <a:stretch/>
            </p:blipFill>
            <p:spPr>
              <a:xfrm>
                <a:off x="184430" y="671944"/>
                <a:ext cx="3063246" cy="2447176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2C07AF-0E83-4297-A748-BD0B62121158}"/>
                  </a:ext>
                </a:extLst>
              </p:cNvPr>
              <p:cNvSpPr txBox="1"/>
              <p:nvPr/>
            </p:nvSpPr>
            <p:spPr>
              <a:xfrm>
                <a:off x="2393571" y="671944"/>
                <a:ext cx="84638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/>
                  <a:t>2019 Capacity (MW)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34F8FD-557F-4422-9EEC-539A5C51DCEB}"/>
                  </a:ext>
                </a:extLst>
              </p:cNvPr>
              <p:cNvSpPr txBox="1"/>
              <p:nvPr/>
            </p:nvSpPr>
            <p:spPr>
              <a:xfrm>
                <a:off x="1526404" y="1039092"/>
                <a:ext cx="469680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/>
                  <a:t>Santa Clara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01EF4F-DAD5-4DE3-ACD7-586D73EA0DE2}"/>
                  </a:ext>
                </a:extLst>
              </p:cNvPr>
              <p:cNvSpPr txBox="1"/>
              <p:nvPr/>
            </p:nvSpPr>
            <p:spPr>
              <a:xfrm>
                <a:off x="1678804" y="1191492"/>
                <a:ext cx="282129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/>
                  <a:t>Fresno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DBD731-D0B3-4F0E-9B82-C86EC691AAB6}"/>
                  </a:ext>
                </a:extLst>
              </p:cNvPr>
              <p:cNvSpPr txBox="1"/>
              <p:nvPr/>
            </p:nvSpPr>
            <p:spPr>
              <a:xfrm>
                <a:off x="1831204" y="1343892"/>
                <a:ext cx="21961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/>
                  <a:t>Kings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5DEF53-E6C9-426E-BB16-44ADF83297E9}"/>
                  </a:ext>
                </a:extLst>
              </p:cNvPr>
              <p:cNvSpPr txBox="1"/>
              <p:nvPr/>
            </p:nvSpPr>
            <p:spPr>
              <a:xfrm>
                <a:off x="1983604" y="1496292"/>
                <a:ext cx="2644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/>
                  <a:t>Tulare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7B7E9E-3965-47EC-83FC-3554E0619573}"/>
                  </a:ext>
                </a:extLst>
              </p:cNvPr>
              <p:cNvSpPr txBox="1"/>
              <p:nvPr/>
            </p:nvSpPr>
            <p:spPr>
              <a:xfrm>
                <a:off x="2136004" y="1648692"/>
                <a:ext cx="19396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/>
                  <a:t>Kern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96374B-6EBF-4679-A86D-BC5E68508CAD}"/>
                  </a:ext>
                </a:extLst>
              </p:cNvPr>
              <p:cNvSpPr txBox="1"/>
              <p:nvPr/>
            </p:nvSpPr>
            <p:spPr>
              <a:xfrm>
                <a:off x="2226061" y="1801092"/>
                <a:ext cx="3785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800" dirty="0"/>
                  <a:t>Los Angeles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E76F68-90C8-4BE6-95EE-8642798DA571}"/>
                  </a:ext>
                </a:extLst>
              </p:cNvPr>
              <p:cNvSpPr txBox="1"/>
              <p:nvPr/>
            </p:nvSpPr>
            <p:spPr>
              <a:xfrm>
                <a:off x="694057" y="2457596"/>
                <a:ext cx="383118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/>
                  <a:t>Riverside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2A7549-3E1D-46FB-9A75-9C669925E5A0}"/>
                  </a:ext>
                </a:extLst>
              </p:cNvPr>
              <p:cNvSpPr txBox="1"/>
              <p:nvPr/>
            </p:nvSpPr>
            <p:spPr>
              <a:xfrm>
                <a:off x="846457" y="2586548"/>
                <a:ext cx="346249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/>
                  <a:t>Imperial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E7612C-04F6-4C82-910F-791EE69AB278}"/>
                  </a:ext>
                </a:extLst>
              </p:cNvPr>
              <p:cNvSpPr txBox="1"/>
              <p:nvPr/>
            </p:nvSpPr>
            <p:spPr>
              <a:xfrm>
                <a:off x="998857" y="2715500"/>
                <a:ext cx="413575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/>
                  <a:t>San Diego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B280E2BD-BB1A-4626-A6DF-E1EFD1B3782E}"/>
                  </a:ext>
                </a:extLst>
              </p:cNvPr>
              <p:cNvCxnSpPr/>
              <p:nvPr/>
            </p:nvCxnSpPr>
            <p:spPr>
              <a:xfrm>
                <a:off x="1107440" y="2529840"/>
                <a:ext cx="1101423" cy="914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61FC456A-5ACE-4223-8E4F-D903351E3F14}"/>
                  </a:ext>
                </a:extLst>
              </p:cNvPr>
              <p:cNvCxnSpPr/>
              <p:nvPr/>
            </p:nvCxnSpPr>
            <p:spPr>
              <a:xfrm>
                <a:off x="1239520" y="2646680"/>
                <a:ext cx="1101423" cy="914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60E74F6B-E216-4E35-907B-977EBFF7ED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2560" y="2783840"/>
                <a:ext cx="56352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3CD994FE-7BF4-41ED-8A60-23DD7C854E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7062" y="1112520"/>
                <a:ext cx="445923" cy="782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42FD3E5-308F-4825-8B80-207771450A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63256" y="1264920"/>
                <a:ext cx="282130" cy="7976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0DB8BEFC-CB93-4725-88AA-A1597462E9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32560" y="1417320"/>
                <a:ext cx="365226" cy="706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E187FC06-1933-4D28-A99C-CF99C6561B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45386" y="1569720"/>
                <a:ext cx="304800" cy="5182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CB7B034E-5B58-4889-A9F2-EEFAB376ED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37360" y="1722120"/>
                <a:ext cx="365226" cy="5538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3EA6AB59-F0E5-45D2-9383-2BADA6AC1F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68861" y="1874520"/>
                <a:ext cx="415005" cy="5830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F04151-5CEA-46F8-A1EE-12CC63A820A9}"/>
                </a:ext>
              </a:extLst>
            </p:cNvPr>
            <p:cNvSpPr txBox="1"/>
            <p:nvPr/>
          </p:nvSpPr>
          <p:spPr>
            <a:xfrm>
              <a:off x="391812" y="3070793"/>
              <a:ext cx="25596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Fig. 1. Solar generation in California by county for 2019.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835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7E5AA-3D0A-4BD2-840A-A8C181D2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map of load compared to the PV generator configurations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BA4443-6735-4691-BA44-F94689EB4424}"/>
              </a:ext>
            </a:extLst>
          </p:cNvPr>
          <p:cNvGrpSpPr/>
          <p:nvPr/>
        </p:nvGrpSpPr>
        <p:grpSpPr>
          <a:xfrm>
            <a:off x="327963" y="1600858"/>
            <a:ext cx="11758936" cy="5257142"/>
            <a:chOff x="422554" y="1600858"/>
            <a:chExt cx="11758936" cy="5486410"/>
          </a:xfrm>
        </p:grpSpPr>
        <p:pic>
          <p:nvPicPr>
            <p:cNvPr id="5" name="Picture 4" descr="Chart&#10;&#10;Description automatically generated">
              <a:extLst>
                <a:ext uri="{FF2B5EF4-FFF2-40B4-BE49-F238E27FC236}">
                  <a16:creationId xmlns:a16="http://schemas.microsoft.com/office/drawing/2014/main" id="{E35D2468-C14A-4F46-9936-6810E2CB9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4068" y="1600860"/>
              <a:ext cx="3063246" cy="2743205"/>
            </a:xfrm>
            <a:prstGeom prst="rect">
              <a:avLst/>
            </a:prstGeom>
          </p:spPr>
        </p:pic>
        <p:pic>
          <p:nvPicPr>
            <p:cNvPr id="9" name="Picture 8" descr="Chart&#10;&#10;Description automatically generated">
              <a:extLst>
                <a:ext uri="{FF2B5EF4-FFF2-40B4-BE49-F238E27FC236}">
                  <a16:creationId xmlns:a16="http://schemas.microsoft.com/office/drawing/2014/main" id="{92C464D2-7961-45AC-8A87-48A03463F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225" y="1600859"/>
              <a:ext cx="3063246" cy="2743205"/>
            </a:xfrm>
            <a:prstGeom prst="rect">
              <a:avLst/>
            </a:prstGeom>
          </p:spPr>
        </p:pic>
        <p:pic>
          <p:nvPicPr>
            <p:cNvPr id="7" name="Picture 6" descr="Chart&#10;&#10;Description automatically generated">
              <a:extLst>
                <a:ext uri="{FF2B5EF4-FFF2-40B4-BE49-F238E27FC236}">
                  <a16:creationId xmlns:a16="http://schemas.microsoft.com/office/drawing/2014/main" id="{77EEBBED-37EB-40EF-BE1C-890875490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203" y="1620565"/>
              <a:ext cx="3063246" cy="274320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DCA05F-33AF-45DB-A67F-60D2C64E0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554" y="1600858"/>
              <a:ext cx="3190875" cy="2804951"/>
            </a:xfrm>
            <a:prstGeom prst="rect">
              <a:avLst/>
            </a:prstGeom>
          </p:spPr>
        </p:pic>
        <p:pic>
          <p:nvPicPr>
            <p:cNvPr id="13" name="Picture 12" descr="Chart&#10;&#10;Description automatically generated">
              <a:extLst>
                <a:ext uri="{FF2B5EF4-FFF2-40B4-BE49-F238E27FC236}">
                  <a16:creationId xmlns:a16="http://schemas.microsoft.com/office/drawing/2014/main" id="{A2F26615-3EB1-4F2B-BD73-7F2CAC992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8244" y="4344063"/>
              <a:ext cx="3063246" cy="2743205"/>
            </a:xfrm>
            <a:prstGeom prst="rect">
              <a:avLst/>
            </a:prstGeom>
          </p:spPr>
        </p:pic>
        <p:pic>
          <p:nvPicPr>
            <p:cNvPr id="17" name="Picture 16" descr="Chart, histogram&#10;&#10;Description automatically generated">
              <a:extLst>
                <a:ext uri="{FF2B5EF4-FFF2-40B4-BE49-F238E27FC236}">
                  <a16:creationId xmlns:a16="http://schemas.microsoft.com/office/drawing/2014/main" id="{5A257B15-DD4A-4F68-8ECB-CE5044ECA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499" y="4304652"/>
              <a:ext cx="3063246" cy="2743205"/>
            </a:xfrm>
            <a:prstGeom prst="rect">
              <a:avLst/>
            </a:prstGeom>
          </p:spPr>
        </p:pic>
        <p:pic>
          <p:nvPicPr>
            <p:cNvPr id="15" name="Picture 14" descr="Chart, histogram&#10;&#10;Description automatically generated">
              <a:extLst>
                <a:ext uri="{FF2B5EF4-FFF2-40B4-BE49-F238E27FC236}">
                  <a16:creationId xmlns:a16="http://schemas.microsoft.com/office/drawing/2014/main" id="{C30131CB-0331-43AE-A16B-23DA2E1DE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242" y="4324358"/>
              <a:ext cx="3063246" cy="2743205"/>
            </a:xfrm>
            <a:prstGeom prst="rect">
              <a:avLst/>
            </a:prstGeom>
          </p:spPr>
        </p:pic>
        <p:pic>
          <p:nvPicPr>
            <p:cNvPr id="11" name="Picture 10" descr="Chart, histogram&#10;&#10;Description automatically generated">
              <a:extLst>
                <a:ext uri="{FF2B5EF4-FFF2-40B4-BE49-F238E27FC236}">
                  <a16:creationId xmlns:a16="http://schemas.microsoft.com/office/drawing/2014/main" id="{D92E46FC-CA6E-49CE-85AF-27AC11A07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74" y="4333554"/>
              <a:ext cx="3063246" cy="2743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3180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72AA-6535-43E4-9853-C2BD9C83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Cround</a:t>
            </a:r>
            <a:r>
              <a:rPr lang="en-US" dirty="0"/>
              <a:t> coverage ratio is strongly impacted by tilt, especially for tracking 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E54BB-6B5D-4B91-96E5-98C1F3DF0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625" y="1863523"/>
            <a:ext cx="4625215" cy="4313439"/>
          </a:xfrm>
        </p:spPr>
        <p:txBody>
          <a:bodyPr/>
          <a:lstStyle/>
          <a:p>
            <a:r>
              <a:rPr lang="en-US" dirty="0"/>
              <a:t>Increasing tilt increases the required inter-row (north-south) spacing to avoid shading at noon in mid-winter</a:t>
            </a:r>
          </a:p>
          <a:p>
            <a:r>
              <a:rPr lang="en-US" dirty="0"/>
              <a:t>Tilted trackers also require inter-row spacing for the same reason, and also require intra-sow spacing for east-west tracking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6C19B-C385-45EF-8545-93A53E7F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85" y="1749267"/>
            <a:ext cx="7074283" cy="47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2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6E83-2C50-4B3B-8524-10EDE8A1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6BAF6-1206-4D49-AC31-B429B93B6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6451" y="1590065"/>
            <a:ext cx="3722389" cy="45868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scenarios we’ve studied for the future zero-carbon grid show the lack of winter generation drives the need for storage, and particularly interseasonal storage</a:t>
            </a:r>
          </a:p>
          <a:p>
            <a:r>
              <a:rPr lang="en-US" dirty="0"/>
              <a:t>It’s well-known (to those who know it well!) that PV tilt angle can modify the annual generation profile</a:t>
            </a:r>
          </a:p>
          <a:p>
            <a:r>
              <a:rPr lang="en-US" dirty="0"/>
              <a:t>Can we make it match the load better to reduce the storage requirement?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BFCCA-6B72-4073-AB05-4A3A83633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78" y="1723531"/>
            <a:ext cx="7799073" cy="4046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1CDAA7-22B3-4F75-A81A-E94EB4556851}"/>
              </a:ext>
            </a:extLst>
          </p:cNvPr>
          <p:cNvSpPr txBox="1"/>
          <p:nvPr/>
        </p:nvSpPr>
        <p:spPr>
          <a:xfrm>
            <a:off x="470431" y="5912156"/>
            <a:ext cx="7633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 baseline="0" dirty="0">
                <a:latin typeface="TimesNewRomanPSMT"/>
              </a:rPr>
              <a:t>Mahmoud Y. </a:t>
            </a:r>
            <a:r>
              <a:rPr lang="en-US" sz="1200" b="0" i="0" u="none" strike="noStrike" baseline="0" dirty="0" err="1">
                <a:latin typeface="TimesNewRomanPSMT"/>
              </a:rPr>
              <a:t>Abidoa</a:t>
            </a:r>
            <a:r>
              <a:rPr lang="en-US" sz="1200" b="0" i="0" u="none" strike="noStrike" baseline="0" dirty="0">
                <a:latin typeface="TimesNewRomanPSMT"/>
              </a:rPr>
              <a:t>, Kenji Shiraishi, Pedro Andrés Sánchez-Pérez, Russell K. Jones, Zabir Mahmud, Sergio Castellanos, Noah Kittner, Daniel M. </a:t>
            </a:r>
            <a:r>
              <a:rPr lang="en-US" sz="1200" b="0" i="0" u="none" strike="noStrike" baseline="0" dirty="0" err="1">
                <a:latin typeface="TimesNewRomanPSMT"/>
              </a:rPr>
              <a:t>Kammen</a:t>
            </a:r>
            <a:r>
              <a:rPr lang="en-US" sz="1200" b="0" i="0" u="none" strike="noStrike" baseline="0" dirty="0">
                <a:latin typeface="TimesNewRomanPSMT"/>
              </a:rPr>
              <a:t>, and Sarah R. Kurtz, </a:t>
            </a:r>
            <a:r>
              <a:rPr lang="en-US" sz="1200" dirty="0"/>
              <a:t>“</a:t>
            </a:r>
            <a:r>
              <a:rPr lang="en-US" sz="1200" b="0" i="0" u="none" strike="noStrike" baseline="0" dirty="0">
                <a:latin typeface="TimesNewRomanPSMT"/>
              </a:rPr>
              <a:t>Seasonal Challenges for a Zero-Carbon Grid in California”, IEEE PVSC-48, June 2020</a:t>
            </a:r>
          </a:p>
        </p:txBody>
      </p:sp>
    </p:spTree>
    <p:extLst>
      <p:ext uri="{BB962C8B-B14F-4D97-AF65-F5344CB8AC3E}">
        <p14:creationId xmlns:p14="http://schemas.microsoft.com/office/powerpoint/2010/main" val="117834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3CAD-DB1A-459E-A28D-C070E98F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Tilt and Tracking Effects on Generation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5B9B8-6A04-4606-8C85-B4E7D1E55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29" y="1655381"/>
            <a:ext cx="3804261" cy="2159493"/>
          </a:xfrm>
        </p:spPr>
        <p:txBody>
          <a:bodyPr>
            <a:normAutofit/>
          </a:bodyPr>
          <a:lstStyle/>
          <a:p>
            <a:r>
              <a:rPr lang="en-US" dirty="0"/>
              <a:t>Tracking increases the generation each day (capacity factor)</a:t>
            </a:r>
          </a:p>
          <a:p>
            <a:r>
              <a:rPr lang="en-US" dirty="0"/>
              <a:t>Tilting affects the seasonal generation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F5032C-5DBB-4978-BDB1-E040061214DD}"/>
              </a:ext>
            </a:extLst>
          </p:cNvPr>
          <p:cNvGrpSpPr/>
          <p:nvPr/>
        </p:nvGrpSpPr>
        <p:grpSpPr>
          <a:xfrm>
            <a:off x="83973" y="4003189"/>
            <a:ext cx="8650040" cy="2817118"/>
            <a:chOff x="2916633" y="3868800"/>
            <a:chExt cx="9251052" cy="29515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455DF25-B501-45F3-8C0B-648E1FA2E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6633" y="3868800"/>
              <a:ext cx="3060457" cy="294462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26C775-C274-48B4-845E-52870CF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6173" y="3875683"/>
              <a:ext cx="3060457" cy="294462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25B942-A487-4F86-977A-A0944D13A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07228" y="3875684"/>
              <a:ext cx="3060457" cy="294462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850CCD9-D32B-479A-BDC9-DB4C3DD78788}"/>
              </a:ext>
            </a:extLst>
          </p:cNvPr>
          <p:cNvSpPr txBox="1"/>
          <p:nvPr/>
        </p:nvSpPr>
        <p:spPr>
          <a:xfrm>
            <a:off x="6820221" y="1691389"/>
            <a:ext cx="51882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Configurations:</a:t>
            </a:r>
          </a:p>
          <a:p>
            <a:r>
              <a:rPr lang="en-US" sz="1600" dirty="0"/>
              <a:t>1azt	1-axis tracking with zero tilt (horizontal)</a:t>
            </a:r>
          </a:p>
          <a:p>
            <a:r>
              <a:rPr lang="en-US" sz="1600" dirty="0"/>
              <a:t>1ast	1-axis tracking with summer tilt (latitude – 15°)</a:t>
            </a:r>
          </a:p>
          <a:p>
            <a:r>
              <a:rPr lang="en-US" sz="1600" dirty="0"/>
              <a:t>1alt	1-axis tracking with latitude tilt</a:t>
            </a:r>
          </a:p>
          <a:p>
            <a:r>
              <a:rPr lang="en-US" sz="1600" dirty="0"/>
              <a:t>1awt	1-axis tracking with winter tilt (latitude + 15°)</a:t>
            </a:r>
          </a:p>
          <a:p>
            <a:r>
              <a:rPr lang="en-US" sz="1600" dirty="0" err="1"/>
              <a:t>fst</a:t>
            </a:r>
            <a:r>
              <a:rPr lang="en-US" sz="1600" dirty="0"/>
              <a:t>	fixed summer tilt (latitude – 15°)</a:t>
            </a:r>
          </a:p>
          <a:p>
            <a:r>
              <a:rPr lang="en-US" sz="1600" dirty="0" err="1"/>
              <a:t>flt</a:t>
            </a:r>
            <a:r>
              <a:rPr lang="en-US" sz="1600" dirty="0"/>
              <a:t> 	fixed latitude tilt</a:t>
            </a:r>
          </a:p>
          <a:p>
            <a:r>
              <a:rPr lang="en-US" sz="1600" dirty="0" err="1"/>
              <a:t>fwt</a:t>
            </a:r>
            <a:r>
              <a:rPr lang="en-US" sz="1600" dirty="0"/>
              <a:t>	fixed winter tilt (latitude + 15°)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42DC04-B9DA-43FC-B75D-E2D07D6E81F8}"/>
              </a:ext>
            </a:extLst>
          </p:cNvPr>
          <p:cNvGrpSpPr/>
          <p:nvPr/>
        </p:nvGrpSpPr>
        <p:grpSpPr>
          <a:xfrm>
            <a:off x="8703010" y="4068506"/>
            <a:ext cx="3405017" cy="2785315"/>
            <a:chOff x="0" y="4028421"/>
            <a:chExt cx="3405017" cy="278531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A87A4E2-B733-4926-8506-7507E2A71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208383"/>
              <a:ext cx="3405017" cy="260535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ED0FAA-A984-48DC-B3E8-715C50E6F227}"/>
                </a:ext>
              </a:extLst>
            </p:cNvPr>
            <p:cNvSpPr txBox="1"/>
            <p:nvPr/>
          </p:nvSpPr>
          <p:spPr>
            <a:xfrm>
              <a:off x="1240969" y="4028421"/>
              <a:ext cx="12426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Monthly aggregated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09F93D2C-66FE-4E1E-B52B-D8C8CA463B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652" y="1607413"/>
            <a:ext cx="2584928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9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410E-5879-4E0F-9715-43CE2F7EF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Model — Overnight Cost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77" y="1557239"/>
            <a:ext cx="9556644" cy="47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237272B-C89B-4E59-B22C-946577EED2F1}"/>
              </a:ext>
            </a:extLst>
          </p:cNvPr>
          <p:cNvSpPr/>
          <p:nvPr/>
        </p:nvSpPr>
        <p:spPr>
          <a:xfrm flipH="1">
            <a:off x="8981954" y="4970904"/>
            <a:ext cx="729205" cy="1504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5DEA052-7FEC-4E22-AEB9-2CA5F44988AB}"/>
              </a:ext>
            </a:extLst>
          </p:cNvPr>
          <p:cNvSpPr/>
          <p:nvPr/>
        </p:nvSpPr>
        <p:spPr>
          <a:xfrm flipH="1">
            <a:off x="9008228" y="3872582"/>
            <a:ext cx="729205" cy="1504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36D5A-252E-4532-83F4-59035D6B7BFA}"/>
              </a:ext>
            </a:extLst>
          </p:cNvPr>
          <p:cNvSpPr txBox="1"/>
          <p:nvPr/>
        </p:nvSpPr>
        <p:spPr>
          <a:xfrm>
            <a:off x="9839539" y="3478440"/>
            <a:ext cx="2219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Land cost $0/W</a:t>
            </a:r>
          </a:p>
          <a:p>
            <a:r>
              <a:rPr lang="en-US" dirty="0"/>
              <a:t>All land cost is accounted as </a:t>
            </a:r>
            <a:r>
              <a:rPr lang="en-US" dirty="0" err="1"/>
              <a:t>opex</a:t>
            </a:r>
            <a:r>
              <a:rPr lang="en-US" dirty="0"/>
              <a:t> (lease)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130E8-8619-44C5-8744-84D1F13823FD}"/>
              </a:ext>
            </a:extLst>
          </p:cNvPr>
          <p:cNvSpPr txBox="1"/>
          <p:nvPr/>
        </p:nvSpPr>
        <p:spPr>
          <a:xfrm>
            <a:off x="9839539" y="4853378"/>
            <a:ext cx="1774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Structural BOS</a:t>
            </a:r>
          </a:p>
          <a:p>
            <a:r>
              <a:rPr lang="en-US" dirty="0"/>
              <a:t>$0.08/W for </a:t>
            </a:r>
            <a:r>
              <a:rPr lang="en-US" dirty="0" err="1"/>
              <a:t>flt</a:t>
            </a:r>
            <a:endParaRPr lang="en-US" dirty="0"/>
          </a:p>
          <a:p>
            <a:r>
              <a:rPr lang="en-US" dirty="0"/>
              <a:t>$0.12/W for 1azt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54DDD-612D-4425-83B6-20651051490F}"/>
              </a:ext>
            </a:extLst>
          </p:cNvPr>
          <p:cNvSpPr txBox="1"/>
          <p:nvPr/>
        </p:nvSpPr>
        <p:spPr>
          <a:xfrm>
            <a:off x="8391525" y="1763907"/>
            <a:ext cx="356501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Cost benchmark basis for ATB costs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E7F856-8A9F-4CDB-AD2B-E1E5DEFD4EEC}"/>
              </a:ext>
            </a:extLst>
          </p:cNvPr>
          <p:cNvSpPr txBox="1"/>
          <p:nvPr/>
        </p:nvSpPr>
        <p:spPr>
          <a:xfrm>
            <a:off x="581025" y="6267450"/>
            <a:ext cx="755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ref: David Feldman, Vignesh Ramasamy, Ran Fu, Ashwin Ramdas, Jal Desai, and Robert Margolis, U.S. Solar Photovoltaic System and Energy Storage Cost Benchmark: Q1 2020, NREL/TP-6A20-77324.</a:t>
            </a:r>
          </a:p>
        </p:txBody>
      </p:sp>
    </p:spTree>
    <p:extLst>
      <p:ext uri="{BB962C8B-B14F-4D97-AF65-F5344CB8AC3E}">
        <p14:creationId xmlns:p14="http://schemas.microsoft.com/office/powerpoint/2010/main" val="42384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CE210-FF23-4B1C-BEE0-65B7E0C5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 of structural BOS</a:t>
            </a:r>
          </a:p>
        </p:txBody>
      </p:sp>
      <p:pic>
        <p:nvPicPr>
          <p:cNvPr id="4" name="Picture 3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AD52A286-CD1C-4C63-914E-685279DA2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3"/>
          <a:stretch/>
        </p:blipFill>
        <p:spPr>
          <a:xfrm>
            <a:off x="103788" y="1610950"/>
            <a:ext cx="3168438" cy="1591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4ECA45-7F4E-4A63-A95D-A2FEF1390282}"/>
              </a:ext>
            </a:extLst>
          </p:cNvPr>
          <p:cNvSpPr txBox="1"/>
          <p:nvPr/>
        </p:nvSpPr>
        <p:spPr>
          <a:xfrm>
            <a:off x="394854" y="3047422"/>
            <a:ext cx="2301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Single column pile mounting</a:t>
            </a:r>
          </a:p>
        </p:txBody>
      </p:sp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606C7A01-16BA-44EC-8797-482DDE3FC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7"/>
          <a:stretch/>
        </p:blipFill>
        <p:spPr>
          <a:xfrm>
            <a:off x="3015594" y="1610950"/>
            <a:ext cx="3298974" cy="15918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557920-C886-42EF-8B5F-2F4193AB349F}"/>
              </a:ext>
            </a:extLst>
          </p:cNvPr>
          <p:cNvSpPr txBox="1"/>
          <p:nvPr/>
        </p:nvSpPr>
        <p:spPr>
          <a:xfrm>
            <a:off x="3524263" y="3049790"/>
            <a:ext cx="2392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Double column pile mounting</a:t>
            </a:r>
          </a:p>
        </p:txBody>
      </p:sp>
      <p:pic>
        <p:nvPicPr>
          <p:cNvPr id="10" name="Picture 9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538974C6-09A9-4D60-804A-5C22B24BF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" y="3306807"/>
            <a:ext cx="3298974" cy="18094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D965AE-BC2D-4084-81EA-1517CF6F008C}"/>
              </a:ext>
            </a:extLst>
          </p:cNvPr>
          <p:cNvSpPr txBox="1"/>
          <p:nvPr/>
        </p:nvSpPr>
        <p:spPr>
          <a:xfrm>
            <a:off x="507495" y="5116278"/>
            <a:ext cx="1998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Adjustable tilt mounting</a:t>
            </a:r>
          </a:p>
        </p:txBody>
      </p:sp>
      <p:pic>
        <p:nvPicPr>
          <p:cNvPr id="13" name="Picture 12" descr="A close-up of a solar panel&#10;&#10;Description automatically generated with medium confidence">
            <a:extLst>
              <a:ext uri="{FF2B5EF4-FFF2-40B4-BE49-F238E27FC236}">
                <a16:creationId xmlns:a16="http://schemas.microsoft.com/office/drawing/2014/main" id="{62173295-88D2-4D73-8E7D-8D4834F73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27" y="3658464"/>
            <a:ext cx="2657844" cy="14578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484697-D921-4D57-9361-DA70EBDABA80}"/>
              </a:ext>
            </a:extLst>
          </p:cNvPr>
          <p:cNvSpPr txBox="1"/>
          <p:nvPr/>
        </p:nvSpPr>
        <p:spPr>
          <a:xfrm>
            <a:off x="3609921" y="5127162"/>
            <a:ext cx="238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Adjustable tilt roof  mounting</a:t>
            </a:r>
          </a:p>
        </p:txBody>
      </p:sp>
      <p:pic>
        <p:nvPicPr>
          <p:cNvPr id="16" name="Picture 15" descr="A couple of cars parked next to a solar panel&#10;&#10;Description automatically generated with low confidence">
            <a:extLst>
              <a:ext uri="{FF2B5EF4-FFF2-40B4-BE49-F238E27FC236}">
                <a16:creationId xmlns:a16="http://schemas.microsoft.com/office/drawing/2014/main" id="{4446E2C3-ED3E-4ACE-8C1A-F7ED8A6066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3" y="5419545"/>
            <a:ext cx="2571602" cy="14105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8AE040-9C1B-426F-B82E-4BF6CB3BCB78}"/>
              </a:ext>
            </a:extLst>
          </p:cNvPr>
          <p:cNvSpPr txBox="1"/>
          <p:nvPr/>
        </p:nvSpPr>
        <p:spPr>
          <a:xfrm>
            <a:off x="2382453" y="6028061"/>
            <a:ext cx="94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Car port mounting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8CADD2-A7CC-4229-9B52-4033ACE65945}"/>
              </a:ext>
            </a:extLst>
          </p:cNvPr>
          <p:cNvSpPr txBox="1"/>
          <p:nvPr/>
        </p:nvSpPr>
        <p:spPr>
          <a:xfrm>
            <a:off x="2222128" y="5622297"/>
            <a:ext cx="4035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7"/>
              </a:rPr>
              <a:t>http://www.gracesolar.com/product/show-124.html</a:t>
            </a:r>
            <a:r>
              <a:rPr lang="en-US" sz="1400" dirty="0"/>
              <a:t> </a:t>
            </a:r>
          </a:p>
        </p:txBody>
      </p:sp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4A0AE305-9EA8-4BD9-B4B0-E2C5D1A08BA4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08528" y="4010090"/>
            <a:ext cx="5120640" cy="1371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50A024-1DFA-433D-A9AD-C9020BD8AD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95" y="1621187"/>
            <a:ext cx="2545897" cy="139641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08F5E23-4BFC-4F4F-9F54-6E6DA454B398}"/>
              </a:ext>
            </a:extLst>
          </p:cNvPr>
          <p:cNvSpPr txBox="1"/>
          <p:nvPr/>
        </p:nvSpPr>
        <p:spPr>
          <a:xfrm>
            <a:off x="7017313" y="2932516"/>
            <a:ext cx="2078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Double row linkage single axis horizontal tracking</a:t>
            </a:r>
          </a:p>
        </p:txBody>
      </p:sp>
      <p:pic>
        <p:nvPicPr>
          <p:cNvPr id="25" name="Picture 24" descr="A picture containing outdoor, solar cell, outdoor object, blue&#10;&#10;Description automatically generated">
            <a:extLst>
              <a:ext uri="{FF2B5EF4-FFF2-40B4-BE49-F238E27FC236}">
                <a16:creationId xmlns:a16="http://schemas.microsoft.com/office/drawing/2014/main" id="{B67D1E21-F9BB-4355-8FD4-8FA4F2509C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23" y="3934316"/>
            <a:ext cx="2247049" cy="1769383"/>
          </a:xfrm>
          <a:prstGeom prst="rect">
            <a:avLst/>
          </a:prstGeom>
        </p:spPr>
      </p:pic>
      <p:pic>
        <p:nvPicPr>
          <p:cNvPr id="27" name="Picture 26" descr="A picture containing sky, outdoor, ground, beach&#10;&#10;Description automatically generated">
            <a:extLst>
              <a:ext uri="{FF2B5EF4-FFF2-40B4-BE49-F238E27FC236}">
                <a16:creationId xmlns:a16="http://schemas.microsoft.com/office/drawing/2014/main" id="{90B89AD3-DBF3-4B64-B289-DD76EBF510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45" y="3490257"/>
            <a:ext cx="2657844" cy="1732521"/>
          </a:xfrm>
          <a:prstGeom prst="rect">
            <a:avLst/>
          </a:prstGeom>
        </p:spPr>
      </p:pic>
      <p:pic>
        <p:nvPicPr>
          <p:cNvPr id="29" name="Picture 28" descr="A picture containing black&#10;&#10;Description automatically generated">
            <a:extLst>
              <a:ext uri="{FF2B5EF4-FFF2-40B4-BE49-F238E27FC236}">
                <a16:creationId xmlns:a16="http://schemas.microsoft.com/office/drawing/2014/main" id="{E19EEC44-CA35-4CB5-A716-BB91EE3F31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210" y="1642715"/>
            <a:ext cx="2247049" cy="168849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1F9F34A-55A8-48F2-8A8F-D0BA1D77950A}"/>
              </a:ext>
            </a:extLst>
          </p:cNvPr>
          <p:cNvSpPr txBox="1"/>
          <p:nvPr/>
        </p:nvSpPr>
        <p:spPr>
          <a:xfrm>
            <a:off x="9623546" y="3304835"/>
            <a:ext cx="2078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Multi-linkage single axis tilted tracking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05CD7D-A282-434A-8138-DC291492EC38}"/>
              </a:ext>
            </a:extLst>
          </p:cNvPr>
          <p:cNvSpPr txBox="1"/>
          <p:nvPr/>
        </p:nvSpPr>
        <p:spPr>
          <a:xfrm>
            <a:off x="6637794" y="5351179"/>
            <a:ext cx="28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Multi-linkage single axis horizontal trackers with tilted modules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900CA5-4902-45FB-919B-7E4E278E578E}"/>
              </a:ext>
            </a:extLst>
          </p:cNvPr>
          <p:cNvSpPr txBox="1"/>
          <p:nvPr/>
        </p:nvSpPr>
        <p:spPr>
          <a:xfrm>
            <a:off x="9987099" y="5700089"/>
            <a:ext cx="1494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Azimuth tracking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5082A2-2F64-4CBF-AD71-C593524C90C7}"/>
              </a:ext>
            </a:extLst>
          </p:cNvPr>
          <p:cNvSpPr txBox="1"/>
          <p:nvPr/>
        </p:nvSpPr>
        <p:spPr>
          <a:xfrm>
            <a:off x="4140475" y="6007866"/>
            <a:ext cx="1191545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Fixed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C348B8-C380-4F5B-AFCA-0EEBBCBE8C71}"/>
              </a:ext>
            </a:extLst>
          </p:cNvPr>
          <p:cNvSpPr txBox="1"/>
          <p:nvPr/>
        </p:nvSpPr>
        <p:spPr>
          <a:xfrm>
            <a:off x="7001353" y="6009791"/>
            <a:ext cx="1768305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Tracking</a:t>
            </a:r>
          </a:p>
        </p:txBody>
      </p:sp>
    </p:spTree>
    <p:extLst>
      <p:ext uri="{BB962C8B-B14F-4D97-AF65-F5344CB8AC3E}">
        <p14:creationId xmlns:p14="http://schemas.microsoft.com/office/powerpoint/2010/main" val="301806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07977-51B4-4D97-92A8-55A9E12A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Model — O&amp;M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841A-842A-4524-AB0F-3BC90D60C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0775" y="2821756"/>
            <a:ext cx="2094809" cy="14668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Assumed directly proportional to land area</a:t>
            </a:r>
          </a:p>
          <a:p>
            <a:pPr marL="0" indent="0">
              <a:buNone/>
            </a:pPr>
            <a:r>
              <a:rPr lang="en-US" dirty="0"/>
              <a:t>Questionable whether </a:t>
            </a:r>
            <a:r>
              <a:rPr lang="en-US" dirty="0" err="1"/>
              <a:t>opex</a:t>
            </a:r>
            <a:r>
              <a:rPr lang="en-US" dirty="0"/>
              <a:t> must include both property tax and lease cost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D4B7E-34FE-4BE3-9FCE-1FBCED4B1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88" y="1548181"/>
            <a:ext cx="8923793" cy="49305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49517E-D67D-4776-8C75-F2E252F93CE4}"/>
              </a:ext>
            </a:extLst>
          </p:cNvPr>
          <p:cNvSpPr txBox="1"/>
          <p:nvPr/>
        </p:nvSpPr>
        <p:spPr>
          <a:xfrm>
            <a:off x="581025" y="6362700"/>
            <a:ext cx="755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ref: David Feldman, Vignesh Ramasamy, Ran Fu, Ashwin Ramdas, Jal Desai, and Robert Margolis, U.S. Solar Photovoltaic System and Energy Storage Cost Benchmark: Q1 2020, NREL/TP-6A20-77324.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6A1BE33-C9AC-404B-A7E7-8B42754F95D3}"/>
              </a:ext>
            </a:extLst>
          </p:cNvPr>
          <p:cNvSpPr/>
          <p:nvPr/>
        </p:nvSpPr>
        <p:spPr>
          <a:xfrm flipH="1">
            <a:off x="9010529" y="3084954"/>
            <a:ext cx="729205" cy="1504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BCE7C3-7BEF-4D21-AAE8-C9F46D10122D}"/>
              </a:ext>
            </a:extLst>
          </p:cNvPr>
          <p:cNvSpPr/>
          <p:nvPr/>
        </p:nvSpPr>
        <p:spPr>
          <a:xfrm flipH="1">
            <a:off x="9008228" y="2701007"/>
            <a:ext cx="729205" cy="1504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EF17566-6336-4023-A937-D62FEC7D24F5}"/>
              </a:ext>
            </a:extLst>
          </p:cNvPr>
          <p:cNvSpPr/>
          <p:nvPr/>
        </p:nvSpPr>
        <p:spPr>
          <a:xfrm flipH="1">
            <a:off x="9010529" y="5170929"/>
            <a:ext cx="729205" cy="1504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CCCC8249-88C8-40FE-B4B0-FBA805C68C37}"/>
              </a:ext>
            </a:extLst>
          </p:cNvPr>
          <p:cNvSpPr/>
          <p:nvPr/>
        </p:nvSpPr>
        <p:spPr>
          <a:xfrm>
            <a:off x="9829800" y="2701007"/>
            <a:ext cx="133350" cy="5344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CE9CCDD-FBF8-41FE-A268-A7AD82AF1D8D}"/>
              </a:ext>
            </a:extLst>
          </p:cNvPr>
          <p:cNvSpPr txBox="1">
            <a:spLocks/>
          </p:cNvSpPr>
          <p:nvPr/>
        </p:nvSpPr>
        <p:spPr>
          <a:xfrm>
            <a:off x="9829800" y="5040506"/>
            <a:ext cx="2275784" cy="664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Assumed50% of this element is directly proportional to land area</a:t>
            </a:r>
          </a:p>
        </p:txBody>
      </p:sp>
    </p:spTree>
    <p:extLst>
      <p:ext uri="{BB962C8B-B14F-4D97-AF65-F5344CB8AC3E}">
        <p14:creationId xmlns:p14="http://schemas.microsoft.com/office/powerpoint/2010/main" val="241477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8B98-59D5-4764-8748-D1E571672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model – Capex vs latitude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BC6AD-8A84-4DCC-959E-2A20A7BA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72" y="3746446"/>
            <a:ext cx="5276113" cy="24643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Capex model assumes </a:t>
            </a:r>
          </a:p>
          <a:p>
            <a:pPr lvl="1"/>
            <a:r>
              <a:rPr lang="en-US" dirty="0"/>
              <a:t>The tilt-dependent part of structural BOS cost varies with sin </a:t>
            </a:r>
            <a:r>
              <a:rPr lang="el-GR" dirty="0"/>
              <a:t>θ</a:t>
            </a:r>
            <a:endParaRPr lang="en-US" dirty="0"/>
          </a:p>
          <a:p>
            <a:pPr lvl="1"/>
            <a:r>
              <a:rPr lang="en-US" dirty="0"/>
              <a:t>33% of structural BOS is tilt-dependent for fixed tilt systems</a:t>
            </a:r>
          </a:p>
          <a:p>
            <a:pPr lvl="1"/>
            <a:r>
              <a:rPr lang="en-US" dirty="0"/>
              <a:t>66% of structural BOS is tilt-dependent for tracking systems</a:t>
            </a:r>
          </a:p>
          <a:p>
            <a:pPr lvl="1"/>
            <a:r>
              <a:rPr lang="en-US" dirty="0"/>
              <a:t>All other PV capex costs remain the same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GrpSpPr/>
          <p:nvPr/>
        </p:nvGrpSpPr>
        <p:grpSpPr>
          <a:xfrm>
            <a:off x="8744601" y="2043397"/>
            <a:ext cx="2484528" cy="1068158"/>
            <a:chOff x="0" y="0"/>
            <a:chExt cx="2484528" cy="10512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000000-0008-0000-0500-000007000000}"/>
                </a:ext>
              </a:extLst>
            </p:cNvPr>
            <p:cNvSpPr/>
            <p:nvPr/>
          </p:nvSpPr>
          <p:spPr>
            <a:xfrm rot="19807105">
              <a:off x="77533" y="386051"/>
              <a:ext cx="1623165" cy="459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000000-0008-0000-0500-000008000000}"/>
                </a:ext>
              </a:extLst>
            </p:cNvPr>
            <p:cNvSpPr/>
            <p:nvPr/>
          </p:nvSpPr>
          <p:spPr>
            <a:xfrm rot="19807105">
              <a:off x="133038" y="428719"/>
              <a:ext cx="1623165" cy="459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000000-0008-0000-0500-000009000000}"/>
                </a:ext>
              </a:extLst>
            </p:cNvPr>
            <p:cNvSpPr/>
            <p:nvPr/>
          </p:nvSpPr>
          <p:spPr>
            <a:xfrm rot="16200000">
              <a:off x="1227858" y="458485"/>
              <a:ext cx="801705" cy="488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0000000-0008-0000-0500-00000A000000}"/>
                </a:ext>
              </a:extLst>
            </p:cNvPr>
            <p:cNvCxnSpPr/>
            <p:nvPr/>
          </p:nvCxnSpPr>
          <p:spPr>
            <a:xfrm>
              <a:off x="0" y="891577"/>
              <a:ext cx="23529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000000-0008-0000-0500-00000B000000}"/>
                </a:ext>
              </a:extLst>
            </p:cNvPr>
            <p:cNvSpPr txBox="1"/>
            <p:nvPr/>
          </p:nvSpPr>
          <p:spPr>
            <a:xfrm>
              <a:off x="680232" y="0"/>
              <a:ext cx="28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L</a:t>
              </a: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00000000-0008-0000-0500-00000C000000}"/>
                </a:ext>
              </a:extLst>
            </p:cNvPr>
            <p:cNvSpPr/>
            <p:nvPr/>
          </p:nvSpPr>
          <p:spPr>
            <a:xfrm>
              <a:off x="568721" y="669070"/>
              <a:ext cx="337955" cy="382155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00000000-0008-0000-0500-00000D000000}"/>
                </a:ext>
              </a:extLst>
            </p:cNvPr>
            <p:cNvSpPr txBox="1"/>
            <p:nvPr/>
          </p:nvSpPr>
          <p:spPr>
            <a:xfrm>
              <a:off x="830434" y="514453"/>
              <a:ext cx="308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/>
                <a:t>θ</a:t>
              </a:r>
              <a:endParaRPr lang="en-US"/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00000000-0008-0000-0500-00000E000000}"/>
                </a:ext>
              </a:extLst>
            </p:cNvPr>
            <p:cNvSpPr txBox="1"/>
            <p:nvPr/>
          </p:nvSpPr>
          <p:spPr>
            <a:xfrm>
              <a:off x="1655455" y="267049"/>
              <a:ext cx="82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L sin </a:t>
              </a:r>
              <a:r>
                <a:rPr lang="el-GR"/>
                <a:t>θ</a:t>
              </a:r>
              <a:r>
                <a:rPr lang="en-US"/>
                <a:t> 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7F7FFCD-2C15-477A-9EA5-A05DCC6E6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47" y="1767841"/>
            <a:ext cx="7879080" cy="1661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44CFBA-5EDD-4712-8DB3-F978AFACF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47" y="3555491"/>
            <a:ext cx="4709662" cy="324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34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E8C5-DF43-4777-B165-F28D8B6F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model — </a:t>
            </a:r>
            <a:r>
              <a:rPr lang="en-US" dirty="0" err="1"/>
              <a:t>Opex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B1974-B152-4F07-9BAD-97EBCDAF5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569" y="3953732"/>
            <a:ext cx="6768272" cy="242718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Assumes row-to-row spacing (in the north-south direction) is per criteria given by the Arizona Solar Center</a:t>
            </a:r>
          </a:p>
          <a:p>
            <a:pPr marL="457200" lvl="1" indent="0">
              <a:buNone/>
            </a:pPr>
            <a:r>
              <a:rPr lang="en-U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https://azsolarcenter.org/pv-row-to-row-spacing </a:t>
            </a:r>
            <a:endParaRPr lang="en-US" sz="1400" b="0" i="0" u="sng" strike="noStrike" dirty="0">
              <a:solidFill>
                <a:srgbClr val="0563C1"/>
              </a:solidFill>
              <a:effectLst/>
              <a:latin typeface="Calibri" panose="020F0502020204030204" pitchFamily="34" charset="0"/>
            </a:endParaRPr>
          </a:p>
          <a:p>
            <a:r>
              <a:rPr lang="en-US" dirty="0"/>
              <a:t>Resulting land use directly scales the cost of property tax and land lease, and partially scales cost of cleaning and vegetation/pest management</a:t>
            </a:r>
          </a:p>
          <a:p>
            <a:r>
              <a:rPr lang="en-US" dirty="0"/>
              <a:t>Tilted tracking greatly increases land use because </a:t>
            </a:r>
            <a:r>
              <a:rPr lang="en-US" dirty="0" err="1"/>
              <a:t>spacine</a:t>
            </a:r>
            <a:r>
              <a:rPr lang="en-US" dirty="0"/>
              <a:t> both north-south and east-west is necessary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84A9B-CA7E-4B65-83ED-70CCCFCD0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78" y="1767840"/>
            <a:ext cx="7879080" cy="1661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112" y="1679714"/>
            <a:ext cx="3403510" cy="212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5DF1B3-8DFD-48BB-A9E2-93406DD9B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77" y="3580242"/>
            <a:ext cx="4753191" cy="327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8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DA65F-8D52-4671-9030-8AB96C49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82DA6-9A8E-4845-BEDF-1D9125A6F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70537"/>
      </p:ext>
    </p:extLst>
  </p:cSld>
  <p:clrMapOvr>
    <a:masterClrMapping/>
  </p:clrMapOvr>
</p:sld>
</file>

<file path=ppt/theme/theme1.xml><?xml version="1.0" encoding="utf-8"?>
<a:theme xmlns:a="http://schemas.openxmlformats.org/drawingml/2006/main" name="j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se" id="{9002EF04-87FD-4C4A-98F9-A35845DEC35C}" vid="{B54F6F05-6927-419A-A888-C00B0FFB73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jse</Template>
  <TotalTime>2993</TotalTime>
  <Words>748</Words>
  <Application>Microsoft Office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TimesNewRomanPSMT</vt:lpstr>
      <vt:lpstr>jse</vt:lpstr>
      <vt:lpstr>Impact of Solar Orientation on the Need for Storage in the Grid</vt:lpstr>
      <vt:lpstr>Motivation</vt:lpstr>
      <vt:lpstr>Tilt and Tracking Effects on Generation Profile</vt:lpstr>
      <vt:lpstr>Cost Model — Overnight Cost</vt:lpstr>
      <vt:lpstr>Some examples of structural BOS</vt:lpstr>
      <vt:lpstr>Cost Model — O&amp;M Cost</vt:lpstr>
      <vt:lpstr>Cost model – Capex vs latitude</vt:lpstr>
      <vt:lpstr>Cost model — Opex</vt:lpstr>
      <vt:lpstr>Backup</vt:lpstr>
      <vt:lpstr>Capacity-weighted solar resources</vt:lpstr>
      <vt:lpstr>Heat map of load compared to the PV generator configurations</vt:lpstr>
      <vt:lpstr>Cround coverage ratio is strongly impacted by tilt, especially for tracking 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Solar Orientation on the Need for Storage in the Grid</dc:title>
  <dc:creator>Russell Jones</dc:creator>
  <cp:lastModifiedBy>Russell Jones</cp:lastModifiedBy>
  <cp:revision>10</cp:revision>
  <dcterms:created xsi:type="dcterms:W3CDTF">2021-09-08T04:12:16Z</dcterms:created>
  <dcterms:modified xsi:type="dcterms:W3CDTF">2021-09-10T16:06:10Z</dcterms:modified>
</cp:coreProperties>
</file>