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2"/>
  </p:notesMasterIdLst>
  <p:sldIdLst>
    <p:sldId id="256" r:id="rId2"/>
    <p:sldId id="257" r:id="rId3"/>
    <p:sldId id="258" r:id="rId4"/>
    <p:sldId id="273" r:id="rId5"/>
    <p:sldId id="274" r:id="rId6"/>
    <p:sldId id="259" r:id="rId7"/>
    <p:sldId id="260" r:id="rId8"/>
    <p:sldId id="268" r:id="rId9"/>
    <p:sldId id="269" r:id="rId10"/>
    <p:sldId id="270" r:id="rId11"/>
    <p:sldId id="271" r:id="rId12"/>
    <p:sldId id="272" r:id="rId13"/>
    <p:sldId id="262" r:id="rId14"/>
    <p:sldId id="263" r:id="rId15"/>
    <p:sldId id="287" r:id="rId16"/>
    <p:sldId id="275" r:id="rId17"/>
    <p:sldId id="276" r:id="rId18"/>
    <p:sldId id="266" r:id="rId19"/>
    <p:sldId id="267" r:id="rId20"/>
    <p:sldId id="286" r:id="rId21"/>
    <p:sldId id="285" r:id="rId22"/>
    <p:sldId id="277" r:id="rId23"/>
    <p:sldId id="278" r:id="rId24"/>
    <p:sldId id="288"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660"/>
  </p:normalViewPr>
  <p:slideViewPr>
    <p:cSldViewPr snapToGrid="0">
      <p:cViewPr varScale="1">
        <p:scale>
          <a:sx n="73" d="100"/>
          <a:sy n="73" d="100"/>
        </p:scale>
        <p:origin x="43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DF5F1-17FF-46E3-A9FA-52F0CF07ECBD}"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3DB3E-A91B-4C8E-ABD3-AA8BC6021243}" type="slidenum">
              <a:rPr lang="en-US" smtClean="0"/>
              <a:t>‹#›</a:t>
            </a:fld>
            <a:endParaRPr lang="en-US"/>
          </a:p>
        </p:txBody>
      </p:sp>
    </p:spTree>
    <p:extLst>
      <p:ext uri="{BB962C8B-B14F-4D97-AF65-F5344CB8AC3E}">
        <p14:creationId xmlns:p14="http://schemas.microsoft.com/office/powerpoint/2010/main" val="356788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D7BED-41A0-45A4-94D9-F6DCAB428777}" type="slidenum">
              <a:rPr lang="en-US" smtClean="0"/>
              <a:t>17</a:t>
            </a:fld>
            <a:endParaRPr lang="en-US"/>
          </a:p>
        </p:txBody>
      </p:sp>
    </p:spTree>
    <p:extLst>
      <p:ext uri="{BB962C8B-B14F-4D97-AF65-F5344CB8AC3E}">
        <p14:creationId xmlns:p14="http://schemas.microsoft.com/office/powerpoint/2010/main" val="291131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117" y="4251366"/>
            <a:ext cx="8399197" cy="1413164"/>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448895" y="827314"/>
            <a:ext cx="10516922" cy="1902333"/>
          </a:xfrm>
        </p:spPr>
        <p:txBody>
          <a:bodyPr>
            <a:normAutofit/>
          </a:bodyPr>
          <a:lstStyle>
            <a:lvl1pPr>
              <a:defRPr sz="320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28925"/>
            <a:ext cx="12192000" cy="1300159"/>
          </a:xfrm>
          <a:prstGeom prst="rect">
            <a:avLst/>
          </a:prstGeom>
        </p:spPr>
      </p:pic>
      <p:sp>
        <p:nvSpPr>
          <p:cNvPr id="6" name="TextBox 5"/>
          <p:cNvSpPr txBox="1"/>
          <p:nvPr/>
        </p:nvSpPr>
        <p:spPr>
          <a:xfrm>
            <a:off x="9132559" y="4107732"/>
            <a:ext cx="3033203" cy="253916"/>
          </a:xfrm>
          <a:prstGeom prst="rect">
            <a:avLst/>
          </a:prstGeom>
          <a:noFill/>
        </p:spPr>
        <p:txBody>
          <a:bodyPr wrap="none" rtlCol="0">
            <a:spAutoFit/>
          </a:bodyPr>
          <a:lstStyle/>
          <a:p>
            <a:r>
              <a:rPr lang="en-US" sz="1050" dirty="0"/>
              <a:t>Saudi Arabia average temperatures from 1901-2018</a:t>
            </a:r>
          </a:p>
        </p:txBody>
      </p:sp>
      <p:sp>
        <p:nvSpPr>
          <p:cNvPr id="7" name="TextBox 6"/>
          <p:cNvSpPr txBox="1"/>
          <p:nvPr/>
        </p:nvSpPr>
        <p:spPr>
          <a:xfrm>
            <a:off x="11032665" y="2578168"/>
            <a:ext cx="1133644" cy="261610"/>
          </a:xfrm>
          <a:prstGeom prst="rect">
            <a:avLst/>
          </a:prstGeom>
          <a:noFill/>
        </p:spPr>
        <p:txBody>
          <a:bodyPr wrap="none" rtlCol="0">
            <a:spAutoFit/>
          </a:bodyPr>
          <a:lstStyle/>
          <a:p>
            <a:r>
              <a:rPr lang="en-US" sz="1050" dirty="0"/>
              <a:t>Warming Stripes</a:t>
            </a:r>
          </a:p>
        </p:txBody>
      </p:sp>
    </p:spTree>
    <p:extLst>
      <p:ext uri="{BB962C8B-B14F-4D97-AF65-F5344CB8AC3E}">
        <p14:creationId xmlns:p14="http://schemas.microsoft.com/office/powerpoint/2010/main" val="355672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4919" y="0"/>
            <a:ext cx="11455133" cy="960438"/>
          </a:xfrm>
        </p:spPr>
        <p:txBody>
          <a:bodyPr/>
          <a:lstStyle/>
          <a:p>
            <a:r>
              <a:rPr lang="en-US"/>
              <a:t>Click to edit Master title style</a:t>
            </a:r>
          </a:p>
        </p:txBody>
      </p:sp>
      <p:sp>
        <p:nvSpPr>
          <p:cNvPr id="3" name="Vertical Text Placeholder 2"/>
          <p:cNvSpPr>
            <a:spLocks noGrp="1"/>
          </p:cNvSpPr>
          <p:nvPr>
            <p:ph type="body" orient="vert" idx="1"/>
          </p:nvPr>
        </p:nvSpPr>
        <p:spPr>
          <a:xfrm>
            <a:off x="609600" y="1171576"/>
            <a:ext cx="10972801" cy="4954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1" y="6356356"/>
            <a:ext cx="3860800" cy="365125"/>
          </a:xfrm>
          <a:prstGeom prst="rect">
            <a:avLst/>
          </a:prstGeom>
        </p:spPr>
        <p:txBody>
          <a:bodyPr/>
          <a:lstStyle>
            <a:lvl1pPr algn="ctr">
              <a:defRPr/>
            </a:lvl1pPr>
          </a:lstStyle>
          <a:p>
            <a:endParaRPr lang="en-US"/>
          </a:p>
        </p:txBody>
      </p:sp>
      <p:sp>
        <p:nvSpPr>
          <p:cNvPr id="6" name="Slide Number Placeholder 5"/>
          <p:cNvSpPr>
            <a:spLocks noGrp="1"/>
          </p:cNvSpPr>
          <p:nvPr>
            <p:ph type="sldNum" sz="quarter" idx="12"/>
          </p:nvPr>
        </p:nvSpPr>
        <p:spPr>
          <a:xfrm>
            <a:off x="374918" y="6324608"/>
            <a:ext cx="2844800" cy="365125"/>
          </a:xfrm>
          <a:prstGeom prst="rect">
            <a:avLst/>
          </a:prstGeom>
        </p:spPr>
        <p:txBody>
          <a:bodyPr/>
          <a:lstStyle/>
          <a:p>
            <a:fld id="{0FDAB458-AE83-49D1-BDEB-78292C652446}" type="slidenum">
              <a:rPr lang="en-US" smtClean="0"/>
              <a:t>‹#›</a:t>
            </a:fld>
            <a:endParaRPr lang="en-US"/>
          </a:p>
        </p:txBody>
      </p:sp>
    </p:spTree>
    <p:extLst>
      <p:ext uri="{BB962C8B-B14F-4D97-AF65-F5344CB8AC3E}">
        <p14:creationId xmlns:p14="http://schemas.microsoft.com/office/powerpoint/2010/main" val="189414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77452" y="274644"/>
            <a:ext cx="21145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4"/>
            <a:ext cx="916305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65601" y="6356356"/>
            <a:ext cx="3860800" cy="365125"/>
          </a:xfrm>
          <a:prstGeom prst="rect">
            <a:avLst/>
          </a:prstGeom>
        </p:spPr>
        <p:txBody>
          <a:bodyPr/>
          <a:lstStyle>
            <a:lvl1pPr algn="ctr">
              <a:defRPr/>
            </a:lvl1pPr>
          </a:lstStyle>
          <a:p>
            <a:endParaRPr lang="en-US"/>
          </a:p>
        </p:txBody>
      </p:sp>
      <p:sp>
        <p:nvSpPr>
          <p:cNvPr id="6" name="Slide Number Placeholder 5"/>
          <p:cNvSpPr>
            <a:spLocks noGrp="1"/>
          </p:cNvSpPr>
          <p:nvPr>
            <p:ph type="sldNum" sz="quarter" idx="12"/>
          </p:nvPr>
        </p:nvSpPr>
        <p:spPr>
          <a:xfrm>
            <a:off x="374918" y="6324608"/>
            <a:ext cx="2844800" cy="365125"/>
          </a:xfrm>
          <a:prstGeom prst="rect">
            <a:avLst/>
          </a:prstGeom>
        </p:spPr>
        <p:txBody>
          <a:bodyPr/>
          <a:lstStyle/>
          <a:p>
            <a:fld id="{0FDAB458-AE83-49D1-BDEB-78292C652446}" type="slidenum">
              <a:rPr lang="en-US" smtClean="0"/>
              <a:t>‹#›</a:t>
            </a:fld>
            <a:endParaRPr lang="en-US"/>
          </a:p>
        </p:txBody>
      </p:sp>
    </p:spTree>
    <p:extLst>
      <p:ext uri="{BB962C8B-B14F-4D97-AF65-F5344CB8AC3E}">
        <p14:creationId xmlns:p14="http://schemas.microsoft.com/office/powerpoint/2010/main" val="1817788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200" y="6019799"/>
            <a:ext cx="2804160" cy="776094"/>
          </a:xfrm>
          <a:prstGeom prst="rect">
            <a:avLst/>
          </a:prstGeom>
        </p:spPr>
      </p:pic>
      <p:sp>
        <p:nvSpPr>
          <p:cNvPr id="11" name="TextBox 10"/>
          <p:cNvSpPr txBox="1"/>
          <p:nvPr/>
        </p:nvSpPr>
        <p:spPr>
          <a:xfrm>
            <a:off x="5689600" y="6248400"/>
            <a:ext cx="914400" cy="369332"/>
          </a:xfrm>
          <a:prstGeom prst="rect">
            <a:avLst/>
          </a:prstGeom>
          <a:noFill/>
        </p:spPr>
        <p:txBody>
          <a:bodyPr wrap="square" rtlCol="0">
            <a:spAutoFit/>
          </a:bodyPr>
          <a:lstStyle/>
          <a:p>
            <a:fld id="{645EAAAE-4D03-4FA9-9CC4-6A8950BFD867}" type="slidenum">
              <a:rPr lang="en-US" sz="1800" smtClean="0">
                <a:solidFill>
                  <a:schemeClr val="bg1">
                    <a:lumMod val="50000"/>
                  </a:schemeClr>
                </a:solidFill>
              </a:rPr>
              <a:t>‹#›</a:t>
            </a:fld>
            <a:endParaRPr lang="en-US" sz="18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154057"/>
          </a:xfrm>
          <a:prstGeom prst="rect">
            <a:avLst/>
          </a:prstGeom>
        </p:spPr>
      </p:pic>
      <p:sp>
        <p:nvSpPr>
          <p:cNvPr id="2" name="Rectangle 1"/>
          <p:cNvSpPr/>
          <p:nvPr/>
        </p:nvSpPr>
        <p:spPr>
          <a:xfrm>
            <a:off x="0" y="1291772"/>
            <a:ext cx="12192000" cy="3556000"/>
          </a:xfrm>
          <a:prstGeom prst="rect">
            <a:avLst/>
          </a:prstGeom>
          <a:solidFill>
            <a:srgbClr val="0081C6"/>
          </a:solidFill>
          <a:ln>
            <a:solidFill>
              <a:srgbClr val="008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0744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393" y="1579"/>
            <a:ext cx="11550659" cy="960438"/>
          </a:xfrm>
        </p:spPr>
        <p:txBody>
          <a:bodyPr/>
          <a:lstStyle/>
          <a:p>
            <a:r>
              <a:rPr lang="en-US"/>
              <a:t>Click to edit Master title style</a:t>
            </a:r>
          </a:p>
        </p:txBody>
      </p:sp>
      <p:sp>
        <p:nvSpPr>
          <p:cNvPr id="3" name="Content Placeholder 2"/>
          <p:cNvSpPr>
            <a:spLocks noGrp="1"/>
          </p:cNvSpPr>
          <p:nvPr>
            <p:ph idx="1"/>
          </p:nvPr>
        </p:nvSpPr>
        <p:spPr>
          <a:xfrm>
            <a:off x="609600" y="1214442"/>
            <a:ext cx="10972801" cy="4911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2504660" y="6324608"/>
            <a:ext cx="715057" cy="533392"/>
          </a:xfrm>
          <a:prstGeom prst="rect">
            <a:avLst/>
          </a:prstGeom>
        </p:spPr>
        <p:txBody>
          <a:bodyPr/>
          <a:lstStyle/>
          <a:p>
            <a:fld id="{0FDAB458-AE83-49D1-BDEB-78292C652446}" type="slidenum">
              <a:rPr lang="en-US" smtClean="0"/>
              <a:t>‹#›</a:t>
            </a:fld>
            <a:endParaRPr lang="en-US"/>
          </a:p>
        </p:txBody>
      </p:sp>
      <p:sp>
        <p:nvSpPr>
          <p:cNvPr id="5" name="Footer Placeholder 4"/>
          <p:cNvSpPr>
            <a:spLocks noGrp="1"/>
          </p:cNvSpPr>
          <p:nvPr>
            <p:ph type="ftr" sz="quarter" idx="11"/>
          </p:nvPr>
        </p:nvSpPr>
        <p:spPr>
          <a:xfrm>
            <a:off x="4165601" y="6356356"/>
            <a:ext cx="3860800" cy="365125"/>
          </a:xfrm>
          <a:prstGeom prst="rect">
            <a:avLst/>
          </a:prstGeom>
        </p:spPr>
        <p:txBody>
          <a:bodyPr/>
          <a:lstStyle>
            <a:lvl1pPr algn="ctr">
              <a:defRPr/>
            </a:lvl1pPr>
          </a:lstStyle>
          <a:p>
            <a:endParaRPr lang="en-US"/>
          </a:p>
        </p:txBody>
      </p:sp>
    </p:spTree>
    <p:extLst>
      <p:ext uri="{BB962C8B-B14F-4D97-AF65-F5344CB8AC3E}">
        <p14:creationId xmlns:p14="http://schemas.microsoft.com/office/powerpoint/2010/main" val="421396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00B0F0"/>
            </a:gs>
            <a:gs pos="40000">
              <a:srgbClr val="85D6FF"/>
            </a:gs>
            <a:gs pos="89000">
              <a:srgbClr val="D28352"/>
            </a:gs>
            <a:gs pos="100000">
              <a:srgbClr val="C000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6182139"/>
            <a:ext cx="12191999"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9434" y="2816160"/>
            <a:ext cx="10363200" cy="1362075"/>
          </a:xfrm>
        </p:spPr>
        <p:txBody>
          <a:bodyPr anchor="t"/>
          <a:lstStyle>
            <a:lvl1pPr algn="l">
              <a:defRPr sz="3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9434" y="1283048"/>
            <a:ext cx="10363200" cy="1500187"/>
          </a:xfrm>
        </p:spPr>
        <p:txBody>
          <a:bodyPr anchor="b"/>
          <a:lstStyle>
            <a:lvl1pPr marL="0" indent="0">
              <a:buNone/>
              <a:defRPr sz="1500">
                <a:solidFill>
                  <a:srgbClr val="0070C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4165601" y="6356356"/>
            <a:ext cx="3860800" cy="365125"/>
          </a:xfrm>
          <a:prstGeom prst="rect">
            <a:avLst/>
          </a:prstGeom>
        </p:spPr>
        <p:txBody>
          <a:bodyPr/>
          <a:lstStyle>
            <a:lvl1pPr algn="ct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374918" y="6324608"/>
            <a:ext cx="2844800" cy="365125"/>
          </a:xfrm>
          <a:prstGeom prst="rect">
            <a:avLst/>
          </a:prstGeom>
        </p:spPr>
        <p:txBody>
          <a:bodyPr/>
          <a:lstStyle>
            <a:lvl1pPr>
              <a:defRPr>
                <a:solidFill>
                  <a:schemeClr val="tx1"/>
                </a:solidFill>
              </a:defRPr>
            </a:lvl1pPr>
          </a:lstStyle>
          <a:p>
            <a:fld id="{0FDAB458-AE83-49D1-BDEB-78292C652446}" type="slidenum">
              <a:rPr lang="en-US" smtClean="0"/>
              <a:pPr/>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2784" y="6174384"/>
            <a:ext cx="2749826" cy="683616"/>
          </a:xfrm>
          <a:prstGeom prst="rect">
            <a:avLst/>
          </a:prstGeom>
        </p:spPr>
      </p:pic>
    </p:spTree>
    <p:extLst>
      <p:ext uri="{BB962C8B-B14F-4D97-AF65-F5344CB8AC3E}">
        <p14:creationId xmlns:p14="http://schemas.microsoft.com/office/powerpoint/2010/main" val="1727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4918" y="30162"/>
            <a:ext cx="11474183" cy="960438"/>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fld id="{9A07EB2E-3275-4AD0-AC89-2755FD9B3D62}" type="datetimeFigureOut">
              <a:rPr lang="en-US" smtClean="0"/>
              <a:t>9/9/2021</a:t>
            </a:fld>
            <a:endParaRPr lang="en-US"/>
          </a:p>
        </p:txBody>
      </p:sp>
      <p:sp>
        <p:nvSpPr>
          <p:cNvPr id="6" name="Footer Placeholder 5"/>
          <p:cNvSpPr>
            <a:spLocks noGrp="1"/>
          </p:cNvSpPr>
          <p:nvPr>
            <p:ph type="ftr" sz="quarter" idx="11"/>
          </p:nvPr>
        </p:nvSpPr>
        <p:spPr>
          <a:xfrm>
            <a:off x="4165601" y="6356356"/>
            <a:ext cx="3860800" cy="365125"/>
          </a:xfrm>
          <a:prstGeom prst="rect">
            <a:avLst/>
          </a:prstGeom>
        </p:spPr>
        <p:txBody>
          <a:bodyPr/>
          <a:lstStyle>
            <a:lvl1pPr algn="ctr">
              <a:defRPr/>
            </a:lvl1pPr>
          </a:lstStyle>
          <a:p>
            <a:endParaRPr lang="en-US"/>
          </a:p>
        </p:txBody>
      </p:sp>
      <p:sp>
        <p:nvSpPr>
          <p:cNvPr id="7" name="Slide Number Placeholder 6"/>
          <p:cNvSpPr>
            <a:spLocks noGrp="1"/>
          </p:cNvSpPr>
          <p:nvPr>
            <p:ph type="sldNum" sz="quarter" idx="12"/>
          </p:nvPr>
        </p:nvSpPr>
        <p:spPr>
          <a:xfrm>
            <a:off x="374918" y="6324608"/>
            <a:ext cx="2844800" cy="365125"/>
          </a:xfrm>
          <a:prstGeom prst="rect">
            <a:avLst/>
          </a:prstGeom>
        </p:spPr>
        <p:txBody>
          <a:bodyPr/>
          <a:lstStyle/>
          <a:p>
            <a:fld id="{0FDAB458-AE83-49D1-BDEB-78292C652446}" type="slidenum">
              <a:rPr lang="en-US" smtClean="0"/>
              <a:t>‹#›</a:t>
            </a:fld>
            <a:endParaRPr lang="en-US"/>
          </a:p>
        </p:txBody>
      </p:sp>
    </p:spTree>
    <p:extLst>
      <p:ext uri="{BB962C8B-B14F-4D97-AF65-F5344CB8AC3E}">
        <p14:creationId xmlns:p14="http://schemas.microsoft.com/office/powerpoint/2010/main" val="250437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4918" y="15874"/>
            <a:ext cx="11512283" cy="9604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74918" y="6324608"/>
            <a:ext cx="2844800" cy="365125"/>
          </a:xfrm>
          <a:prstGeom prst="rect">
            <a:avLst/>
          </a:prstGeom>
        </p:spPr>
        <p:txBody>
          <a:bodyPr/>
          <a:lstStyle/>
          <a:p>
            <a:fld id="{0FDAB458-AE83-49D1-BDEB-78292C652446}" type="slidenum">
              <a:rPr lang="en-US" smtClean="0"/>
              <a:t>‹#›</a:t>
            </a:fld>
            <a:endParaRPr lang="en-US"/>
          </a:p>
        </p:txBody>
      </p:sp>
      <p:sp>
        <p:nvSpPr>
          <p:cNvPr id="8" name="Footer Placeholder 4"/>
          <p:cNvSpPr>
            <a:spLocks noGrp="1"/>
          </p:cNvSpPr>
          <p:nvPr>
            <p:ph type="ftr" sz="quarter" idx="11"/>
          </p:nvPr>
        </p:nvSpPr>
        <p:spPr>
          <a:xfrm>
            <a:off x="4165601" y="6356356"/>
            <a:ext cx="3860800" cy="365125"/>
          </a:xfrm>
          <a:prstGeom prst="rect">
            <a:avLst/>
          </a:prstGeom>
        </p:spPr>
        <p:txBody>
          <a:bodyPr/>
          <a:lstStyle>
            <a:lvl1pPr algn="ctr">
              <a:defRPr/>
            </a:lvl1pPr>
          </a:lstStyle>
          <a:p>
            <a:endParaRPr lang="en-US"/>
          </a:p>
        </p:txBody>
      </p:sp>
    </p:spTree>
    <p:extLst>
      <p:ext uri="{BB962C8B-B14F-4D97-AF65-F5344CB8AC3E}">
        <p14:creationId xmlns:p14="http://schemas.microsoft.com/office/powerpoint/2010/main" val="165831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4919" y="30162"/>
            <a:ext cx="11302733" cy="960438"/>
          </a:xfrm>
        </p:spPr>
        <p:txBody>
          <a:bodyPr/>
          <a:lstStyle/>
          <a:p>
            <a:r>
              <a:rPr lang="en-US"/>
              <a:t>Click to edit Master title style</a:t>
            </a:r>
          </a:p>
        </p:txBody>
      </p:sp>
      <p:sp>
        <p:nvSpPr>
          <p:cNvPr id="4" name="Footer Placeholder 3"/>
          <p:cNvSpPr>
            <a:spLocks noGrp="1"/>
          </p:cNvSpPr>
          <p:nvPr>
            <p:ph type="ftr" sz="quarter" idx="11"/>
          </p:nvPr>
        </p:nvSpPr>
        <p:spPr>
          <a:xfrm>
            <a:off x="4165601" y="6356356"/>
            <a:ext cx="3860800" cy="365125"/>
          </a:xfrm>
          <a:prstGeom prst="rect">
            <a:avLst/>
          </a:prstGeom>
        </p:spPr>
        <p:txBody>
          <a:bodyPr/>
          <a:lstStyle>
            <a:lvl1pPr algn="ctr">
              <a:defRPr/>
            </a:lvl1pPr>
          </a:lstStyle>
          <a:p>
            <a:endParaRPr lang="en-US"/>
          </a:p>
        </p:txBody>
      </p:sp>
      <p:sp>
        <p:nvSpPr>
          <p:cNvPr id="5" name="Slide Number Placeholder 4"/>
          <p:cNvSpPr>
            <a:spLocks noGrp="1"/>
          </p:cNvSpPr>
          <p:nvPr>
            <p:ph type="sldNum" sz="quarter" idx="12"/>
          </p:nvPr>
        </p:nvSpPr>
        <p:spPr>
          <a:xfrm>
            <a:off x="374918" y="6324608"/>
            <a:ext cx="2844800" cy="365125"/>
          </a:xfrm>
          <a:prstGeom prst="rect">
            <a:avLst/>
          </a:prstGeom>
        </p:spPr>
        <p:txBody>
          <a:bodyPr/>
          <a:lstStyle/>
          <a:p>
            <a:fld id="{0FDAB458-AE83-49D1-BDEB-78292C652446}" type="slidenum">
              <a:rPr lang="en-US" smtClean="0"/>
              <a:t>‹#›</a:t>
            </a:fld>
            <a:endParaRPr lang="en-US"/>
          </a:p>
        </p:txBody>
      </p:sp>
    </p:spTree>
    <p:extLst>
      <p:ext uri="{BB962C8B-B14F-4D97-AF65-F5344CB8AC3E}">
        <p14:creationId xmlns:p14="http://schemas.microsoft.com/office/powerpoint/2010/main" val="402813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74918" y="6324608"/>
            <a:ext cx="2844800" cy="365125"/>
          </a:xfrm>
          <a:prstGeom prst="rect">
            <a:avLst/>
          </a:prstGeom>
        </p:spPr>
        <p:txBody>
          <a:bodyPr/>
          <a:lstStyle/>
          <a:p>
            <a:fld id="{0FDAB458-AE83-49D1-BDEB-78292C652446}" type="slidenum">
              <a:rPr lang="en-US" smtClean="0"/>
              <a:t>‹#›</a:t>
            </a:fld>
            <a:endParaRPr lang="en-US"/>
          </a:p>
        </p:txBody>
      </p:sp>
    </p:spTree>
    <p:extLst>
      <p:ext uri="{BB962C8B-B14F-4D97-AF65-F5344CB8AC3E}">
        <p14:creationId xmlns:p14="http://schemas.microsoft.com/office/powerpoint/2010/main" val="346252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2" y="0"/>
            <a:ext cx="4411135" cy="1435100"/>
          </a:xfrm>
        </p:spPr>
        <p:txBody>
          <a:bodyPr anchor="b">
            <a:normAutofit/>
          </a:bodyPr>
          <a:lstStyle>
            <a:lvl1pPr algn="l">
              <a:defRPr sz="2700" b="1"/>
            </a:lvl1pPr>
          </a:lstStyle>
          <a:p>
            <a:r>
              <a:rPr lang="en-US"/>
              <a:t>Click to edit Master title style</a:t>
            </a:r>
            <a:endParaRPr lang="en-US" dirty="0"/>
          </a:p>
        </p:txBody>
      </p:sp>
      <p:sp>
        <p:nvSpPr>
          <p:cNvPr id="3" name="Content Placeholder 2"/>
          <p:cNvSpPr>
            <a:spLocks noGrp="1"/>
          </p:cNvSpPr>
          <p:nvPr>
            <p:ph idx="1"/>
          </p:nvPr>
        </p:nvSpPr>
        <p:spPr>
          <a:xfrm>
            <a:off x="4766733" y="273056"/>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9552" y="1435103"/>
            <a:ext cx="44111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a:xfrm>
            <a:off x="4165601" y="6356356"/>
            <a:ext cx="3860800" cy="365125"/>
          </a:xfrm>
          <a:prstGeom prst="rect">
            <a:avLst/>
          </a:prstGeom>
        </p:spPr>
        <p:txBody>
          <a:bodyPr/>
          <a:lstStyle>
            <a:lvl1pPr algn="ctr">
              <a:defRPr/>
            </a:lvl1pPr>
          </a:lstStyle>
          <a:p>
            <a:endParaRPr lang="en-US"/>
          </a:p>
        </p:txBody>
      </p:sp>
      <p:sp>
        <p:nvSpPr>
          <p:cNvPr id="7" name="Slide Number Placeholder 6"/>
          <p:cNvSpPr>
            <a:spLocks noGrp="1"/>
          </p:cNvSpPr>
          <p:nvPr>
            <p:ph type="sldNum" sz="quarter" idx="12"/>
          </p:nvPr>
        </p:nvSpPr>
        <p:spPr>
          <a:xfrm>
            <a:off x="374918" y="6324608"/>
            <a:ext cx="2844800" cy="365125"/>
          </a:xfrm>
          <a:prstGeom prst="rect">
            <a:avLst/>
          </a:prstGeom>
        </p:spPr>
        <p:txBody>
          <a:bodyPr/>
          <a:lstStyle/>
          <a:p>
            <a:fld id="{0FDAB458-AE83-49D1-BDEB-78292C652446}" type="slidenum">
              <a:rPr lang="en-US" smtClean="0"/>
              <a:t>‹#›</a:t>
            </a:fld>
            <a:endParaRPr lang="en-US"/>
          </a:p>
        </p:txBody>
      </p:sp>
    </p:spTree>
    <p:extLst>
      <p:ext uri="{BB962C8B-B14F-4D97-AF65-F5344CB8AC3E}">
        <p14:creationId xmlns:p14="http://schemas.microsoft.com/office/powerpoint/2010/main" val="138265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a:xfrm>
            <a:off x="4165601" y="6356356"/>
            <a:ext cx="3860800" cy="365125"/>
          </a:xfrm>
          <a:prstGeom prst="rect">
            <a:avLst/>
          </a:prstGeom>
        </p:spPr>
        <p:txBody>
          <a:bodyPr/>
          <a:lstStyle>
            <a:lvl1pPr algn="ctr">
              <a:defRPr/>
            </a:lvl1pPr>
          </a:lstStyle>
          <a:p>
            <a:endParaRPr lang="en-US"/>
          </a:p>
        </p:txBody>
      </p:sp>
      <p:sp>
        <p:nvSpPr>
          <p:cNvPr id="7" name="Slide Number Placeholder 6"/>
          <p:cNvSpPr>
            <a:spLocks noGrp="1"/>
          </p:cNvSpPr>
          <p:nvPr>
            <p:ph type="sldNum" sz="quarter" idx="12"/>
          </p:nvPr>
        </p:nvSpPr>
        <p:spPr>
          <a:xfrm>
            <a:off x="374918" y="6324608"/>
            <a:ext cx="2844800" cy="365125"/>
          </a:xfrm>
          <a:prstGeom prst="rect">
            <a:avLst/>
          </a:prstGeom>
        </p:spPr>
        <p:txBody>
          <a:bodyPr/>
          <a:lstStyle/>
          <a:p>
            <a:fld id="{0FDAB458-AE83-49D1-BDEB-78292C652446}" type="slidenum">
              <a:rPr lang="en-US" smtClean="0"/>
              <a:t>‹#›</a:t>
            </a:fld>
            <a:endParaRPr lang="en-US"/>
          </a:p>
        </p:txBody>
      </p:sp>
    </p:spTree>
    <p:extLst>
      <p:ext uri="{BB962C8B-B14F-4D97-AF65-F5344CB8AC3E}">
        <p14:creationId xmlns:p14="http://schemas.microsoft.com/office/powerpoint/2010/main" val="57629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1" y="258762"/>
            <a:ext cx="9448800" cy="960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6"/>
            <a:ext cx="109728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8168" y="6178027"/>
            <a:ext cx="12203344" cy="0"/>
          </a:xfrm>
          <a:prstGeom prst="line">
            <a:avLst/>
          </a:prstGeom>
          <a:noFill/>
          <a:ln w="28575" cap="flat" cmpd="sng" algn="ctr">
            <a:solidFill>
              <a:srgbClr val="FFFFFF">
                <a:lumMod val="50000"/>
              </a:srgbClr>
            </a:solidFill>
            <a:prstDash val="solid"/>
          </a:ln>
          <a:effectLst/>
        </p:spPr>
      </p:cxn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82342" y="6230332"/>
            <a:ext cx="1898769" cy="627660"/>
          </a:xfrm>
          <a:prstGeom prst="rect">
            <a:avLst/>
          </a:prstGeom>
        </p:spPr>
      </p:pic>
      <p:pic>
        <p:nvPicPr>
          <p:cNvPr id="10"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l="3598" t="4660" r="6450" b="20104"/>
          <a:stretch/>
        </p:blipFill>
        <p:spPr>
          <a:xfrm>
            <a:off x="155270" y="6282480"/>
            <a:ext cx="874947" cy="478708"/>
          </a:xfrm>
          <a:prstGeom prst="rect">
            <a:avLst/>
          </a:prstGeom>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89928" y="6191756"/>
            <a:ext cx="1251566" cy="666244"/>
          </a:xfrm>
          <a:prstGeom prst="rect">
            <a:avLst/>
          </a:prstGeom>
        </p:spPr>
      </p:pic>
      <p:sp>
        <p:nvSpPr>
          <p:cNvPr id="12" name="Footer Placeholder 4"/>
          <p:cNvSpPr>
            <a:spLocks noGrp="1"/>
          </p:cNvSpPr>
          <p:nvPr>
            <p:ph type="ftr" sz="quarter" idx="3"/>
          </p:nvPr>
        </p:nvSpPr>
        <p:spPr>
          <a:xfrm>
            <a:off x="4165601" y="6356356"/>
            <a:ext cx="3860800" cy="365125"/>
          </a:xfrm>
          <a:prstGeom prst="rect">
            <a:avLst/>
          </a:prstGeom>
        </p:spPr>
        <p:txBody>
          <a:bodyPr/>
          <a:lstStyle>
            <a:lvl1pPr algn="ctr">
              <a:defRPr/>
            </a:lvl1pPr>
          </a:lstStyle>
          <a:p>
            <a:endParaRPr lang="en-US"/>
          </a:p>
        </p:txBody>
      </p:sp>
    </p:spTree>
    <p:extLst>
      <p:ext uri="{BB962C8B-B14F-4D97-AF65-F5344CB8AC3E}">
        <p14:creationId xmlns:p14="http://schemas.microsoft.com/office/powerpoint/2010/main" val="1513303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spcBef>
          <a:spcPct val="0"/>
        </a:spcBef>
        <a:buNone/>
        <a:defRPr sz="2700" b="1" kern="1200">
          <a:solidFill>
            <a:srgbClr val="0066FF"/>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thatswacc.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hyperlink" Target="https://www.investopedia.com/terms/c/corporation.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pp.worldbank.org/public-private-partnership/financing/project-finance-concept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financeformulas.net/Loan_Balloon_Balance.html" TargetMode="External"/><Relationship Id="rId2" Type="http://schemas.openxmlformats.org/officeDocument/2006/relationships/hyperlink" Target="https://www.investopedia.com/terms/a/amortization.asp"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x.doi.org/10.6028/NIST.IR.85-3273-2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Russ Jones</a:t>
            </a:r>
          </a:p>
          <a:p>
            <a:r>
              <a:rPr lang="en-US" dirty="0"/>
              <a:t>27 August 2019</a:t>
            </a:r>
          </a:p>
        </p:txBody>
      </p:sp>
      <p:sp>
        <p:nvSpPr>
          <p:cNvPr id="3" name="Title 2"/>
          <p:cNvSpPr>
            <a:spLocks noGrp="1"/>
          </p:cNvSpPr>
          <p:nvPr>
            <p:ph type="ctrTitle"/>
          </p:nvPr>
        </p:nvSpPr>
        <p:spPr/>
        <p:txBody>
          <a:bodyPr/>
          <a:lstStyle/>
          <a:p>
            <a:r>
              <a:rPr lang="en-US" dirty="0"/>
              <a:t>Financial Concepts</a:t>
            </a:r>
          </a:p>
        </p:txBody>
      </p:sp>
    </p:spTree>
    <p:extLst>
      <p:ext uri="{BB962C8B-B14F-4D97-AF65-F5344CB8AC3E}">
        <p14:creationId xmlns:p14="http://schemas.microsoft.com/office/powerpoint/2010/main" val="55150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 Rate for Companies</a:t>
            </a:r>
          </a:p>
        </p:txBody>
      </p:sp>
      <p:sp>
        <p:nvSpPr>
          <p:cNvPr id="3" name="Content Placeholder 2"/>
          <p:cNvSpPr>
            <a:spLocks noGrp="1"/>
          </p:cNvSpPr>
          <p:nvPr>
            <p:ph idx="1"/>
          </p:nvPr>
        </p:nvSpPr>
        <p:spPr/>
        <p:txBody>
          <a:bodyPr>
            <a:normAutofit/>
          </a:bodyPr>
          <a:lstStyle/>
          <a:p>
            <a:r>
              <a:rPr lang="en-US" dirty="0"/>
              <a:t>For a company, the discount rate should be the opportunity cost of capital = the rate of return on the best alternative investment available. </a:t>
            </a:r>
          </a:p>
          <a:p>
            <a:r>
              <a:rPr lang="en-US" dirty="0"/>
              <a:t>Unfortunately, this is not easily determined.</a:t>
            </a:r>
          </a:p>
          <a:p>
            <a:r>
              <a:rPr lang="en-US" dirty="0"/>
              <a:t>A good estimate is the Weighted Average Cost of Capital (WACC)</a:t>
            </a:r>
          </a:p>
          <a:p>
            <a:r>
              <a:rPr lang="en-US" dirty="0"/>
              <a:t>The average cost of capital to U.S. industry from 1976 to 1989 (based on historical returns to equity investors and after-tax interest paid on debt) is approximately 7% real (before taxes)</a:t>
            </a:r>
          </a:p>
          <a:p>
            <a:pPr lvl="1"/>
            <a:r>
              <a:rPr lang="en-US" dirty="0"/>
              <a:t>Walter Short, Daniel J. </a:t>
            </a:r>
            <a:r>
              <a:rPr lang="en-US" dirty="0" err="1"/>
              <a:t>Packey</a:t>
            </a:r>
            <a:r>
              <a:rPr lang="en-US" dirty="0"/>
              <a:t>, and Thomas Holt, </a:t>
            </a:r>
            <a:r>
              <a:rPr lang="en-US" i="1" dirty="0"/>
              <a:t>A Manual for the Economic Evaluation of Energy Efficiency and Renewable Energy Technologies</a:t>
            </a:r>
            <a:r>
              <a:rPr lang="en-US" dirty="0"/>
              <a:t>, NREL Report, 1995</a:t>
            </a:r>
          </a:p>
        </p:txBody>
      </p:sp>
    </p:spTree>
    <p:extLst>
      <p:ext uri="{BB962C8B-B14F-4D97-AF65-F5344CB8AC3E}">
        <p14:creationId xmlns:p14="http://schemas.microsoft.com/office/powerpoint/2010/main" val="69906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Weighted Average Cost of Capital (WACC)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WACC is the combined effective rate for all of the corporation’s operating cash sources (debt, preferred stock, common stock, and retained earnings)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𝑊𝐴𝐶𝐶</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𝑒</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𝐶</m:t>
                              </m:r>
                            </m:num>
                            <m:den>
                              <m:r>
                                <a:rPr lang="en-US" b="0" i="1" smtClean="0">
                                  <a:latin typeface="Cambria Math"/>
                                </a:rPr>
                                <m:t>𝐶</m:t>
                              </m:r>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𝐷</m:t>
                              </m:r>
                            </m:den>
                          </m:f>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𝑝</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𝑃</m:t>
                              </m:r>
                            </m:num>
                            <m:den>
                              <m:r>
                                <a:rPr lang="en-US" b="0" i="1" smtClean="0">
                                  <a:latin typeface="Cambria Math"/>
                                </a:rPr>
                                <m:t>𝐶</m:t>
                              </m:r>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𝐷</m:t>
                              </m:r>
                            </m:den>
                          </m:f>
                        </m:e>
                      </m:d>
                      <m:r>
                        <a:rPr lang="en-US" b="0" i="1" smtClean="0">
                          <a:latin typeface="Cambria Math"/>
                        </a:rPr>
                        <m:t>+(1−</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𝑡</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𝑑</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𝐷</m:t>
                              </m:r>
                            </m:num>
                            <m:den>
                              <m:r>
                                <a:rPr lang="en-US" b="0" i="1" smtClean="0">
                                  <a:latin typeface="Cambria Math"/>
                                </a:rPr>
                                <m:t>𝐶</m:t>
                              </m:r>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𝐷</m:t>
                              </m:r>
                            </m:den>
                          </m:f>
                        </m:e>
                      </m:d>
                    </m:oMath>
                  </m:oMathPara>
                </a14:m>
                <a:endParaRPr lang="en-US" dirty="0"/>
              </a:p>
              <a:p>
                <a:endParaRPr lang="en-US" dirty="0"/>
              </a:p>
              <a:p>
                <a:pPr marL="400050" lvl="1" indent="0">
                  <a:buNone/>
                </a:pPr>
                <a:r>
                  <a:rPr lang="en-US" i="1" dirty="0">
                    <a:latin typeface="Times New Roman" panose="02020603050405020304" pitchFamily="18" charset="0"/>
                    <a:cs typeface="Times New Roman" panose="02020603050405020304" pitchFamily="18" charset="0"/>
                  </a:rPr>
                  <a:t>C</a:t>
                </a:r>
                <a:r>
                  <a:rPr lang="en-US" dirty="0"/>
                  <a:t> = combined value common equity and retained earnings (cash and company-owned stock)</a:t>
                </a:r>
              </a:p>
              <a:p>
                <a:pPr marL="400050" lvl="1" indent="0">
                  <a:buNone/>
                </a:pPr>
                <a:r>
                  <a:rPr lang="en-US" i="1" dirty="0">
                    <a:latin typeface="Times New Roman" panose="02020603050405020304" pitchFamily="18" charset="0"/>
                    <a:cs typeface="Times New Roman" panose="02020603050405020304" pitchFamily="18" charset="0"/>
                  </a:rPr>
                  <a:t>P</a:t>
                </a:r>
                <a:r>
                  <a:rPr lang="en-US" dirty="0"/>
                  <a:t> = value of preferred stock</a:t>
                </a:r>
              </a:p>
              <a:p>
                <a:pPr marL="400050" lvl="1" indent="0">
                  <a:buNone/>
                </a:pPr>
                <a:r>
                  <a:rPr lang="en-US" i="1" dirty="0">
                    <a:latin typeface="Times New Roman" panose="02020603050405020304" pitchFamily="18" charset="0"/>
                    <a:cs typeface="Times New Roman" panose="02020603050405020304" pitchFamily="18" charset="0"/>
                  </a:rPr>
                  <a:t>D</a:t>
                </a:r>
                <a:r>
                  <a:rPr lang="en-US" dirty="0"/>
                  <a:t> = total corporate debt</a:t>
                </a:r>
              </a:p>
              <a:p>
                <a:pPr marL="400050" lvl="1" indent="0">
                  <a:buNone/>
                </a:pPr>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e</a:t>
                </a:r>
                <a:r>
                  <a:rPr lang="en-US" dirty="0"/>
                  <a:t> = rate of return on common equity (measured by dividend payments and p/e ratio)</a:t>
                </a:r>
              </a:p>
              <a:p>
                <a:pPr marL="400050" lvl="1" indent="0">
                  <a:buNone/>
                </a:pPr>
                <a:r>
                  <a:rPr lang="en-US" i="1" dirty="0" err="1">
                    <a:latin typeface="Times New Roman" panose="02020603050405020304" pitchFamily="18" charset="0"/>
                    <a:cs typeface="Times New Roman" panose="02020603050405020304" pitchFamily="18" charset="0"/>
                  </a:rPr>
                  <a:t>r</a:t>
                </a:r>
                <a:r>
                  <a:rPr lang="en-US" i="1" baseline="-25000" dirty="0" err="1">
                    <a:latin typeface="Times New Roman" panose="02020603050405020304" pitchFamily="18" charset="0"/>
                    <a:cs typeface="Times New Roman" panose="02020603050405020304" pitchFamily="18" charset="0"/>
                  </a:rPr>
                  <a:t>p</a:t>
                </a:r>
                <a:r>
                  <a:rPr lang="en-US" dirty="0"/>
                  <a:t> = rate of return on preferred stock (measured similarly)</a:t>
                </a:r>
              </a:p>
              <a:p>
                <a:pPr marL="400050" lvl="1" indent="0">
                  <a:buNone/>
                </a:pPr>
                <a:r>
                  <a:rPr lang="en-US" i="1" dirty="0" err="1">
                    <a:latin typeface="Times New Roman" panose="02020603050405020304" pitchFamily="18" charset="0"/>
                    <a:cs typeface="Times New Roman" panose="02020603050405020304" pitchFamily="18" charset="0"/>
                  </a:rPr>
                  <a:t>r</a:t>
                </a:r>
                <a:r>
                  <a:rPr lang="en-US" i="1" baseline="-25000" dirty="0" err="1">
                    <a:latin typeface="Times New Roman" panose="02020603050405020304" pitchFamily="18" charset="0"/>
                    <a:cs typeface="Times New Roman" panose="02020603050405020304" pitchFamily="18" charset="0"/>
                  </a:rPr>
                  <a:t>d</a:t>
                </a:r>
                <a:r>
                  <a:rPr lang="en-US" dirty="0"/>
                  <a:t> = interest rate on debt</a:t>
                </a:r>
              </a:p>
              <a:p>
                <a:pPr marL="400050" lvl="1" indent="0">
                  <a:buNone/>
                </a:pPr>
                <a:r>
                  <a:rPr lang="en-US" i="1" dirty="0" err="1"/>
                  <a:t>r</a:t>
                </a:r>
                <a:r>
                  <a:rPr lang="en-US" i="1" baseline="-25000" dirty="0" err="1"/>
                  <a:t>t</a:t>
                </a:r>
                <a:r>
                  <a:rPr lang="en-US" dirty="0"/>
                  <a:t> = corporate tax rate</a:t>
                </a:r>
              </a:p>
              <a:p>
                <a:r>
                  <a:rPr lang="en-US" dirty="0"/>
                  <a:t>These values can all be obtained from the balance sheet of a publicly traded firm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737" b="-1365"/>
                </a:stretch>
              </a:blipFill>
            </p:spPr>
            <p:txBody>
              <a:bodyPr/>
              <a:lstStyle/>
              <a:p>
                <a:r>
                  <a:rPr lang="en-US">
                    <a:noFill/>
                  </a:rPr>
                  <a:t> </a:t>
                </a:r>
              </a:p>
            </p:txBody>
          </p:sp>
        </mc:Fallback>
      </mc:AlternateContent>
    </p:spTree>
    <p:extLst>
      <p:ext uri="{BB962C8B-B14F-4D97-AF65-F5344CB8AC3E}">
        <p14:creationId xmlns:p14="http://schemas.microsoft.com/office/powerpoint/2010/main" val="402233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 WACCs (circa 2015)</a:t>
            </a:r>
          </a:p>
        </p:txBody>
      </p:sp>
      <p:sp>
        <p:nvSpPr>
          <p:cNvPr id="3" name="Content Placeholder 2"/>
          <p:cNvSpPr>
            <a:spLocks noGrp="1"/>
          </p:cNvSpPr>
          <p:nvPr>
            <p:ph idx="1"/>
          </p:nvPr>
        </p:nvSpPr>
        <p:spPr/>
        <p:txBody>
          <a:bodyPr>
            <a:normAutofit fontScale="92500" lnSpcReduction="10000"/>
          </a:bodyPr>
          <a:lstStyle/>
          <a:p>
            <a:r>
              <a:rPr lang="en-US" dirty="0"/>
              <a:t>This website has an online calculator to calculate weighted average cost of capital (WACC) for any corporation traded on the US exchanges:  </a:t>
            </a:r>
            <a:r>
              <a:rPr lang="en-US" u="sng" dirty="0">
                <a:hlinkClick r:id="rId2"/>
              </a:rPr>
              <a:t>http://thatswacc.com/</a:t>
            </a:r>
            <a:endParaRPr lang="en-US" dirty="0"/>
          </a:p>
          <a:p>
            <a:pPr marL="0" indent="0">
              <a:buNone/>
            </a:pPr>
            <a:r>
              <a:rPr lang="en-US" dirty="0"/>
              <a:t> </a:t>
            </a:r>
          </a:p>
          <a:p>
            <a:r>
              <a:rPr lang="en-US" dirty="0"/>
              <a:t>Here are the WACCs for a few interesting corporations:</a:t>
            </a:r>
          </a:p>
          <a:p>
            <a:pPr marL="400050" lvl="1" indent="0">
              <a:buNone/>
            </a:pPr>
            <a:r>
              <a:rPr lang="en-US" dirty="0"/>
              <a:t>First Solar			17%</a:t>
            </a:r>
          </a:p>
          <a:p>
            <a:pPr marL="400050" lvl="1" indent="0">
              <a:buNone/>
            </a:pPr>
            <a:r>
              <a:rPr lang="en-US" dirty="0" err="1"/>
              <a:t>Sunpower</a:t>
            </a:r>
            <a:r>
              <a:rPr lang="en-US" dirty="0"/>
              <a:t>		25%</a:t>
            </a:r>
          </a:p>
          <a:p>
            <a:pPr marL="400050" lvl="1" indent="0">
              <a:buNone/>
            </a:pPr>
            <a:r>
              <a:rPr lang="en-US" dirty="0"/>
              <a:t>Boeing 			10.0%</a:t>
            </a:r>
          </a:p>
          <a:p>
            <a:pPr marL="400050" lvl="1" indent="0">
              <a:buNone/>
            </a:pPr>
            <a:r>
              <a:rPr lang="en-US" dirty="0"/>
              <a:t>Google			10.9%</a:t>
            </a:r>
          </a:p>
          <a:p>
            <a:pPr marL="400050" lvl="1" indent="0">
              <a:buNone/>
            </a:pPr>
            <a:r>
              <a:rPr lang="en-US" dirty="0"/>
              <a:t>Consolidated Edison	3.2%</a:t>
            </a:r>
          </a:p>
          <a:p>
            <a:pPr marL="400050" lvl="1" indent="0">
              <a:buNone/>
            </a:pPr>
            <a:r>
              <a:rPr lang="en-US" dirty="0"/>
              <a:t>Duke Energy		3.5%</a:t>
            </a:r>
          </a:p>
          <a:p>
            <a:pPr marL="400050" lvl="1" indent="0">
              <a:buNone/>
            </a:pPr>
            <a:r>
              <a:rPr lang="en-US" dirty="0"/>
              <a:t>Citigroup			6.2%</a:t>
            </a:r>
          </a:p>
          <a:p>
            <a:pPr marL="400050" lvl="1" indent="0">
              <a:buNone/>
            </a:pPr>
            <a:r>
              <a:rPr lang="en-US" dirty="0"/>
              <a:t>Bank of America		11.3%</a:t>
            </a:r>
          </a:p>
          <a:p>
            <a:pPr marL="400050" lvl="1" indent="0">
              <a:buNone/>
            </a:pPr>
            <a:r>
              <a:rPr lang="en-US" dirty="0"/>
              <a:t>Goldman Sachs		3.9%</a:t>
            </a:r>
          </a:p>
          <a:p>
            <a:pPr marL="400050" lvl="1" indent="0">
              <a:buNone/>
            </a:pPr>
            <a:r>
              <a:rPr lang="en-US" dirty="0"/>
              <a:t>JP Morgan Chase	5.3%  </a:t>
            </a:r>
          </a:p>
          <a:p>
            <a:endParaRPr lang="en-US" dirty="0"/>
          </a:p>
        </p:txBody>
      </p:sp>
      <p:sp>
        <p:nvSpPr>
          <p:cNvPr id="4" name="TextBox 3"/>
          <p:cNvSpPr txBox="1"/>
          <p:nvPr/>
        </p:nvSpPr>
        <p:spPr>
          <a:xfrm>
            <a:off x="6477001" y="3124200"/>
            <a:ext cx="1723229" cy="369332"/>
          </a:xfrm>
          <a:prstGeom prst="rect">
            <a:avLst/>
          </a:prstGeom>
          <a:noFill/>
        </p:spPr>
        <p:txBody>
          <a:bodyPr wrap="none" rtlCol="0">
            <a:spAutoFit/>
          </a:bodyPr>
          <a:lstStyle/>
          <a:p>
            <a:r>
              <a:rPr lang="en-US" dirty="0"/>
              <a:t>Solar companies</a:t>
            </a:r>
          </a:p>
        </p:txBody>
      </p:sp>
      <p:sp>
        <p:nvSpPr>
          <p:cNvPr id="5" name="TextBox 4"/>
          <p:cNvSpPr txBox="1"/>
          <p:nvPr/>
        </p:nvSpPr>
        <p:spPr>
          <a:xfrm>
            <a:off x="6477000" y="3581400"/>
            <a:ext cx="3465564" cy="369332"/>
          </a:xfrm>
          <a:prstGeom prst="rect">
            <a:avLst/>
          </a:prstGeom>
          <a:noFill/>
        </p:spPr>
        <p:txBody>
          <a:bodyPr wrap="none" rtlCol="0">
            <a:spAutoFit/>
          </a:bodyPr>
          <a:lstStyle/>
          <a:p>
            <a:r>
              <a:rPr lang="en-US" dirty="0"/>
              <a:t>Large, financially strong companies</a:t>
            </a:r>
          </a:p>
        </p:txBody>
      </p:sp>
      <p:sp>
        <p:nvSpPr>
          <p:cNvPr id="6" name="TextBox 5"/>
          <p:cNvSpPr txBox="1"/>
          <p:nvPr/>
        </p:nvSpPr>
        <p:spPr>
          <a:xfrm>
            <a:off x="6477000" y="4114800"/>
            <a:ext cx="1870384" cy="369332"/>
          </a:xfrm>
          <a:prstGeom prst="rect">
            <a:avLst/>
          </a:prstGeom>
          <a:noFill/>
        </p:spPr>
        <p:txBody>
          <a:bodyPr wrap="none" rtlCol="0">
            <a:spAutoFit/>
          </a:bodyPr>
          <a:lstStyle/>
          <a:p>
            <a:r>
              <a:rPr lang="en-US" dirty="0"/>
              <a:t>Regulated utilities</a:t>
            </a:r>
          </a:p>
        </p:txBody>
      </p:sp>
      <p:sp>
        <p:nvSpPr>
          <p:cNvPr id="7" name="TextBox 6"/>
          <p:cNvSpPr txBox="1"/>
          <p:nvPr/>
        </p:nvSpPr>
        <p:spPr>
          <a:xfrm>
            <a:off x="6477001" y="4876800"/>
            <a:ext cx="2644057" cy="369332"/>
          </a:xfrm>
          <a:prstGeom prst="rect">
            <a:avLst/>
          </a:prstGeom>
          <a:noFill/>
        </p:spPr>
        <p:txBody>
          <a:bodyPr wrap="none" rtlCol="0">
            <a:spAutoFit/>
          </a:bodyPr>
          <a:lstStyle/>
          <a:p>
            <a:r>
              <a:rPr lang="en-US" dirty="0"/>
              <a:t>Large financial institutions</a:t>
            </a:r>
          </a:p>
        </p:txBody>
      </p:sp>
      <p:sp>
        <p:nvSpPr>
          <p:cNvPr id="8" name="Right Brace 7"/>
          <p:cNvSpPr/>
          <p:nvPr/>
        </p:nvSpPr>
        <p:spPr>
          <a:xfrm>
            <a:off x="5638800" y="3124200"/>
            <a:ext cx="76200" cy="3693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5638800" y="3581400"/>
            <a:ext cx="76200" cy="3693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5638800" y="4126468"/>
            <a:ext cx="76200" cy="3693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5638800" y="4583668"/>
            <a:ext cx="108846" cy="10551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Arrow 11"/>
          <p:cNvSpPr/>
          <p:nvPr/>
        </p:nvSpPr>
        <p:spPr>
          <a:xfrm flipH="1">
            <a:off x="5867400" y="3244334"/>
            <a:ext cx="5334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5867400" y="3701534"/>
            <a:ext cx="5334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flipH="1">
            <a:off x="5867400" y="4234934"/>
            <a:ext cx="5334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flipH="1">
            <a:off x="5867400" y="4996934"/>
            <a:ext cx="5334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81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3" name="Content Placeholder 2"/>
          <p:cNvSpPr>
            <a:spLocks noGrp="1"/>
          </p:cNvSpPr>
          <p:nvPr>
            <p:ph idx="1"/>
          </p:nvPr>
        </p:nvSpPr>
        <p:spPr/>
        <p:txBody>
          <a:bodyPr/>
          <a:lstStyle/>
          <a:p>
            <a:r>
              <a:rPr lang="en-US" dirty="0"/>
              <a:t>Simply put: Return on investment is the discount rate for which NPV = 0</a:t>
            </a:r>
          </a:p>
          <a:p>
            <a:r>
              <a:rPr lang="en-US" dirty="0"/>
              <a:t>Return on investment (ROI) is also called Internal rate of return (IRR)</a:t>
            </a:r>
          </a:p>
          <a:p>
            <a:r>
              <a:rPr lang="en-US" dirty="0"/>
              <a:t>There is no closed form formula to calculate it — must be solved by iteration</a:t>
            </a:r>
          </a:p>
          <a:p>
            <a:r>
              <a:rPr lang="en-US" dirty="0"/>
              <a:t>Excel example</a:t>
            </a:r>
          </a:p>
        </p:txBody>
      </p:sp>
    </p:spTree>
    <p:extLst>
      <p:ext uri="{BB962C8B-B14F-4D97-AF65-F5344CB8AC3E}">
        <p14:creationId xmlns:p14="http://schemas.microsoft.com/office/powerpoint/2010/main" val="361229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Payback interval (simple and discounted)</a:t>
            </a:r>
          </a:p>
        </p:txBody>
      </p:sp>
      <p:sp>
        <p:nvSpPr>
          <p:cNvPr id="3" name="Content Placeholder 2"/>
          <p:cNvSpPr>
            <a:spLocks noGrp="1"/>
          </p:cNvSpPr>
          <p:nvPr>
            <p:ph idx="1"/>
          </p:nvPr>
        </p:nvSpPr>
        <p:spPr/>
        <p:txBody>
          <a:bodyPr/>
          <a:lstStyle/>
          <a:p>
            <a:r>
              <a:rPr lang="en-US" dirty="0"/>
              <a:t>Simple payback interval:</a:t>
            </a:r>
          </a:p>
          <a:p>
            <a:r>
              <a:rPr lang="en-US" dirty="0"/>
              <a:t>How many years does it take for the sum of the returns (revenues and/ savings) to equal the initial investment?</a:t>
            </a:r>
          </a:p>
          <a:p>
            <a:r>
              <a:rPr lang="en-US" dirty="0"/>
              <a:t>Discounted payback interval:</a:t>
            </a:r>
          </a:p>
          <a:p>
            <a:r>
              <a:rPr lang="en-US" dirty="0"/>
              <a:t>How many years does it take for the sum of the </a:t>
            </a:r>
            <a:r>
              <a:rPr lang="en-US" b="1" i="1" dirty="0"/>
              <a:t>discounted</a:t>
            </a:r>
            <a:r>
              <a:rPr lang="en-US" dirty="0"/>
              <a:t> returns (revenues and/ savings) to equal the initial investment?</a:t>
            </a:r>
          </a:p>
          <a:p>
            <a:endParaRPr lang="en-US" dirty="0"/>
          </a:p>
          <a:p>
            <a:endParaRPr lang="en-US" dirty="0"/>
          </a:p>
        </p:txBody>
      </p:sp>
    </p:spTree>
    <p:extLst>
      <p:ext uri="{BB962C8B-B14F-4D97-AF65-F5344CB8AC3E}">
        <p14:creationId xmlns:p14="http://schemas.microsoft.com/office/powerpoint/2010/main" val="213208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a:t>
            </a:r>
          </a:p>
        </p:txBody>
      </p:sp>
      <p:sp>
        <p:nvSpPr>
          <p:cNvPr id="3" name="Content Placeholder 2"/>
          <p:cNvSpPr>
            <a:spLocks noGrp="1"/>
          </p:cNvSpPr>
          <p:nvPr>
            <p:ph idx="1"/>
          </p:nvPr>
        </p:nvSpPr>
        <p:spPr/>
        <p:txBody>
          <a:bodyPr/>
          <a:lstStyle/>
          <a:p>
            <a:r>
              <a:rPr lang="en-US" dirty="0"/>
              <a:t>In finance, “leverage” means “making money on someone else’s money”</a:t>
            </a:r>
          </a:p>
          <a:p>
            <a:r>
              <a:rPr lang="en-US" dirty="0"/>
              <a:t>Simple example: </a:t>
            </a:r>
          </a:p>
          <a:p>
            <a:pPr lvl="1"/>
            <a:r>
              <a:rPr lang="en-US" dirty="0"/>
              <a:t>You buy a house for 1 million SAR</a:t>
            </a:r>
          </a:p>
          <a:p>
            <a:pPr lvl="1"/>
            <a:r>
              <a:rPr lang="en-US" dirty="0"/>
              <a:t>You borrow 80% of the cost at 3% interest, no payments for 3 years</a:t>
            </a:r>
          </a:p>
          <a:p>
            <a:pPr lvl="1"/>
            <a:r>
              <a:rPr lang="en-US" dirty="0"/>
              <a:t>The house gains 10%/year in value</a:t>
            </a:r>
          </a:p>
          <a:p>
            <a:pPr lvl="1"/>
            <a:r>
              <a:rPr lang="en-US" dirty="0"/>
              <a:t>You sell the house after 3 years and pay your bank loan in full</a:t>
            </a:r>
          </a:p>
          <a:p>
            <a:pPr lvl="1"/>
            <a:r>
              <a:rPr lang="en-US" dirty="0"/>
              <a:t>House value at sale = 1000k × (1.1)³ = 1331k SAR</a:t>
            </a:r>
          </a:p>
          <a:p>
            <a:pPr lvl="1"/>
            <a:r>
              <a:rPr lang="en-US" dirty="0"/>
              <a:t>Loan value = 800k initially, 800k × (1.03)³ = 874k SAR</a:t>
            </a:r>
          </a:p>
          <a:p>
            <a:pPr lvl="1"/>
            <a:r>
              <a:rPr lang="en-US" dirty="0"/>
              <a:t>Your initial investment = 200k SAR</a:t>
            </a:r>
          </a:p>
          <a:p>
            <a:pPr lvl="1"/>
            <a:r>
              <a:rPr lang="en-US" dirty="0"/>
              <a:t>Your profit = (1331k – 874k) / 200k = 2.285 × your initial investment </a:t>
            </a:r>
          </a:p>
          <a:p>
            <a:r>
              <a:rPr lang="en-US" dirty="0"/>
              <a:t>Your annual rate of return on investment = (2.285)</a:t>
            </a:r>
            <a:r>
              <a:rPr lang="en-US" baseline="30000" dirty="0"/>
              <a:t>1/3</a:t>
            </a:r>
            <a:r>
              <a:rPr lang="en-US" dirty="0"/>
              <a:t> = </a:t>
            </a:r>
            <a:r>
              <a:rPr lang="en-US" b="1" dirty="0">
                <a:solidFill>
                  <a:srgbClr val="FF0000"/>
                </a:solidFill>
              </a:rPr>
              <a:t>31.7%</a:t>
            </a:r>
            <a:r>
              <a:rPr lang="en-US" dirty="0"/>
              <a:t> !!</a:t>
            </a:r>
          </a:p>
        </p:txBody>
      </p:sp>
    </p:spTree>
    <p:extLst>
      <p:ext uri="{BB962C8B-B14F-4D97-AF65-F5344CB8AC3E}">
        <p14:creationId xmlns:p14="http://schemas.microsoft.com/office/powerpoint/2010/main" val="326635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458"/>
            <a:ext cx="10972800" cy="960438"/>
          </a:xfrm>
        </p:spPr>
        <p:txBody>
          <a:bodyPr/>
          <a:lstStyle/>
          <a:p>
            <a:r>
              <a:rPr lang="en-US" dirty="0" err="1"/>
              <a:t>Levelized</a:t>
            </a:r>
            <a:r>
              <a:rPr lang="en-US" dirty="0"/>
              <a:t> Cost of Electricity (LCOE)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8628" y="1104897"/>
                <a:ext cx="10856685" cy="5100637"/>
              </a:xfrm>
            </p:spPr>
            <p:txBody>
              <a:bodyPr>
                <a:normAutofit fontScale="92500" lnSpcReduction="10000"/>
              </a:bodyPr>
              <a:lstStyle/>
              <a:p>
                <a:r>
                  <a:rPr lang="en-US" dirty="0"/>
                  <a:t>By definition:     </a:t>
                </a:r>
                <a:r>
                  <a:rPr lang="en-US" i="1" dirty="0" err="1">
                    <a:latin typeface="Times New Roman" panose="02020603050405020304" pitchFamily="18" charset="0"/>
                    <a:cs typeface="Times New Roman" panose="02020603050405020304" pitchFamily="18" charset="0"/>
                  </a:rPr>
                  <a:t>C</a:t>
                </a:r>
                <a:r>
                  <a:rPr lang="en-US" i="1" baseline="-25000" dirty="0" err="1">
                    <a:latin typeface="Times New Roman" panose="02020603050405020304" pitchFamily="18" charset="0"/>
                    <a:cs typeface="Times New Roman" panose="02020603050405020304" pitchFamily="18" charset="0"/>
                  </a:rPr>
                  <a:t>n,eq</a:t>
                </a:r>
                <a:r>
                  <a:rPr lang="en-US" i="1" dirty="0">
                    <a:latin typeface="Times New Roman" panose="02020603050405020304" pitchFamily="18" charset="0"/>
                    <a:cs typeface="Times New Roman" panose="02020603050405020304" pitchFamily="18" charset="0"/>
                  </a:rPr>
                  <a:t> = LCOE × </a:t>
                </a:r>
                <a:r>
                  <a:rPr lang="en-US" i="1" dirty="0" err="1">
                    <a:latin typeface="Times New Roman" panose="02020603050405020304" pitchFamily="18" charset="0"/>
                    <a:cs typeface="Times New Roman" panose="02020603050405020304" pitchFamily="18" charset="0"/>
                  </a:rPr>
                  <a:t>Q</a:t>
                </a:r>
                <a:r>
                  <a:rPr lang="en-US" i="1" baseline="-25000" dirty="0" err="1">
                    <a:latin typeface="Times New Roman" panose="02020603050405020304" pitchFamily="18" charset="0"/>
                    <a:cs typeface="Times New Roman" panose="02020603050405020304" pitchFamily="18" charset="0"/>
                  </a:rPr>
                  <a:t>n</a:t>
                </a:r>
                <a:endParaRPr lang="en-US" i="1" baseline="-25000" dirty="0">
                  <a:latin typeface="Times New Roman" panose="02020603050405020304" pitchFamily="18" charset="0"/>
                  <a:cs typeface="Times New Roman" panose="02020603050405020304" pitchFamily="18" charset="0"/>
                </a:endParaRPr>
              </a:p>
              <a:p>
                <a:pPr marL="400050" lvl="1" indent="0">
                  <a:buNone/>
                </a:pPr>
                <a:r>
                  <a:rPr lang="en-US" dirty="0"/>
                  <a:t>where </a:t>
                </a:r>
                <a:r>
                  <a:rPr lang="en-US" i="1" dirty="0" err="1">
                    <a:latin typeface="Times New Roman" panose="02020603050405020304" pitchFamily="18" charset="0"/>
                    <a:cs typeface="Times New Roman" panose="02020603050405020304" pitchFamily="18" charset="0"/>
                  </a:rPr>
                  <a:t>Q</a:t>
                </a:r>
                <a:r>
                  <a:rPr lang="en-US" i="1" baseline="-25000" dirty="0" err="1">
                    <a:latin typeface="Times New Roman" panose="02020603050405020304" pitchFamily="18" charset="0"/>
                    <a:cs typeface="Times New Roman" panose="02020603050405020304" pitchFamily="18" charset="0"/>
                  </a:rPr>
                  <a:t>n</a:t>
                </a:r>
                <a:r>
                  <a:rPr lang="en-US" dirty="0"/>
                  <a:t> = energy produced in year </a:t>
                </a:r>
                <a:r>
                  <a:rPr lang="en-US" i="1" dirty="0">
                    <a:latin typeface="Times New Roman" panose="02020603050405020304" pitchFamily="18" charset="0"/>
                    <a:cs typeface="Times New Roman" panose="02020603050405020304" pitchFamily="18" charset="0"/>
                  </a:rPr>
                  <a:t>n</a:t>
                </a:r>
                <a:r>
                  <a:rPr lang="en-US" dirty="0"/>
                  <a:t> and </a:t>
                </a:r>
                <a:r>
                  <a:rPr lang="en-US" i="1" dirty="0" err="1">
                    <a:latin typeface="Times New Roman" panose="02020603050405020304" pitchFamily="18" charset="0"/>
                    <a:cs typeface="Times New Roman" panose="02020603050405020304" pitchFamily="18" charset="0"/>
                  </a:rPr>
                  <a:t>C</a:t>
                </a:r>
                <a:r>
                  <a:rPr lang="en-US" i="1" baseline="-25000" dirty="0" err="1">
                    <a:latin typeface="Times New Roman" panose="02020603050405020304" pitchFamily="18" charset="0"/>
                    <a:cs typeface="Times New Roman" panose="02020603050405020304" pitchFamily="18" charset="0"/>
                  </a:rPr>
                  <a:t>n,eq</a:t>
                </a:r>
                <a:r>
                  <a:rPr lang="en-US" dirty="0"/>
                  <a:t> is the equivalent total annual cost to produce it</a:t>
                </a:r>
              </a:p>
              <a:p>
                <a:endParaRPr lang="en-US" dirty="0"/>
              </a:p>
              <a:p>
                <a:r>
                  <a:rPr lang="en-US" dirty="0"/>
                  <a:t>The total life cycle cost (TLCC) is the NPV of all the real costs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n</a:t>
                </a:r>
                <a:r>
                  <a:rPr lang="en-US" dirty="0"/>
                  <a:t> through the project life cycle, with discount rate </a:t>
                </a:r>
                <a:r>
                  <a:rPr lang="en-US" i="1" dirty="0">
                    <a:latin typeface="Times New Roman" panose="02020603050405020304" pitchFamily="18" charset="0"/>
                    <a:cs typeface="Times New Roman" panose="02020603050405020304" pitchFamily="18" charset="0"/>
                  </a:rPr>
                  <a:t>d</a:t>
                </a:r>
                <a:r>
                  <a:rPr lang="en-US" dirty="0"/>
                  <a:t>,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𝑇𝐿𝐶𝐶</m:t>
                      </m:r>
                      <m:r>
                        <a:rPr lang="en-US" i="1">
                          <a:latin typeface="Cambria Math"/>
                        </a:rPr>
                        <m:t>=</m:t>
                      </m:r>
                      <m:nary>
                        <m:naryPr>
                          <m:chr m:val="∑"/>
                          <m:ctrlPr>
                            <a:rPr lang="en-US" i="1">
                              <a:latin typeface="Cambria Math" panose="02040503050406030204" pitchFamily="18" charset="0"/>
                            </a:rPr>
                          </m:ctrlPr>
                        </m:naryPr>
                        <m:sub>
                          <m:r>
                            <m:rPr>
                              <m:brk m:alnAt="23"/>
                            </m:rPr>
                            <a:rPr lang="en-US" i="1">
                              <a:latin typeface="Cambria Math"/>
                            </a:rPr>
                            <m:t>𝑛</m:t>
                          </m:r>
                          <m:r>
                            <a:rPr lang="en-US" i="1">
                              <a:latin typeface="Cambria Math"/>
                            </a:rPr>
                            <m:t>=0</m:t>
                          </m:r>
                        </m:sub>
                        <m:sup>
                          <m:r>
                            <a:rPr lang="en-US" i="1">
                              <a:latin typeface="Cambria Math"/>
                            </a:rPr>
                            <m:t>𝑡</m:t>
                          </m:r>
                        </m:sup>
                        <m:e>
                          <m:f>
                            <m:fPr>
                              <m:ctrlPr>
                                <a:rPr lang="en-US" i="1">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𝑛</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1+</m:t>
                                      </m:r>
                                      <m:r>
                                        <a:rPr lang="en-US" b="0" i="1" smtClean="0">
                                          <a:latin typeface="Cambria Math"/>
                                        </a:rPr>
                                        <m:t>𝑑</m:t>
                                      </m:r>
                                    </m:e>
                                  </m:d>
                                </m:e>
                                <m:sup>
                                  <m:r>
                                    <a:rPr lang="en-US" i="1">
                                      <a:latin typeface="Cambria Math"/>
                                    </a:rPr>
                                    <m:t>𝑛</m:t>
                                  </m:r>
                                </m:sup>
                              </m:sSup>
                            </m:den>
                          </m:f>
                        </m:e>
                      </m:nary>
                      <m:r>
                        <a:rPr lang="en-US" b="0" i="1" smtClean="0">
                          <a:latin typeface="Cambria Math"/>
                        </a:rPr>
                        <m:t>=</m:t>
                      </m:r>
                      <m:nary>
                        <m:naryPr>
                          <m:chr m:val="∑"/>
                          <m:ctrlPr>
                            <a:rPr lang="en-US" b="0" i="1" smtClean="0">
                              <a:latin typeface="Cambria Math" panose="02040503050406030204" pitchFamily="18" charset="0"/>
                            </a:rPr>
                          </m:ctrlPr>
                        </m:naryPr>
                        <m:sub>
                          <m:r>
                            <m:rPr>
                              <m:brk m:alnAt="23"/>
                            </m:rPr>
                            <a:rPr lang="en-US" b="0" i="1" smtClean="0">
                              <a:latin typeface="Cambria Math"/>
                            </a:rPr>
                            <m:t>𝑛</m:t>
                          </m:r>
                          <m:r>
                            <a:rPr lang="en-US" b="0" i="1" smtClean="0">
                              <a:latin typeface="Cambria Math"/>
                            </a:rPr>
                            <m:t>=0</m:t>
                          </m:r>
                        </m:sub>
                        <m:sup>
                          <m:r>
                            <a:rPr lang="en-US" b="0" i="1" smtClean="0">
                              <a:latin typeface="Cambria Math"/>
                            </a:rPr>
                            <m:t>𝑡</m:t>
                          </m:r>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𝑛</m:t>
                                  </m:r>
                                  <m:r>
                                    <a:rPr lang="en-US" b="0" i="1" smtClean="0">
                                      <a:latin typeface="Cambria Math"/>
                                    </a:rPr>
                                    <m:t>,</m:t>
                                  </m:r>
                                  <m:r>
                                    <a:rPr lang="en-US" b="0" i="1" smtClean="0">
                                      <a:latin typeface="Cambria Math"/>
                                    </a:rPr>
                                    <m:t>𝑒𝑞</m:t>
                                  </m:r>
                                </m:sub>
                              </m:sSub>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rPr>
                                        <m:t>𝑑</m:t>
                                      </m:r>
                                    </m:e>
                                  </m:d>
                                </m:e>
                                <m:sup>
                                  <m:r>
                                    <a:rPr lang="en-US" b="0" i="1" smtClean="0">
                                      <a:latin typeface="Cambria Math"/>
                                    </a:rPr>
                                    <m:t>𝑛</m:t>
                                  </m:r>
                                </m:sup>
                              </m:sSup>
                            </m:den>
                          </m:f>
                        </m:e>
                      </m:nary>
                      <m:r>
                        <a:rPr lang="en-US" b="0" i="1" smtClean="0">
                          <a:latin typeface="Cambria Math"/>
                        </a:rPr>
                        <m:t>=</m:t>
                      </m:r>
                      <m:nary>
                        <m:naryPr>
                          <m:chr m:val="∑"/>
                          <m:ctrlPr>
                            <a:rPr lang="en-US" i="1">
                              <a:latin typeface="Cambria Math" panose="02040503050406030204" pitchFamily="18" charset="0"/>
                            </a:rPr>
                          </m:ctrlPr>
                        </m:naryPr>
                        <m:sub>
                          <m:r>
                            <m:rPr>
                              <m:brk m:alnAt="23"/>
                            </m:rPr>
                            <a:rPr lang="en-US" i="1">
                              <a:latin typeface="Cambria Math"/>
                            </a:rPr>
                            <m:t>𝑛</m:t>
                          </m:r>
                          <m:r>
                            <a:rPr lang="en-US" i="1">
                              <a:latin typeface="Cambria Math"/>
                            </a:rPr>
                            <m:t>=0</m:t>
                          </m:r>
                        </m:sub>
                        <m:sup>
                          <m:r>
                            <a:rPr lang="en-US" i="1">
                              <a:latin typeface="Cambria Math"/>
                            </a:rPr>
                            <m:t>𝑡</m:t>
                          </m:r>
                        </m:sup>
                        <m:e>
                          <m:f>
                            <m:fPr>
                              <m:ctrlPr>
                                <a:rPr lang="en-US" i="1">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𝑛</m:t>
                                  </m:r>
                                </m:sub>
                              </m:sSub>
                              <m:r>
                                <a:rPr lang="en-US" b="0" i="1" smtClean="0">
                                  <a:latin typeface="Cambria Math"/>
                                </a:rPr>
                                <m:t>×</m:t>
                              </m:r>
                              <m:r>
                                <a:rPr lang="en-US" b="0" i="1" smtClean="0">
                                  <a:latin typeface="Cambria Math"/>
                                </a:rPr>
                                <m:t>𝐿𝐶𝑂𝐸</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1+</m:t>
                                      </m:r>
                                      <m:r>
                                        <a:rPr lang="en-US" b="0" i="1" smtClean="0">
                                          <a:latin typeface="Cambria Math"/>
                                        </a:rPr>
                                        <m:t>𝑑</m:t>
                                      </m:r>
                                    </m:e>
                                  </m:d>
                                </m:e>
                                <m:sup>
                                  <m:r>
                                    <a:rPr lang="en-US" i="1">
                                      <a:latin typeface="Cambria Math"/>
                                    </a:rPr>
                                    <m:t>𝑛</m:t>
                                  </m:r>
                                </m:sup>
                              </m:sSup>
                            </m:den>
                          </m:f>
                        </m:e>
                      </m:nary>
                    </m:oMath>
                  </m:oMathPara>
                </a14:m>
                <a:endParaRPr lang="en-US" dirty="0"/>
              </a:p>
              <a:p>
                <a:r>
                  <a:rPr lang="en-US" dirty="0"/>
                  <a:t>Solving for LCOE:</a:t>
                </a:r>
              </a:p>
              <a:p>
                <a:pPr marL="0" indent="0">
                  <a:buNone/>
                </a:pPr>
                <a14:m>
                  <m:oMathPara xmlns:m="http://schemas.openxmlformats.org/officeDocument/2006/math">
                    <m:oMathParaPr>
                      <m:jc m:val="centerGroup"/>
                    </m:oMathParaPr>
                    <m:oMath xmlns:m="http://schemas.openxmlformats.org/officeDocument/2006/math">
                      <m:r>
                        <a:rPr lang="en-US" sz="2600" i="1">
                          <a:latin typeface="Cambria Math"/>
                        </a:rPr>
                        <m:t>𝐿𝐶𝑂𝐸</m:t>
                      </m:r>
                      <m:r>
                        <a:rPr lang="en-US" sz="2600" i="1">
                          <a:latin typeface="Cambria Math"/>
                        </a:rPr>
                        <m:t>= </m:t>
                      </m:r>
                      <m:f>
                        <m:fPr>
                          <m:ctrlPr>
                            <a:rPr lang="en-US" sz="2600" i="1">
                              <a:latin typeface="Cambria Math" panose="02040503050406030204" pitchFamily="18" charset="0"/>
                            </a:rPr>
                          </m:ctrlPr>
                        </m:fPr>
                        <m:num>
                          <m:nary>
                            <m:naryPr>
                              <m:chr m:val="∑"/>
                              <m:ctrlPr>
                                <a:rPr lang="en-US" sz="2600" i="1">
                                  <a:latin typeface="Cambria Math" panose="02040503050406030204" pitchFamily="18" charset="0"/>
                                </a:rPr>
                              </m:ctrlPr>
                            </m:naryPr>
                            <m:sub>
                              <m:r>
                                <m:rPr>
                                  <m:brk m:alnAt="23"/>
                                </m:rPr>
                                <a:rPr lang="en-US" sz="2600" i="1">
                                  <a:latin typeface="Cambria Math"/>
                                </a:rPr>
                                <m:t>𝑛</m:t>
                              </m:r>
                              <m:r>
                                <a:rPr lang="en-US" sz="2600" i="1">
                                  <a:latin typeface="Cambria Math"/>
                                </a:rPr>
                                <m:t>=0</m:t>
                              </m:r>
                            </m:sub>
                            <m:sup>
                              <m:r>
                                <a:rPr lang="en-US" sz="2600" i="1">
                                  <a:latin typeface="Cambria Math"/>
                                </a:rPr>
                                <m:t>𝑡</m:t>
                              </m:r>
                            </m:sup>
                            <m:e>
                              <m:f>
                                <m:fPr>
                                  <m:ctrlPr>
                                    <a:rPr lang="en-US" sz="2600" i="1">
                                      <a:latin typeface="Cambria Math" panose="02040503050406030204" pitchFamily="18" charset="0"/>
                                    </a:rPr>
                                  </m:ctrlPr>
                                </m:fPr>
                                <m:num>
                                  <m:sSub>
                                    <m:sSubPr>
                                      <m:ctrlPr>
                                        <a:rPr lang="en-US" sz="2600" i="1">
                                          <a:latin typeface="Cambria Math" panose="02040503050406030204" pitchFamily="18" charset="0"/>
                                        </a:rPr>
                                      </m:ctrlPr>
                                    </m:sSubPr>
                                    <m:e>
                                      <m:r>
                                        <a:rPr lang="en-US" sz="2600" i="1">
                                          <a:latin typeface="Cambria Math"/>
                                        </a:rPr>
                                        <m:t>𝐶</m:t>
                                      </m:r>
                                    </m:e>
                                    <m:sub>
                                      <m:r>
                                        <a:rPr lang="en-US" sz="2600" i="1">
                                          <a:latin typeface="Cambria Math"/>
                                        </a:rPr>
                                        <m:t>𝑛</m:t>
                                      </m:r>
                                    </m:sub>
                                  </m:sSub>
                                </m:num>
                                <m:den>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r>
                                            <a:rPr lang="en-US" sz="2600" i="1">
                                              <a:latin typeface="Cambria Math"/>
                                            </a:rPr>
                                            <m:t>1+</m:t>
                                          </m:r>
                                          <m:r>
                                            <a:rPr lang="en-US" sz="2600" i="1">
                                              <a:latin typeface="Cambria Math"/>
                                            </a:rPr>
                                            <m:t>𝑑</m:t>
                                          </m:r>
                                        </m:e>
                                      </m:d>
                                    </m:e>
                                    <m:sup>
                                      <m:r>
                                        <a:rPr lang="en-US" sz="2600" i="1">
                                          <a:latin typeface="Cambria Math"/>
                                        </a:rPr>
                                        <m:t>𝑛</m:t>
                                      </m:r>
                                    </m:sup>
                                  </m:sSup>
                                </m:den>
                              </m:f>
                            </m:e>
                          </m:nary>
                        </m:num>
                        <m:den>
                          <m:nary>
                            <m:naryPr>
                              <m:chr m:val="∑"/>
                              <m:ctrlPr>
                                <a:rPr lang="en-US" sz="2600" i="1">
                                  <a:latin typeface="Cambria Math" panose="02040503050406030204" pitchFamily="18" charset="0"/>
                                </a:rPr>
                              </m:ctrlPr>
                            </m:naryPr>
                            <m:sub>
                              <m:r>
                                <m:rPr>
                                  <m:brk m:alnAt="23"/>
                                </m:rPr>
                                <a:rPr lang="en-US" sz="2600" i="1">
                                  <a:latin typeface="Cambria Math"/>
                                </a:rPr>
                                <m:t>𝑛</m:t>
                              </m:r>
                              <m:r>
                                <a:rPr lang="en-US" sz="2600" i="1">
                                  <a:latin typeface="Cambria Math"/>
                                </a:rPr>
                                <m:t>=1</m:t>
                              </m:r>
                            </m:sub>
                            <m:sup>
                              <m:r>
                                <a:rPr lang="en-US" sz="2600" i="1">
                                  <a:latin typeface="Cambria Math"/>
                                </a:rPr>
                                <m:t>𝑡</m:t>
                              </m:r>
                            </m:sup>
                            <m:e>
                              <m:f>
                                <m:fPr>
                                  <m:ctrlPr>
                                    <a:rPr lang="en-US" sz="2600" i="1">
                                      <a:latin typeface="Cambria Math" panose="02040503050406030204" pitchFamily="18" charset="0"/>
                                    </a:rPr>
                                  </m:ctrlPr>
                                </m:fPr>
                                <m:num>
                                  <m:sSub>
                                    <m:sSubPr>
                                      <m:ctrlPr>
                                        <a:rPr lang="en-US" sz="2600" i="1">
                                          <a:latin typeface="Cambria Math" panose="02040503050406030204" pitchFamily="18" charset="0"/>
                                        </a:rPr>
                                      </m:ctrlPr>
                                    </m:sSubPr>
                                    <m:e>
                                      <m:r>
                                        <a:rPr lang="en-US" sz="2600" i="1">
                                          <a:latin typeface="Cambria Math"/>
                                        </a:rPr>
                                        <m:t>𝑄</m:t>
                                      </m:r>
                                    </m:e>
                                    <m:sub>
                                      <m:r>
                                        <a:rPr lang="en-US" sz="2600" i="1">
                                          <a:latin typeface="Cambria Math"/>
                                        </a:rPr>
                                        <m:t>𝑛</m:t>
                                      </m:r>
                                    </m:sub>
                                  </m:sSub>
                                </m:num>
                                <m:den>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r>
                                            <a:rPr lang="en-US" sz="2600" i="1">
                                              <a:latin typeface="Cambria Math"/>
                                            </a:rPr>
                                            <m:t>1+</m:t>
                                          </m:r>
                                          <m:r>
                                            <a:rPr lang="en-US" sz="2600" i="1">
                                              <a:latin typeface="Cambria Math"/>
                                            </a:rPr>
                                            <m:t>𝑑</m:t>
                                          </m:r>
                                        </m:e>
                                      </m:d>
                                    </m:e>
                                    <m:sup>
                                      <m:r>
                                        <a:rPr lang="en-US" sz="2600" i="1">
                                          <a:latin typeface="Cambria Math"/>
                                        </a:rPr>
                                        <m:t>𝑛</m:t>
                                      </m:r>
                                    </m:sup>
                                  </m:sSup>
                                </m:den>
                              </m:f>
                            </m:e>
                          </m:nary>
                        </m:den>
                      </m:f>
                    </m:oMath>
                  </m:oMathPara>
                </a14:m>
                <a:endParaRPr lang="en-US" sz="2600" dirty="0"/>
              </a:p>
              <a:p>
                <a:r>
                  <a:rPr lang="en-US" dirty="0"/>
                  <a:t>LCOE is the NPV of all the cost of the energy plant / “net present energy” produced by the plant discounted at the same rate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8628" y="1104897"/>
                <a:ext cx="10856685" cy="5100637"/>
              </a:xfrm>
              <a:blipFill>
                <a:blip r:embed="rId2"/>
                <a:stretch>
                  <a:fillRect l="-674" t="-1434" b="-23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5941EC-6D56-47A4-BF2D-9A867F5D8430}" type="slidenum">
              <a:rPr lang="en-US" smtClean="0"/>
              <a:t>16</a:t>
            </a:fld>
            <a:endParaRPr lang="en-US"/>
          </a:p>
        </p:txBody>
      </p:sp>
    </p:spTree>
    <p:extLst>
      <p:ext uri="{BB962C8B-B14F-4D97-AF65-F5344CB8AC3E}">
        <p14:creationId xmlns:p14="http://schemas.microsoft.com/office/powerpoint/2010/main" val="362211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3" y="1579"/>
            <a:ext cx="10149796" cy="773336"/>
          </a:xfrm>
        </p:spPr>
        <p:txBody>
          <a:bodyPr/>
          <a:lstStyle/>
          <a:p>
            <a:r>
              <a:rPr lang="en-US" dirty="0"/>
              <a:t>Illustrative Example</a:t>
            </a:r>
          </a:p>
        </p:txBody>
      </p:sp>
      <p:sp>
        <p:nvSpPr>
          <p:cNvPr id="3" name="Content Placeholder 2"/>
          <p:cNvSpPr>
            <a:spLocks noGrp="1"/>
          </p:cNvSpPr>
          <p:nvPr>
            <p:ph idx="1"/>
          </p:nvPr>
        </p:nvSpPr>
        <p:spPr>
          <a:xfrm>
            <a:off x="8012612" y="636046"/>
            <a:ext cx="2270760" cy="5414959"/>
          </a:xfrm>
        </p:spPr>
        <p:txBody>
          <a:bodyPr>
            <a:noAutofit/>
          </a:bodyPr>
          <a:lstStyle/>
          <a:p>
            <a:pPr marL="0" indent="0">
              <a:buNone/>
            </a:pPr>
            <a:r>
              <a:rPr lang="en-US" sz="1600" dirty="0"/>
              <a:t>Nameplate capacity: </a:t>
            </a:r>
          </a:p>
          <a:p>
            <a:pPr marL="0" indent="0">
              <a:buNone/>
            </a:pPr>
            <a:r>
              <a:rPr lang="en-US" sz="1600" dirty="0"/>
              <a:t>100 MW</a:t>
            </a:r>
          </a:p>
          <a:p>
            <a:pPr marL="0" indent="0">
              <a:buNone/>
            </a:pPr>
            <a:r>
              <a:rPr lang="en-US" sz="1600" dirty="0"/>
              <a:t>Installed cost: $1.60/W</a:t>
            </a:r>
          </a:p>
          <a:p>
            <a:pPr marL="0" indent="0">
              <a:buNone/>
            </a:pPr>
            <a:r>
              <a:rPr lang="en-US" sz="1600" dirty="0"/>
              <a:t>Discount rate:  6%</a:t>
            </a:r>
          </a:p>
          <a:p>
            <a:pPr marL="0" indent="0">
              <a:buNone/>
            </a:pPr>
            <a:r>
              <a:rPr lang="en-US" sz="1600" dirty="0"/>
              <a:t>O&amp;M cost: $20/kW/year</a:t>
            </a:r>
          </a:p>
          <a:p>
            <a:pPr marL="0" indent="0">
              <a:buNone/>
            </a:pPr>
            <a:r>
              <a:rPr lang="en-US" sz="1600" dirty="0"/>
              <a:t>Inverter replacement cost:</a:t>
            </a:r>
          </a:p>
          <a:p>
            <a:pPr marL="0" indent="0">
              <a:buNone/>
            </a:pPr>
            <a:r>
              <a:rPr lang="en-US" sz="1600" dirty="0"/>
              <a:t>10% of installed cost</a:t>
            </a:r>
          </a:p>
          <a:p>
            <a:pPr marL="0" indent="0">
              <a:buNone/>
            </a:pPr>
            <a:r>
              <a:rPr lang="en-US" sz="1600" b="1" dirty="0"/>
              <a:t>The</a:t>
            </a:r>
            <a:r>
              <a:rPr lang="en-US" sz="1600" b="1" dirty="0">
                <a:solidFill>
                  <a:srgbClr val="FF0000"/>
                </a:solidFill>
              </a:rPr>
              <a:t> red </a:t>
            </a:r>
            <a:r>
              <a:rPr lang="en-US" sz="1600" b="1" dirty="0"/>
              <a:t>and </a:t>
            </a:r>
            <a:r>
              <a:rPr lang="en-US" sz="1600" b="1" dirty="0">
                <a:solidFill>
                  <a:srgbClr val="3333FF"/>
                </a:solidFill>
              </a:rPr>
              <a:t>blue</a:t>
            </a:r>
            <a:r>
              <a:rPr lang="en-US" sz="1600" b="1" dirty="0"/>
              <a:t> curves have equal NPV</a:t>
            </a:r>
          </a:p>
          <a:p>
            <a:pPr marL="0" indent="0">
              <a:buNone/>
            </a:pPr>
            <a:endParaRPr lang="en-US" sz="1600" dirty="0"/>
          </a:p>
          <a:p>
            <a:pPr marL="0" indent="0">
              <a:buNone/>
            </a:pPr>
            <a:r>
              <a:rPr lang="en-US" sz="1600" dirty="0"/>
              <a:t>Both systems generate the same total lifetime energy but the red system delivers more energy earlier</a:t>
            </a:r>
          </a:p>
          <a:p>
            <a:pPr marL="0" indent="0">
              <a:buNone/>
            </a:pPr>
            <a:r>
              <a:rPr lang="en-US" sz="1600" b="1" dirty="0"/>
              <a:t>If both have the same cost over time, the </a:t>
            </a:r>
            <a:r>
              <a:rPr lang="en-US" sz="1600" b="1" dirty="0">
                <a:solidFill>
                  <a:srgbClr val="FF0000"/>
                </a:solidFill>
              </a:rPr>
              <a:t>red system has lower LCOE</a:t>
            </a:r>
          </a:p>
        </p:txBody>
      </p:sp>
      <p:sp>
        <p:nvSpPr>
          <p:cNvPr id="4" name="Slide Number Placeholder 3"/>
          <p:cNvSpPr>
            <a:spLocks noGrp="1"/>
          </p:cNvSpPr>
          <p:nvPr>
            <p:ph type="sldNum" sz="quarter" idx="12"/>
          </p:nvPr>
        </p:nvSpPr>
        <p:spPr>
          <a:xfrm>
            <a:off x="3636778" y="6324608"/>
            <a:ext cx="715057" cy="533392"/>
          </a:xfrm>
        </p:spPr>
        <p:txBody>
          <a:bodyPr/>
          <a:lstStyle/>
          <a:p>
            <a:fld id="{B351A994-F4F6-48B5-B1B7-F8E55C23464A}" type="slidenum">
              <a:rPr lang="en-US" smtClean="0"/>
              <a:t>17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281" y="548095"/>
            <a:ext cx="5088572" cy="333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572" y="3740504"/>
            <a:ext cx="4977765" cy="259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Brace 4"/>
          <p:cNvSpPr/>
          <p:nvPr/>
        </p:nvSpPr>
        <p:spPr>
          <a:xfrm>
            <a:off x="10220090" y="686524"/>
            <a:ext cx="228600" cy="53035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0502931" y="2325464"/>
            <a:ext cx="1456842" cy="2062103"/>
          </a:xfrm>
          <a:prstGeom prst="rect">
            <a:avLst/>
          </a:prstGeom>
          <a:noFill/>
        </p:spPr>
        <p:txBody>
          <a:bodyPr wrap="square" rtlCol="0">
            <a:spAutoFit/>
          </a:bodyPr>
          <a:lstStyle/>
          <a:p>
            <a:r>
              <a:rPr lang="en-US" sz="1600" b="1" dirty="0"/>
              <a:t>The cost in period </a:t>
            </a:r>
            <a:r>
              <a:rPr lang="en-US" sz="1600" b="1" i="1" dirty="0"/>
              <a:t>n</a:t>
            </a:r>
            <a:r>
              <a:rPr lang="en-US" sz="1600" b="1" dirty="0"/>
              <a:t> is levelized by the generation in period </a:t>
            </a:r>
            <a:r>
              <a:rPr lang="en-US" sz="1600" b="1" i="1" dirty="0"/>
              <a:t>n</a:t>
            </a:r>
            <a:r>
              <a:rPr lang="en-US" sz="1600" b="1" dirty="0"/>
              <a:t> and the time value of money</a:t>
            </a:r>
          </a:p>
        </p:txBody>
      </p:sp>
      <p:sp>
        <p:nvSpPr>
          <p:cNvPr id="7" name="TextBox 6"/>
          <p:cNvSpPr txBox="1"/>
          <p:nvPr/>
        </p:nvSpPr>
        <p:spPr>
          <a:xfrm>
            <a:off x="217961" y="1115386"/>
            <a:ext cx="2771982" cy="646331"/>
          </a:xfrm>
          <a:prstGeom prst="rect">
            <a:avLst/>
          </a:prstGeom>
          <a:noFill/>
        </p:spPr>
        <p:txBody>
          <a:bodyPr wrap="square" rtlCol="0">
            <a:spAutoFit/>
          </a:bodyPr>
          <a:lstStyle/>
          <a:p>
            <a:r>
              <a:rPr lang="en-US" b="1" dirty="0">
                <a:solidFill>
                  <a:srgbClr val="0070C0"/>
                </a:solidFill>
              </a:rPr>
              <a:t>I. Equivalence of discounted cash flows</a:t>
            </a:r>
          </a:p>
        </p:txBody>
      </p:sp>
      <p:sp>
        <p:nvSpPr>
          <p:cNvPr id="10" name="TextBox 9"/>
          <p:cNvSpPr txBox="1"/>
          <p:nvPr/>
        </p:nvSpPr>
        <p:spPr>
          <a:xfrm>
            <a:off x="297548" y="4053051"/>
            <a:ext cx="2198910" cy="646331"/>
          </a:xfrm>
          <a:prstGeom prst="rect">
            <a:avLst/>
          </a:prstGeom>
          <a:noFill/>
        </p:spPr>
        <p:txBody>
          <a:bodyPr wrap="square" rtlCol="0">
            <a:spAutoFit/>
          </a:bodyPr>
          <a:lstStyle/>
          <a:p>
            <a:r>
              <a:rPr lang="en-US" b="1" dirty="0">
                <a:solidFill>
                  <a:srgbClr val="0070C0"/>
                </a:solidFill>
              </a:rPr>
              <a:t>II. Effect of generation profile</a:t>
            </a:r>
          </a:p>
        </p:txBody>
      </p:sp>
    </p:spTree>
    <p:extLst>
      <p:ext uri="{BB962C8B-B14F-4D97-AF65-F5344CB8AC3E}">
        <p14:creationId xmlns:p14="http://schemas.microsoft.com/office/powerpoint/2010/main" val="279575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Corporations</a:t>
            </a:r>
          </a:p>
        </p:txBody>
      </p:sp>
      <p:sp>
        <p:nvSpPr>
          <p:cNvPr id="3" name="Content Placeholder 2"/>
          <p:cNvSpPr>
            <a:spLocks noGrp="1"/>
          </p:cNvSpPr>
          <p:nvPr>
            <p:ph idx="1"/>
          </p:nvPr>
        </p:nvSpPr>
        <p:spPr/>
        <p:txBody>
          <a:bodyPr>
            <a:normAutofit fontScale="92500" lnSpcReduction="20000"/>
          </a:bodyPr>
          <a:lstStyle/>
          <a:p>
            <a:r>
              <a:rPr lang="en-US" b="1" dirty="0"/>
              <a:t>What Is a Corporation? </a:t>
            </a:r>
          </a:p>
          <a:p>
            <a:r>
              <a:rPr lang="en-US" dirty="0"/>
              <a:t>A corporation is a legal entity that is separate and distinct from its owners. Corporations enjoy most of the rights and responsibilities that individuals possess: they can enter contracts, loan and borrow money, sue and be sued, hire employees, own assets and pay taxes. Some refer to it as a "legal person."</a:t>
            </a:r>
          </a:p>
          <a:p>
            <a:r>
              <a:rPr lang="en-US" dirty="0"/>
              <a:t>A corporation's most important aspect is </a:t>
            </a:r>
            <a:r>
              <a:rPr lang="en-US" b="1" dirty="0"/>
              <a:t>limited liability</a:t>
            </a:r>
            <a:r>
              <a:rPr lang="en-US" dirty="0"/>
              <a:t>. (the “corporate veil”</a:t>
            </a:r>
            <a:r>
              <a:rPr lang="en-US" dirty="0">
                <a:sym typeface="Wingdings" panose="05000000000000000000" pitchFamily="2" charset="2"/>
              </a:rPr>
              <a:t>)</a:t>
            </a:r>
          </a:p>
          <a:p>
            <a:pPr lvl="1"/>
            <a:r>
              <a:rPr lang="en-US" dirty="0"/>
              <a:t>This means that shareholders may take part in the profits through dividends and stock appreciation but are not personally liable for the company's debts.</a:t>
            </a:r>
          </a:p>
          <a:p>
            <a:r>
              <a:rPr lang="en-US" dirty="0"/>
              <a:t>The legal life of a corporation can be terminated by “liquidation” — a company (or court) appoints a liquidator who sells the corporation's assets, then the company pays any creditors and gives any remaining assets to the shareholders.</a:t>
            </a:r>
          </a:p>
          <a:p>
            <a:pPr lvl="1"/>
            <a:r>
              <a:rPr lang="en-US" dirty="0"/>
              <a:t>The creditors of an insolvent corporation may trigger liquidation as a result of bankruptcy of the corporation.</a:t>
            </a:r>
          </a:p>
          <a:p>
            <a:pPr lvl="1"/>
            <a:r>
              <a:rPr lang="en-US" b="1" dirty="0"/>
              <a:t>In bankruptcy, the creditors have priority over the shareholders!</a:t>
            </a:r>
          </a:p>
          <a:p>
            <a:endParaRPr lang="en-US" dirty="0"/>
          </a:p>
          <a:p>
            <a:pPr marL="0" indent="0">
              <a:buNone/>
            </a:pPr>
            <a:r>
              <a:rPr lang="en-US" dirty="0">
                <a:hlinkClick r:id="rId2"/>
              </a:rPr>
              <a:t>https://www.investopedia.com/terms/c/corporation.asp</a:t>
            </a:r>
            <a:r>
              <a:rPr lang="en-US" dirty="0"/>
              <a:t> </a:t>
            </a:r>
          </a:p>
        </p:txBody>
      </p:sp>
    </p:spTree>
    <p:extLst>
      <p:ext uri="{BB962C8B-B14F-4D97-AF65-F5344CB8AC3E}">
        <p14:creationId xmlns:p14="http://schemas.microsoft.com/office/powerpoint/2010/main" val="118693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purpose entities (special purpose vehicles)</a:t>
            </a:r>
          </a:p>
        </p:txBody>
      </p:sp>
      <p:sp>
        <p:nvSpPr>
          <p:cNvPr id="3" name="Content Placeholder 2"/>
          <p:cNvSpPr>
            <a:spLocks noGrp="1"/>
          </p:cNvSpPr>
          <p:nvPr>
            <p:ph idx="1"/>
          </p:nvPr>
        </p:nvSpPr>
        <p:spPr>
          <a:xfrm>
            <a:off x="192505" y="802106"/>
            <a:ext cx="5646821" cy="5181599"/>
          </a:xfrm>
        </p:spPr>
        <p:txBody>
          <a:bodyPr>
            <a:normAutofit fontScale="55000" lnSpcReduction="20000"/>
          </a:bodyPr>
          <a:lstStyle/>
          <a:p>
            <a:pPr marL="0" indent="0">
              <a:buNone/>
            </a:pPr>
            <a:r>
              <a:rPr lang="en-US" sz="2500" b="1" dirty="0"/>
              <a:t>Project Finance – Key Concepts</a:t>
            </a:r>
          </a:p>
          <a:p>
            <a:r>
              <a:rPr lang="en-US" sz="2500" dirty="0"/>
              <a:t>Project financing provides for off-balance-sheet financing of the project, which will not affect the credit of the shareholders, and shifts project risk to the lenders in exchange for higher margin than for normal corporate lending.</a:t>
            </a:r>
          </a:p>
          <a:p>
            <a:r>
              <a:rPr lang="en-US" sz="2500" b="1" dirty="0"/>
              <a:t>Typical Project Finance Structure</a:t>
            </a:r>
          </a:p>
          <a:p>
            <a:pPr lvl="1"/>
            <a:r>
              <a:rPr lang="en-US" sz="2400" dirty="0"/>
              <a:t>Special purpose vehicle (SPV) project company</a:t>
            </a:r>
          </a:p>
          <a:p>
            <a:pPr lvl="1"/>
            <a:r>
              <a:rPr lang="en-US" sz="2400" dirty="0"/>
              <a:t>Sole activity of project company is to carry out the project – it then subcontracts most aspects through construction and operations contracts;</a:t>
            </a:r>
          </a:p>
          <a:p>
            <a:pPr lvl="1"/>
            <a:r>
              <a:rPr lang="en-US" sz="2400" dirty="0"/>
              <a:t>No revenue stream during the construction phase; debt service will only be possible once the project is online (parties therefore take significant risks during construction)</a:t>
            </a:r>
          </a:p>
          <a:p>
            <a:pPr lvl="1"/>
            <a:r>
              <a:rPr lang="en-US" sz="2400" dirty="0"/>
              <a:t>Sole revenue stream is under an off-take or power purchase agreement;</a:t>
            </a:r>
          </a:p>
          <a:p>
            <a:pPr lvl="1"/>
            <a:r>
              <a:rPr lang="en-US" sz="2400" dirty="0"/>
              <a:t>Limited or no recourse to the project owners (shareholders of project company are only liable up to the extent of their shareholdings);</a:t>
            </a:r>
          </a:p>
          <a:p>
            <a:pPr lvl="1"/>
            <a:r>
              <a:rPr lang="en-US" sz="2400" dirty="0"/>
              <a:t>Project remains off-balance-sheet for the parent shareholders.</a:t>
            </a:r>
          </a:p>
          <a:p>
            <a:r>
              <a:rPr lang="en-US" sz="2500" b="1" dirty="0"/>
              <a:t>Non-Recourse Financing</a:t>
            </a:r>
          </a:p>
          <a:p>
            <a:pPr lvl="1"/>
            <a:r>
              <a:rPr lang="en-US" sz="2400" dirty="0"/>
              <a:t>Recourse financing gives lenders full recourse to the assets of the shareholders for repayment of the loan in the case of default by the SPV. If the project or SPV fails to make loan payments required, the lenders will have recourse to the assets of the shareholders, with no limitation.</a:t>
            </a:r>
          </a:p>
          <a:p>
            <a:pPr lvl="1"/>
            <a:r>
              <a:rPr lang="en-US" sz="2400" dirty="0"/>
              <a:t>Project financing, by contrast is “limited” or “non-recourse” to the shareholders — the lenders' recourse will be limited to the project assets (including completion and performance guarantees and bonds) in the case of default of the project company. </a:t>
            </a:r>
          </a:p>
          <a:p>
            <a:endParaRPr lang="en-US" dirty="0"/>
          </a:p>
          <a:p>
            <a:endParaRPr lang="en-US" dirty="0"/>
          </a:p>
        </p:txBody>
      </p:sp>
      <p:pic>
        <p:nvPicPr>
          <p:cNvPr id="5" name="Picture 4"/>
          <p:cNvPicPr>
            <a:picLocks noChangeAspect="1"/>
          </p:cNvPicPr>
          <p:nvPr/>
        </p:nvPicPr>
        <p:blipFill rotWithShape="1">
          <a:blip r:embed="rId2"/>
          <a:srcRect l="4343"/>
          <a:stretch/>
        </p:blipFill>
        <p:spPr>
          <a:xfrm>
            <a:off x="5926214" y="622248"/>
            <a:ext cx="6153490" cy="5443210"/>
          </a:xfrm>
          <a:prstGeom prst="rect">
            <a:avLst/>
          </a:prstGeom>
        </p:spPr>
      </p:pic>
      <p:sp>
        <p:nvSpPr>
          <p:cNvPr id="6" name="TextBox 5"/>
          <p:cNvSpPr txBox="1"/>
          <p:nvPr/>
        </p:nvSpPr>
        <p:spPr>
          <a:xfrm>
            <a:off x="6063916" y="5903495"/>
            <a:ext cx="5819222" cy="276999"/>
          </a:xfrm>
          <a:prstGeom prst="rect">
            <a:avLst/>
          </a:prstGeom>
          <a:noFill/>
        </p:spPr>
        <p:txBody>
          <a:bodyPr wrap="none" rtlCol="0">
            <a:spAutoFit/>
          </a:bodyPr>
          <a:lstStyle/>
          <a:p>
            <a:r>
              <a:rPr lang="en-US" sz="1200" dirty="0">
                <a:hlinkClick r:id="rId3"/>
              </a:rPr>
              <a:t>https://ppp.worldbank.org/public-private-partnership/financing/project-finance-concepts</a:t>
            </a:r>
            <a:r>
              <a:rPr lang="en-US" sz="1200" dirty="0"/>
              <a:t> </a:t>
            </a:r>
          </a:p>
        </p:txBody>
      </p:sp>
      <p:sp>
        <p:nvSpPr>
          <p:cNvPr id="13" name="TextBox 12"/>
          <p:cNvSpPr txBox="1"/>
          <p:nvPr/>
        </p:nvSpPr>
        <p:spPr>
          <a:xfrm>
            <a:off x="368968" y="5695716"/>
            <a:ext cx="5502443" cy="460639"/>
          </a:xfrm>
          <a:prstGeom prst="rect">
            <a:avLst/>
          </a:prstGeom>
          <a:solidFill>
            <a:srgbClr val="00B0F0"/>
          </a:solidFill>
          <a:effectLst>
            <a:outerShdw blurRad="50800" dist="38100" dir="2700000" algn="tl" rotWithShape="0">
              <a:prstClr val="black">
                <a:alpha val="40000"/>
              </a:prstClr>
            </a:outerShdw>
          </a:effectLst>
        </p:spPr>
        <p:txBody>
          <a:bodyPr wrap="square" rtlCol="0">
            <a:spAutoFit/>
          </a:bodyPr>
          <a:lstStyle/>
          <a:p>
            <a:pPr>
              <a:lnSpc>
                <a:spcPts val="1400"/>
              </a:lnSpc>
            </a:pPr>
            <a:r>
              <a:rPr lang="en-US" sz="1600" b="1" dirty="0"/>
              <a:t>“Bankability” refers to quality of project technical information sufficient to obtain non-recourse financing</a:t>
            </a:r>
          </a:p>
        </p:txBody>
      </p:sp>
      <p:sp>
        <p:nvSpPr>
          <p:cNvPr id="14" name="TextBox 13"/>
          <p:cNvSpPr txBox="1"/>
          <p:nvPr/>
        </p:nvSpPr>
        <p:spPr>
          <a:xfrm>
            <a:off x="8775032" y="3256547"/>
            <a:ext cx="552202" cy="369332"/>
          </a:xfrm>
          <a:prstGeom prst="rect">
            <a:avLst/>
          </a:prstGeom>
          <a:noFill/>
        </p:spPr>
        <p:txBody>
          <a:bodyPr wrap="none" rtlCol="0">
            <a:spAutoFit/>
          </a:bodyPr>
          <a:lstStyle/>
          <a:p>
            <a:r>
              <a:rPr lang="en-US" b="1" dirty="0">
                <a:solidFill>
                  <a:srgbClr val="FF0000"/>
                </a:solidFill>
              </a:rPr>
              <a:t>SPV</a:t>
            </a:r>
          </a:p>
        </p:txBody>
      </p:sp>
      <p:sp>
        <p:nvSpPr>
          <p:cNvPr id="15" name="TextBox 14"/>
          <p:cNvSpPr txBox="1"/>
          <p:nvPr/>
        </p:nvSpPr>
        <p:spPr>
          <a:xfrm>
            <a:off x="7082590" y="2975810"/>
            <a:ext cx="1127681" cy="276999"/>
          </a:xfrm>
          <a:prstGeom prst="rect">
            <a:avLst/>
          </a:prstGeom>
          <a:noFill/>
        </p:spPr>
        <p:txBody>
          <a:bodyPr wrap="none" rtlCol="0">
            <a:spAutoFit/>
          </a:bodyPr>
          <a:lstStyle/>
          <a:p>
            <a:r>
              <a:rPr lang="en-US" sz="1200" b="1" dirty="0">
                <a:solidFill>
                  <a:srgbClr val="FF0000"/>
                </a:solidFill>
              </a:rPr>
              <a:t>(non-recourse)</a:t>
            </a:r>
          </a:p>
        </p:txBody>
      </p:sp>
      <p:sp>
        <p:nvSpPr>
          <p:cNvPr id="16" name="TextBox 15"/>
          <p:cNvSpPr txBox="1"/>
          <p:nvPr/>
        </p:nvSpPr>
        <p:spPr>
          <a:xfrm>
            <a:off x="9689432" y="4395537"/>
            <a:ext cx="1701171" cy="276999"/>
          </a:xfrm>
          <a:prstGeom prst="rect">
            <a:avLst/>
          </a:prstGeom>
          <a:noFill/>
        </p:spPr>
        <p:txBody>
          <a:bodyPr wrap="none" rtlCol="0">
            <a:spAutoFit/>
          </a:bodyPr>
          <a:lstStyle/>
          <a:p>
            <a:r>
              <a:rPr lang="en-US" sz="1200" b="1" dirty="0">
                <a:solidFill>
                  <a:srgbClr val="FF0000"/>
                </a:solidFill>
              </a:rPr>
              <a:t>(fuel, maintenance, </a:t>
            </a:r>
            <a:r>
              <a:rPr lang="en-US" sz="1200" b="1" dirty="0" err="1">
                <a:solidFill>
                  <a:srgbClr val="FF0000"/>
                </a:solidFill>
              </a:rPr>
              <a:t>etc</a:t>
            </a:r>
            <a:r>
              <a:rPr lang="en-US" sz="1200" b="1" dirty="0">
                <a:solidFill>
                  <a:srgbClr val="FF0000"/>
                </a:solidFill>
              </a:rPr>
              <a:t>)</a:t>
            </a:r>
          </a:p>
        </p:txBody>
      </p:sp>
      <p:sp>
        <p:nvSpPr>
          <p:cNvPr id="17" name="TextBox 16"/>
          <p:cNvSpPr txBox="1"/>
          <p:nvPr/>
        </p:nvSpPr>
        <p:spPr>
          <a:xfrm>
            <a:off x="7595936" y="5093368"/>
            <a:ext cx="502061" cy="338554"/>
          </a:xfrm>
          <a:prstGeom prst="rect">
            <a:avLst/>
          </a:prstGeom>
          <a:noFill/>
        </p:spPr>
        <p:txBody>
          <a:bodyPr wrap="none" rtlCol="0">
            <a:spAutoFit/>
          </a:bodyPr>
          <a:lstStyle/>
          <a:p>
            <a:r>
              <a:rPr lang="en-US" sz="1600" b="1" dirty="0">
                <a:solidFill>
                  <a:srgbClr val="FF0000"/>
                </a:solidFill>
              </a:rPr>
              <a:t>EPC</a:t>
            </a:r>
          </a:p>
        </p:txBody>
      </p:sp>
    </p:spTree>
    <p:extLst>
      <p:ext uri="{BB962C8B-B14F-4D97-AF65-F5344CB8AC3E}">
        <p14:creationId xmlns:p14="http://schemas.microsoft.com/office/powerpoint/2010/main" val="256097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r>
              <a:rPr lang="en-US" dirty="0"/>
              <a:t>Compound interest</a:t>
            </a:r>
          </a:p>
          <a:p>
            <a:r>
              <a:rPr lang="en-US" dirty="0"/>
              <a:t>Compound annual growth rate (CAGR)</a:t>
            </a:r>
          </a:p>
          <a:p>
            <a:r>
              <a:rPr lang="en-US" dirty="0"/>
              <a:t>Loan amortization</a:t>
            </a:r>
          </a:p>
          <a:p>
            <a:r>
              <a:rPr lang="en-US" dirty="0"/>
              <a:t>Net present value (NPV)</a:t>
            </a:r>
          </a:p>
          <a:p>
            <a:r>
              <a:rPr lang="en-US" dirty="0"/>
              <a:t>Discount rate</a:t>
            </a:r>
          </a:p>
          <a:p>
            <a:r>
              <a:rPr lang="en-US" dirty="0"/>
              <a:t>Return on Investment (ROI) or internal rate of return (IRR)</a:t>
            </a:r>
          </a:p>
          <a:p>
            <a:r>
              <a:rPr lang="en-US" dirty="0"/>
              <a:t>Payback interval (simple and discounted)</a:t>
            </a:r>
          </a:p>
          <a:p>
            <a:r>
              <a:rPr lang="en-US" dirty="0"/>
              <a:t>Leverage</a:t>
            </a:r>
          </a:p>
          <a:p>
            <a:r>
              <a:rPr lang="en-US" dirty="0"/>
              <a:t>Levelized Cost of Energy (LCOE)</a:t>
            </a:r>
          </a:p>
          <a:p>
            <a:r>
              <a:rPr lang="en-US" dirty="0"/>
              <a:t>Corporations and special purpose entities</a:t>
            </a:r>
          </a:p>
          <a:p>
            <a:r>
              <a:rPr lang="en-US" dirty="0"/>
              <a:t>Debt service coverage ratio (DSCR)</a:t>
            </a:r>
          </a:p>
        </p:txBody>
      </p:sp>
    </p:spTree>
    <p:extLst>
      <p:ext uri="{BB962C8B-B14F-4D97-AF65-F5344CB8AC3E}">
        <p14:creationId xmlns:p14="http://schemas.microsoft.com/office/powerpoint/2010/main" val="2905106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Service Coverage Ratio (DSCR)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In corporate finance, the debt-service coverage ratio (DSCR) is a measurement of the cash flow available to pay current debt obligations. The ratio states net operating income as a multiple of debt obligations due within one year.</a:t>
                </a:r>
              </a:p>
              <a:p>
                <a:pPr/>
                <a14:m>
                  <m:oMath xmlns:m="http://schemas.openxmlformats.org/officeDocument/2006/math">
                    <m:r>
                      <a:rPr lang="en-US" b="0" i="1" smtClean="0">
                        <a:latin typeface="Cambria Math" panose="02040503050406030204" pitchFamily="18" charset="0"/>
                      </a:rPr>
                      <m:t>𝐷𝑆𝐶𝑅</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𝑁𝑒𝑡</m:t>
                        </m:r>
                        <m:r>
                          <a:rPr lang="en-US" b="0" i="1" smtClean="0">
                            <a:latin typeface="Cambria Math" panose="02040503050406030204" pitchFamily="18" charset="0"/>
                          </a:rPr>
                          <m:t> </m:t>
                        </m:r>
                        <m:r>
                          <a:rPr lang="en-US" b="0" i="1" smtClean="0">
                            <a:latin typeface="Cambria Math" panose="02040503050406030204" pitchFamily="18" charset="0"/>
                          </a:rPr>
                          <m:t>𝑂𝑝𝑒𝑟𝑎𝑡𝑖𝑛𝑔</m:t>
                        </m:r>
                        <m:r>
                          <a:rPr lang="en-US" b="0" i="1" smtClean="0">
                            <a:latin typeface="Cambria Math" panose="02040503050406030204" pitchFamily="18" charset="0"/>
                          </a:rPr>
                          <m:t> </m:t>
                        </m:r>
                        <m:r>
                          <a:rPr lang="en-US" b="0" i="1" smtClean="0">
                            <a:latin typeface="Cambria Math" panose="02040503050406030204" pitchFamily="18" charset="0"/>
                          </a:rPr>
                          <m:t>𝐼𝑛𝑐𝑜𝑚𝑒</m:t>
                        </m:r>
                      </m:num>
                      <m:den>
                        <m:r>
                          <a:rPr lang="en-US" b="0" i="1" smtClean="0">
                            <a:latin typeface="Cambria Math" panose="02040503050406030204" pitchFamily="18" charset="0"/>
                          </a:rPr>
                          <m:t>𝐷𝑒𝑏𝑡</m:t>
                        </m:r>
                        <m:r>
                          <a:rPr lang="en-US" b="0" i="1" smtClean="0">
                            <a:latin typeface="Cambria Math" panose="02040503050406030204" pitchFamily="18" charset="0"/>
                          </a:rPr>
                          <m:t> </m:t>
                        </m:r>
                        <m:r>
                          <a:rPr lang="en-US" b="0" i="1" smtClean="0">
                            <a:latin typeface="Cambria Math" panose="02040503050406030204" pitchFamily="18" charset="0"/>
                          </a:rPr>
                          <m:t>𝑆𝑒𝑟𝑣𝑖𝑐𝑒</m:t>
                        </m:r>
                      </m:den>
                    </m:f>
                  </m:oMath>
                </a14:m>
                <a:endParaRPr lang="en-US" dirty="0"/>
              </a:p>
              <a:p>
                <a:r>
                  <a:rPr lang="en-US" dirty="0"/>
                  <a:t>Net operating income is a company's earnings (revenue minus cash operating expenses) not including interest, taxes, depreciation and interest payments (EBITDA).</a:t>
                </a:r>
              </a:p>
              <a:p>
                <a:r>
                  <a:rPr lang="en-US" dirty="0"/>
                  <a:t>Lenders will routinely assess a borrower's DSCR before making a loan. A DSCR of less than 1 means negative cash flow, which means that the borrower will be unable to cover or pay current debt obligations without drawing on outside sources.</a:t>
                </a:r>
              </a:p>
              <a:p>
                <a:r>
                  <a:rPr lang="en-US" dirty="0"/>
                  <a:t>In renewable energy project finance, the lender will typically require a minimum DSCR (e.g., DSCR &gt; 1.1) in a “worst-case year” considering weather variability and uncertainty in resource estimates.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737" r="-778"/>
                </a:stretch>
              </a:blipFill>
            </p:spPr>
            <p:txBody>
              <a:bodyPr/>
              <a:lstStyle/>
              <a:p>
                <a:r>
                  <a:rPr lang="en-US">
                    <a:noFill/>
                  </a:rPr>
                  <a:t> </a:t>
                </a:r>
              </a:p>
            </p:txBody>
          </p:sp>
        </mc:Fallback>
      </mc:AlternateContent>
    </p:spTree>
    <p:extLst>
      <p:ext uri="{BB962C8B-B14F-4D97-AF65-F5344CB8AC3E}">
        <p14:creationId xmlns:p14="http://schemas.microsoft.com/office/powerpoint/2010/main" val="1511960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relate to technical performance modeling?</a:t>
            </a:r>
          </a:p>
        </p:txBody>
      </p:sp>
      <p:sp>
        <p:nvSpPr>
          <p:cNvPr id="3" name="Content Placeholder 2"/>
          <p:cNvSpPr>
            <a:spLocks noGrp="1"/>
          </p:cNvSpPr>
          <p:nvPr>
            <p:ph idx="1"/>
          </p:nvPr>
        </p:nvSpPr>
        <p:spPr/>
        <p:txBody>
          <a:bodyPr>
            <a:normAutofit/>
          </a:bodyPr>
          <a:lstStyle/>
          <a:p>
            <a:r>
              <a:rPr lang="en-US" dirty="0"/>
              <a:t>Project developers typically put equipment at the project site to obtain measurements of solar (and wind) resources (for ~1 year or more if possible).</a:t>
            </a:r>
          </a:p>
          <a:p>
            <a:r>
              <a:rPr lang="en-US" dirty="0"/>
              <a:t>Typical practice is to “adapt” (calibrate) long-term satellite solar resource models (e.g. NSRDB) to match high-quality but shorter-term ground measurements</a:t>
            </a:r>
          </a:p>
          <a:p>
            <a:r>
              <a:rPr lang="en-US" dirty="0"/>
              <a:t>The long-term resource is statistically analyzed to determine</a:t>
            </a:r>
          </a:p>
          <a:p>
            <a:pPr lvl="1"/>
            <a:r>
              <a:rPr lang="en-US" dirty="0"/>
              <a:t>Typical (50</a:t>
            </a:r>
            <a:r>
              <a:rPr lang="en-US" baseline="30000" dirty="0"/>
              <a:t>th</a:t>
            </a:r>
            <a:r>
              <a:rPr lang="en-US" dirty="0"/>
              <a:t> percentile) weather and solar conditions at the site, for baseline revenue prediction of the project.</a:t>
            </a:r>
          </a:p>
          <a:p>
            <a:pPr lvl="1"/>
            <a:r>
              <a:rPr lang="en-US" dirty="0"/>
              <a:t>Worst-case (90</a:t>
            </a:r>
            <a:r>
              <a:rPr lang="en-US" baseline="30000" dirty="0"/>
              <a:t>th</a:t>
            </a:r>
            <a:r>
              <a:rPr lang="en-US" dirty="0"/>
              <a:t> percentile) weather and solar conditions at the site, for worst-case revenue prediction and DSCR determination.</a:t>
            </a:r>
          </a:p>
          <a:p>
            <a:pPr lvl="2"/>
            <a:r>
              <a:rPr lang="en-US" dirty="0"/>
              <a:t>This sets the upper limit of the bank loan for the project</a:t>
            </a:r>
          </a:p>
          <a:p>
            <a:pPr lvl="2"/>
            <a:r>
              <a:rPr lang="en-US" dirty="0"/>
              <a:t>The greater this upper limit, the greater the “bankability” of the project.</a:t>
            </a:r>
          </a:p>
          <a:p>
            <a:r>
              <a:rPr lang="en-US" b="1" dirty="0"/>
              <a:t>High quality resource data enhances the bankability of renewable energy projects</a:t>
            </a:r>
          </a:p>
          <a:p>
            <a:endParaRPr lang="en-US" dirty="0"/>
          </a:p>
        </p:txBody>
      </p:sp>
    </p:spTree>
    <p:extLst>
      <p:ext uri="{BB962C8B-B14F-4D97-AF65-F5344CB8AC3E}">
        <p14:creationId xmlns:p14="http://schemas.microsoft.com/office/powerpoint/2010/main" val="1268933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Supplemental … if we have time</a:t>
            </a:r>
          </a:p>
        </p:txBody>
      </p:sp>
      <p:sp>
        <p:nvSpPr>
          <p:cNvPr id="5" name="Text Placeholder 4"/>
          <p:cNvSpPr>
            <a:spLocks noGrp="1"/>
          </p:cNvSpPr>
          <p:nvPr>
            <p:ph type="body" idx="1"/>
          </p:nvPr>
        </p:nvSpPr>
        <p:spPr/>
        <p:txBody>
          <a:bodyPr/>
          <a:lstStyle/>
          <a:p>
            <a:r>
              <a:rPr lang="en-US" dirty="0"/>
              <a:t>Extra Credit</a:t>
            </a:r>
          </a:p>
        </p:txBody>
      </p:sp>
    </p:spTree>
    <p:extLst>
      <p:ext uri="{BB962C8B-B14F-4D97-AF65-F5344CB8AC3E}">
        <p14:creationId xmlns:p14="http://schemas.microsoft.com/office/powerpoint/2010/main" val="90711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curve concept</a:t>
            </a:r>
          </a:p>
        </p:txBody>
      </p:sp>
      <p:sp>
        <p:nvSpPr>
          <p:cNvPr id="3" name="Content Placeholder 2"/>
          <p:cNvSpPr>
            <a:spLocks noGrp="1"/>
          </p:cNvSpPr>
          <p:nvPr>
            <p:ph idx="1"/>
          </p:nvPr>
        </p:nvSpPr>
        <p:spPr>
          <a:xfrm>
            <a:off x="957943" y="4953001"/>
            <a:ext cx="10101943" cy="1173167"/>
          </a:xfrm>
        </p:spPr>
        <p:txBody>
          <a:bodyPr>
            <a:normAutofit fontScale="77500" lnSpcReduction="20000"/>
          </a:bodyPr>
          <a:lstStyle/>
          <a:p>
            <a:r>
              <a:rPr lang="en-US" dirty="0"/>
              <a:t>Learning curve = increase in production efficiency (“learning”) with cumulative scale of production</a:t>
            </a:r>
          </a:p>
          <a:p>
            <a:r>
              <a:rPr lang="en-US" dirty="0"/>
              <a:t>Also called “experience curve”</a:t>
            </a:r>
          </a:p>
          <a:p>
            <a:r>
              <a:rPr lang="en-US" dirty="0"/>
              <a:t>An exponential relationship — straight line on a log-log scale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71136"/>
            <a:ext cx="8029790" cy="362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752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“learning curve” phenomenon is observed across all industries</a:t>
            </a:r>
          </a:p>
        </p:txBody>
      </p:sp>
      <p:sp>
        <p:nvSpPr>
          <p:cNvPr id="3" name="Content Placeholder 2"/>
          <p:cNvSpPr>
            <a:spLocks noGrp="1"/>
          </p:cNvSpPr>
          <p:nvPr>
            <p:ph idx="1"/>
          </p:nvPr>
        </p:nvSpPr>
        <p:spPr>
          <a:xfrm>
            <a:off x="466532" y="4703127"/>
            <a:ext cx="6279502" cy="1423042"/>
          </a:xfrm>
        </p:spPr>
        <p:txBody>
          <a:bodyPr>
            <a:normAutofit fontScale="70000" lnSpcReduction="20000"/>
          </a:bodyPr>
          <a:lstStyle/>
          <a:p>
            <a:r>
              <a:rPr lang="en-US" dirty="0"/>
              <a:t>The “learning rate” is related to the slope of the line</a:t>
            </a:r>
          </a:p>
          <a:p>
            <a:r>
              <a:rPr lang="en-US" dirty="0"/>
              <a:t>“Moore’s Law” for semiconductors is a special case of the learning phenomenon, where cost reduction is driven by both conventional learning but also by technology advances in feature size reduction, enabling a combined effect resulting in very rapid cost declines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01" y="1074483"/>
            <a:ext cx="5720776" cy="3516178"/>
          </a:xfrm>
          <a:prstGeom prst="rect">
            <a:avLst/>
          </a:prstGeom>
        </p:spPr>
      </p:pic>
      <p:pic>
        <p:nvPicPr>
          <p:cNvPr id="5" name="Picture 4"/>
          <p:cNvPicPr>
            <a:picLocks noChangeAspect="1"/>
          </p:cNvPicPr>
          <p:nvPr/>
        </p:nvPicPr>
        <p:blipFill>
          <a:blip r:embed="rId3"/>
          <a:stretch>
            <a:fillRect/>
          </a:stretch>
        </p:blipFill>
        <p:spPr>
          <a:xfrm>
            <a:off x="6941975" y="991999"/>
            <a:ext cx="5134169" cy="5134169"/>
          </a:xfrm>
          <a:prstGeom prst="rect">
            <a:avLst/>
          </a:prstGeom>
        </p:spPr>
      </p:pic>
    </p:spTree>
    <p:extLst>
      <p:ext uri="{BB962C8B-B14F-4D97-AF65-F5344CB8AC3E}">
        <p14:creationId xmlns:p14="http://schemas.microsoft.com/office/powerpoint/2010/main" val="1614648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important examples — PV industry</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3029" y="990600"/>
            <a:ext cx="8098737" cy="504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652892" y="3896745"/>
            <a:ext cx="537327" cy="369332"/>
          </a:xfrm>
          <a:prstGeom prst="rect">
            <a:avLst/>
          </a:prstGeom>
          <a:noFill/>
        </p:spPr>
        <p:txBody>
          <a:bodyPr wrap="none" rtlCol="0">
            <a:spAutoFit/>
          </a:bodyPr>
          <a:lstStyle/>
          <a:p>
            <a:r>
              <a:rPr lang="en-US" dirty="0"/>
              <a:t>C-Si</a:t>
            </a:r>
          </a:p>
        </p:txBody>
      </p:sp>
      <p:sp>
        <p:nvSpPr>
          <p:cNvPr id="5" name="TextBox 4"/>
          <p:cNvSpPr txBox="1"/>
          <p:nvPr/>
        </p:nvSpPr>
        <p:spPr>
          <a:xfrm>
            <a:off x="8914548" y="4302928"/>
            <a:ext cx="1007007" cy="369332"/>
          </a:xfrm>
          <a:prstGeom prst="rect">
            <a:avLst/>
          </a:prstGeom>
          <a:noFill/>
        </p:spPr>
        <p:txBody>
          <a:bodyPr wrap="none" rtlCol="0">
            <a:spAutoFit/>
          </a:bodyPr>
          <a:lstStyle/>
          <a:p>
            <a:r>
              <a:rPr lang="en-US" dirty="0"/>
              <a:t>Thin film</a:t>
            </a:r>
          </a:p>
        </p:txBody>
      </p:sp>
      <p:sp>
        <p:nvSpPr>
          <p:cNvPr id="6" name="Oval 5"/>
          <p:cNvSpPr/>
          <p:nvPr/>
        </p:nvSpPr>
        <p:spPr>
          <a:xfrm>
            <a:off x="4546321" y="3798279"/>
            <a:ext cx="590843" cy="3675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12" idx="3"/>
            <a:endCxn id="6" idx="3"/>
          </p:cNvCxnSpPr>
          <p:nvPr/>
        </p:nvCxnSpPr>
        <p:spPr>
          <a:xfrm flipV="1">
            <a:off x="2678109" y="4111994"/>
            <a:ext cx="1954739" cy="1469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8532" y="5396858"/>
            <a:ext cx="2199577" cy="369332"/>
          </a:xfrm>
          <a:prstGeom prst="rect">
            <a:avLst/>
          </a:prstGeom>
          <a:noFill/>
        </p:spPr>
        <p:txBody>
          <a:bodyPr wrap="none" rtlCol="0">
            <a:spAutoFit/>
          </a:bodyPr>
          <a:lstStyle/>
          <a:p>
            <a:r>
              <a:rPr lang="en-US" b="1" dirty="0"/>
              <a:t>“78% learning curve”</a:t>
            </a:r>
          </a:p>
        </p:txBody>
      </p:sp>
    </p:spTree>
    <p:extLst>
      <p:ext uri="{BB962C8B-B14F-4D97-AF65-F5344CB8AC3E}">
        <p14:creationId xmlns:p14="http://schemas.microsoft.com/office/powerpoint/2010/main" val="4041823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important examples - Wind</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0823" y="1186303"/>
            <a:ext cx="6504915" cy="491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404283" y="3388537"/>
            <a:ext cx="422030" cy="3675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7826314" y="3572308"/>
            <a:ext cx="54864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74955" y="3402604"/>
            <a:ext cx="2199577" cy="369332"/>
          </a:xfrm>
          <a:prstGeom prst="rect">
            <a:avLst/>
          </a:prstGeom>
          <a:noFill/>
        </p:spPr>
        <p:txBody>
          <a:bodyPr wrap="none" rtlCol="0">
            <a:spAutoFit/>
          </a:bodyPr>
          <a:lstStyle/>
          <a:p>
            <a:r>
              <a:rPr lang="en-US" b="1" dirty="0"/>
              <a:t>“86% learning curve”</a:t>
            </a:r>
          </a:p>
        </p:txBody>
      </p:sp>
    </p:spTree>
    <p:extLst>
      <p:ext uri="{BB962C8B-B14F-4D97-AF65-F5344CB8AC3E}">
        <p14:creationId xmlns:p14="http://schemas.microsoft.com/office/powerpoint/2010/main" val="4060897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curve mathematics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3657" y="853218"/>
                <a:ext cx="5856514" cy="5113293"/>
              </a:xfrm>
            </p:spPr>
            <p:txBody>
              <a:bodyPr>
                <a:normAutofit/>
              </a:bodyPr>
              <a:lstStyle/>
              <a:p>
                <a:r>
                  <a:rPr lang="en-US" dirty="0"/>
                  <a:t>The learning curve gives us price vs volume:</a:t>
                </a:r>
              </a:p>
              <a:p>
                <a:pPr lvl="1"/>
                <a:r>
                  <a:rPr lang="en-US" i="1" dirty="0"/>
                  <a:t>L</a:t>
                </a:r>
                <a:r>
                  <a:rPr lang="en-US" dirty="0"/>
                  <a:t> = learning curve factor</a:t>
                </a:r>
              </a:p>
              <a:p>
                <a:pPr lvl="1"/>
                <a:r>
                  <a:rPr lang="en-US" i="1" dirty="0"/>
                  <a:t>Q</a:t>
                </a:r>
                <a:r>
                  <a:rPr lang="en-US" dirty="0"/>
                  <a:t>₁  = starting quantity,   </a:t>
                </a:r>
                <a:r>
                  <a:rPr lang="en-US" i="1" dirty="0"/>
                  <a:t>Q</a:t>
                </a:r>
                <a:r>
                  <a:rPr lang="en-US" dirty="0"/>
                  <a:t>₂  = ending quantity</a:t>
                </a:r>
              </a:p>
              <a:p>
                <a:pPr lvl="1"/>
                <a:r>
                  <a:rPr lang="en-US" i="1" dirty="0"/>
                  <a:t>C</a:t>
                </a:r>
                <a:r>
                  <a:rPr lang="en-US" dirty="0"/>
                  <a:t>₁  = starting cost, </a:t>
                </a:r>
                <a:r>
                  <a:rPr lang="en-US" i="1" dirty="0"/>
                  <a:t>C</a:t>
                </a:r>
                <a:r>
                  <a:rPr lang="en-US" dirty="0"/>
                  <a:t>₂ = ending cost</a:t>
                </a:r>
              </a:p>
              <a:p>
                <a:r>
                  <a:rPr lang="en-US" dirty="0"/>
                  <a:t>Learning curve:</a:t>
                </a:r>
              </a:p>
              <a:p>
                <a:pPr marL="0" indent="0">
                  <a:buNone/>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𝐶</m:t>
                              </m:r>
                            </m:e>
                            <m:sub>
                              <m:r>
                                <a:rPr lang="en-US" sz="2800" i="1">
                                  <a:latin typeface="Cambria Math"/>
                                </a:rPr>
                                <m:t>2</m:t>
                              </m:r>
                            </m:sub>
                          </m:sSub>
                        </m:num>
                        <m:den>
                          <m:sSub>
                            <m:sSubPr>
                              <m:ctrlPr>
                                <a:rPr lang="en-US" sz="2800" i="1">
                                  <a:latin typeface="Cambria Math" panose="02040503050406030204" pitchFamily="18" charset="0"/>
                                </a:rPr>
                              </m:ctrlPr>
                            </m:sSubPr>
                            <m:e>
                              <m:r>
                                <a:rPr lang="en-US" sz="2800" i="1">
                                  <a:latin typeface="Cambria Math"/>
                                </a:rPr>
                                <m:t>𝐶</m:t>
                              </m:r>
                            </m:e>
                            <m:sub>
                              <m:r>
                                <a:rPr lang="en-US" sz="2800" i="1">
                                  <a:latin typeface="Cambria Math"/>
                                </a:rPr>
                                <m:t>1</m:t>
                              </m:r>
                            </m:sub>
                          </m:sSub>
                        </m:den>
                      </m:f>
                      <m:r>
                        <a:rPr lang="en-US" sz="2800" i="1">
                          <a:latin typeface="Cambria Math"/>
                        </a:rPr>
                        <m:t>=</m:t>
                      </m:r>
                      <m:sSup>
                        <m:sSupPr>
                          <m:ctrlPr>
                            <a:rPr lang="en-US" sz="2800" i="1">
                              <a:latin typeface="Cambria Math" panose="02040503050406030204" pitchFamily="18" charset="0"/>
                            </a:rPr>
                          </m:ctrlPr>
                        </m:sSupPr>
                        <m:e>
                          <m:r>
                            <a:rPr lang="en-US" sz="2800" i="1">
                              <a:latin typeface="Cambria Math"/>
                            </a:rPr>
                            <m:t>𝐿</m:t>
                          </m:r>
                        </m:e>
                        <m:sup>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m:rPr>
                                      <m:sty m:val="p"/>
                                    </m:rPr>
                                    <a:rPr lang="en-US" sz="2800">
                                      <a:latin typeface="Cambria Math"/>
                                    </a:rPr>
                                    <m:t>log</m:t>
                                  </m:r>
                                </m:e>
                                <m:sub>
                                  <m:r>
                                    <a:rPr lang="en-US" sz="2800" i="1">
                                      <a:latin typeface="Cambria Math"/>
                                    </a:rPr>
                                    <m:t>2</m:t>
                                  </m:r>
                                </m:sub>
                              </m:sSub>
                            </m:fName>
                            <m:e>
                              <m:r>
                                <a:rPr lang="en-US" sz="2800" i="1">
                                  <a:latin typeface="Cambria Math"/>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𝑄</m:t>
                                      </m:r>
                                    </m:e>
                                    <m:sub>
                                      <m:r>
                                        <a:rPr lang="en-US" sz="2800" i="1">
                                          <a:latin typeface="Cambria Math"/>
                                        </a:rPr>
                                        <m:t>2</m:t>
                                      </m:r>
                                    </m:sub>
                                  </m:sSub>
                                </m:num>
                                <m:den>
                                  <m:sSub>
                                    <m:sSubPr>
                                      <m:ctrlPr>
                                        <a:rPr lang="en-US" sz="2800" i="1">
                                          <a:latin typeface="Cambria Math" panose="02040503050406030204" pitchFamily="18" charset="0"/>
                                        </a:rPr>
                                      </m:ctrlPr>
                                    </m:sSubPr>
                                    <m:e>
                                      <m:r>
                                        <a:rPr lang="en-US" sz="2800" i="1">
                                          <a:latin typeface="Cambria Math"/>
                                        </a:rPr>
                                        <m:t>𝑄</m:t>
                                      </m:r>
                                    </m:e>
                                    <m:sub>
                                      <m:r>
                                        <a:rPr lang="en-US" sz="2800" i="1">
                                          <a:latin typeface="Cambria Math"/>
                                        </a:rPr>
                                        <m:t>1</m:t>
                                      </m:r>
                                    </m:sub>
                                  </m:sSub>
                                </m:den>
                              </m:f>
                              <m:r>
                                <a:rPr lang="en-US" sz="2800" i="1">
                                  <a:latin typeface="Cambria Math"/>
                                </a:rPr>
                                <m:t>)</m:t>
                              </m:r>
                            </m:e>
                          </m:func>
                        </m:sup>
                      </m:sSup>
                    </m:oMath>
                  </m:oMathPara>
                </a14:m>
                <a:endParaRPr lang="en-US" sz="2800" dirty="0"/>
              </a:p>
              <a:p>
                <a:r>
                  <a:rPr lang="en-US" dirty="0"/>
                  <a:t>Example: </a:t>
                </a:r>
              </a:p>
              <a:p>
                <a:pPr marL="342900" lvl="1" indent="0">
                  <a:buNone/>
                </a:pPr>
                <a:r>
                  <a:rPr lang="en-US" i="1" dirty="0"/>
                  <a:t>L</a:t>
                </a:r>
                <a:r>
                  <a:rPr lang="en-US" dirty="0"/>
                  <a:t> = 90%</a:t>
                </a:r>
              </a:p>
              <a:p>
                <a:pPr marL="342900" lvl="1" indent="0">
                  <a:buNone/>
                </a:pPr>
                <a:r>
                  <a:rPr lang="en-US" i="1" dirty="0"/>
                  <a:t>Q</a:t>
                </a:r>
                <a:r>
                  <a:rPr lang="en-US" dirty="0"/>
                  <a:t>₁  = 1 million units, </a:t>
                </a:r>
                <a:r>
                  <a:rPr lang="en-US" i="1" dirty="0"/>
                  <a:t>Q</a:t>
                </a:r>
                <a:r>
                  <a:rPr lang="en-US" dirty="0"/>
                  <a:t>₂ = 8 million units</a:t>
                </a:r>
              </a:p>
              <a:p>
                <a:pPr marL="342900" lvl="1" indent="0">
                  <a:buNone/>
                </a:pPr>
                <a:r>
                  <a:rPr lang="en-US" i="1" dirty="0"/>
                  <a:t>C</a:t>
                </a:r>
                <a:r>
                  <a:rPr lang="en-US" dirty="0"/>
                  <a:t>₁ = $2</a:t>
                </a:r>
              </a:p>
              <a:p>
                <a:pPr marL="342900" lvl="1" indent="0">
                  <a:buNone/>
                </a:pPr>
                <a:r>
                  <a:rPr lang="en-US" dirty="0"/>
                  <a:t>Log₂ (8) = 3, </a:t>
                </a:r>
                <a:r>
                  <a:rPr lang="en-US" i="1" dirty="0"/>
                  <a:t>C</a:t>
                </a:r>
                <a:r>
                  <a:rPr lang="en-US" dirty="0"/>
                  <a:t>₂ = $2 × (0.9)³ = $1.46</a:t>
                </a: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3657" y="853218"/>
                <a:ext cx="5856514" cy="5113293"/>
              </a:xfrm>
              <a:blipFill>
                <a:blip r:embed="rId2"/>
                <a:stretch>
                  <a:fillRect l="-1457" t="-954" r="-1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6618514" y="904017"/>
                <a:ext cx="5384800" cy="5113293"/>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Alternate formulation (“Henderson’s Law”):</a:t>
                </a:r>
              </a:p>
              <a:p>
                <a:pPr marL="0" indent="0">
                  <a:buFont typeface="Arial" pitchFamily="34" charset="0"/>
                  <a:buNone/>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𝐶</m:t>
                              </m:r>
                            </m:e>
                            <m:sub>
                              <m:r>
                                <a:rPr lang="en-US" sz="2800" i="1">
                                  <a:latin typeface="Cambria Math"/>
                                </a:rPr>
                                <m:t>2</m:t>
                              </m:r>
                            </m:sub>
                          </m:sSub>
                        </m:num>
                        <m:den>
                          <m:sSub>
                            <m:sSubPr>
                              <m:ctrlPr>
                                <a:rPr lang="en-US" sz="2800" i="1">
                                  <a:latin typeface="Cambria Math" panose="02040503050406030204" pitchFamily="18" charset="0"/>
                                </a:rPr>
                              </m:ctrlPr>
                            </m:sSubPr>
                            <m:e>
                              <m:r>
                                <a:rPr lang="en-US" sz="2800" i="1">
                                  <a:latin typeface="Cambria Math"/>
                                </a:rPr>
                                <m:t>𝐶</m:t>
                              </m:r>
                            </m:e>
                            <m:sub>
                              <m:r>
                                <a:rPr lang="en-US" sz="2800" i="1">
                                  <a:latin typeface="Cambria Math"/>
                                </a:rPr>
                                <m:t>1</m:t>
                              </m:r>
                            </m:sub>
                          </m:sSub>
                        </m:den>
                      </m:f>
                      <m:r>
                        <a:rPr lang="en-US" sz="2800" i="1">
                          <a:latin typeface="Cambria Math"/>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𝑄</m:t>
                                      </m:r>
                                    </m:e>
                                    <m:sub>
                                      <m:r>
                                        <a:rPr lang="en-US" sz="2800" i="1">
                                          <a:latin typeface="Cambria Math"/>
                                        </a:rPr>
                                        <m:t>2</m:t>
                                      </m:r>
                                    </m:sub>
                                  </m:sSub>
                                </m:num>
                                <m:den>
                                  <m:sSub>
                                    <m:sSubPr>
                                      <m:ctrlPr>
                                        <a:rPr lang="en-US" sz="2800" i="1">
                                          <a:latin typeface="Cambria Math" panose="02040503050406030204" pitchFamily="18" charset="0"/>
                                        </a:rPr>
                                      </m:ctrlPr>
                                    </m:sSubPr>
                                    <m:e>
                                      <m:r>
                                        <a:rPr lang="en-US" sz="2800" i="1">
                                          <a:latin typeface="Cambria Math"/>
                                        </a:rPr>
                                        <m:t>𝑄</m:t>
                                      </m:r>
                                    </m:e>
                                    <m:sub>
                                      <m:r>
                                        <a:rPr lang="en-US" sz="2800" i="1">
                                          <a:latin typeface="Cambria Math"/>
                                        </a:rPr>
                                        <m:t>1</m:t>
                                      </m:r>
                                    </m:sub>
                                  </m:sSub>
                                </m:den>
                              </m:f>
                            </m:e>
                          </m:d>
                        </m:e>
                        <m:sup>
                          <m:r>
                            <a:rPr lang="en-US" sz="2800" i="1">
                              <a:latin typeface="Cambria Math"/>
                            </a:rPr>
                            <m:t>−</m:t>
                          </m:r>
                          <m:r>
                            <a:rPr lang="en-US" sz="2800" i="1">
                              <a:latin typeface="Cambria Math"/>
                            </a:rPr>
                            <m:t>𝑏</m:t>
                          </m:r>
                        </m:sup>
                      </m:sSup>
                    </m:oMath>
                  </m:oMathPara>
                </a14:m>
                <a:endParaRPr lang="en-US" sz="2800" dirty="0"/>
              </a:p>
              <a:p>
                <a:r>
                  <a:rPr lang="en-US" dirty="0"/>
                  <a:t>Completely equivalent, with </a:t>
                </a:r>
                <a:r>
                  <a:rPr lang="en-US" i="1" dirty="0"/>
                  <a:t>b</a:t>
                </a:r>
                <a:r>
                  <a:rPr lang="en-US" dirty="0"/>
                  <a:t> = –log₂ </a:t>
                </a:r>
                <a:r>
                  <a:rPr lang="en-US" i="1" dirty="0"/>
                  <a:t>L</a:t>
                </a:r>
              </a:p>
              <a:p>
                <a:r>
                  <a:rPr lang="en-US" dirty="0"/>
                  <a:t>Example: for </a:t>
                </a:r>
                <a:r>
                  <a:rPr lang="en-US" i="1" dirty="0"/>
                  <a:t>L</a:t>
                </a:r>
                <a:r>
                  <a:rPr lang="en-US" dirty="0"/>
                  <a:t> = 0.8, </a:t>
                </a:r>
                <a:r>
                  <a:rPr lang="en-US" i="1" dirty="0"/>
                  <a:t>b</a:t>
                </a:r>
                <a:r>
                  <a:rPr lang="en-US" dirty="0"/>
                  <a:t> = 0.322</a:t>
                </a:r>
              </a:p>
              <a:p>
                <a:pPr marL="0" indent="0">
                  <a:buFont typeface="Arial" pitchFamily="34" charset="0"/>
                  <a:buNone/>
                </a:pPr>
                <a:endParaRPr lang="en-US" sz="32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6618514" y="904017"/>
                <a:ext cx="5384800" cy="5113293"/>
              </a:xfrm>
              <a:prstGeom prst="rect">
                <a:avLst/>
              </a:prstGeom>
              <a:blipFill>
                <a:blip r:embed="rId3"/>
                <a:stretch>
                  <a:fillRect l="-1586" t="-954"/>
                </a:stretch>
              </a:blipFill>
            </p:spPr>
            <p:txBody>
              <a:bodyPr/>
              <a:lstStyle/>
              <a:p>
                <a:r>
                  <a:rPr lang="en-US">
                    <a:noFill/>
                  </a:rPr>
                  <a:t> </a:t>
                </a:r>
              </a:p>
            </p:txBody>
          </p:sp>
        </mc:Fallback>
      </mc:AlternateContent>
    </p:spTree>
    <p:extLst>
      <p:ext uri="{BB962C8B-B14F-4D97-AF65-F5344CB8AC3E}">
        <p14:creationId xmlns:p14="http://schemas.microsoft.com/office/powerpoint/2010/main" val="3315688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learning curve factor</a:t>
            </a:r>
          </a:p>
        </p:txBody>
      </p:sp>
      <p:grpSp>
        <p:nvGrpSpPr>
          <p:cNvPr id="12" name="Group 11"/>
          <p:cNvGrpSpPr/>
          <p:nvPr/>
        </p:nvGrpSpPr>
        <p:grpSpPr>
          <a:xfrm>
            <a:off x="635950" y="1282517"/>
            <a:ext cx="5410200" cy="3962400"/>
            <a:chOff x="0" y="762001"/>
            <a:chExt cx="5410200" cy="396240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1"/>
              <a:ext cx="5410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381000" y="1171136"/>
              <a:ext cx="9906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2744404"/>
              <a:ext cx="410893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315328" y="1053350"/>
              <a:ext cx="0" cy="31669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534496" y="2606343"/>
              <a:ext cx="0" cy="15834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7080742" y="1083217"/>
            <a:ext cx="3390314" cy="4216539"/>
          </a:xfrm>
          <a:prstGeom prst="rect">
            <a:avLst/>
          </a:prstGeom>
          <a:noFill/>
        </p:spPr>
        <p:txBody>
          <a:bodyPr wrap="square" rtlCol="0">
            <a:spAutoFit/>
          </a:bodyPr>
          <a:lstStyle/>
          <a:p>
            <a:r>
              <a:rPr lang="en-US" sz="2000" dirty="0"/>
              <a:t>Q₁ = 0.95 MW, C₁ = $50/W</a:t>
            </a:r>
          </a:p>
          <a:p>
            <a:r>
              <a:rPr lang="en-US" sz="2000" dirty="0"/>
              <a:t>Q₂ = 19,950 MW, C₂ = $2/W</a:t>
            </a:r>
          </a:p>
          <a:p>
            <a:endParaRPr lang="en-US" sz="2000" dirty="0"/>
          </a:p>
          <a:p>
            <a:r>
              <a:rPr lang="en-US" sz="2400" dirty="0"/>
              <a:t>(2/50) = </a:t>
            </a:r>
            <a:r>
              <a:rPr lang="en-US" sz="2400" dirty="0" err="1"/>
              <a:t>L</a:t>
            </a:r>
            <a:r>
              <a:rPr lang="en-US" sz="2400" baseline="30000" dirty="0" err="1"/>
              <a:t>log</a:t>
            </a:r>
            <a:r>
              <a:rPr lang="en-US" sz="2400" baseline="30000" dirty="0"/>
              <a:t>₂ (19950/0.95) </a:t>
            </a:r>
            <a:endParaRPr lang="en-US" sz="2400" dirty="0"/>
          </a:p>
          <a:p>
            <a:r>
              <a:rPr lang="en-US" sz="2400" dirty="0"/>
              <a:t>0.04 = L</a:t>
            </a:r>
            <a:r>
              <a:rPr lang="en-US" sz="2400" baseline="30000" dirty="0"/>
              <a:t>14.3581</a:t>
            </a:r>
          </a:p>
          <a:p>
            <a:endParaRPr lang="en-US" sz="2000" dirty="0"/>
          </a:p>
          <a:p>
            <a:r>
              <a:rPr lang="en-US" sz="2000" dirty="0"/>
              <a:t>Solve for L: </a:t>
            </a:r>
          </a:p>
          <a:p>
            <a:r>
              <a:rPr lang="en-US" sz="2000" dirty="0" err="1"/>
              <a:t>log</a:t>
            </a:r>
            <a:r>
              <a:rPr lang="en-US" sz="2000" baseline="-25000" dirty="0" err="1"/>
              <a:t>L</a:t>
            </a:r>
            <a:r>
              <a:rPr lang="en-US" sz="2000" dirty="0"/>
              <a:t>(0.04)   </a:t>
            </a:r>
          </a:p>
          <a:p>
            <a:r>
              <a:rPr lang="en-US" sz="2000" dirty="0"/>
              <a:t>                = ln(0.04)/ln(L)  </a:t>
            </a:r>
          </a:p>
          <a:p>
            <a:r>
              <a:rPr lang="en-US" sz="2000" dirty="0"/>
              <a:t>                =14.3581</a:t>
            </a:r>
          </a:p>
          <a:p>
            <a:endParaRPr lang="en-US" sz="2000" dirty="0"/>
          </a:p>
          <a:p>
            <a:r>
              <a:rPr lang="en-US" sz="2000" dirty="0"/>
              <a:t>L = </a:t>
            </a:r>
            <a:r>
              <a:rPr lang="en-US" sz="2000" dirty="0" err="1"/>
              <a:t>exp</a:t>
            </a:r>
            <a:r>
              <a:rPr lang="en-US" sz="2000" dirty="0"/>
              <a:t>[ln(0.04)/14.3581] </a:t>
            </a:r>
          </a:p>
          <a:p>
            <a:r>
              <a:rPr lang="en-US" sz="2000" dirty="0"/>
              <a:t>   = 0.8</a:t>
            </a:r>
          </a:p>
        </p:txBody>
      </p:sp>
    </p:spTree>
    <p:extLst>
      <p:ext uri="{BB962C8B-B14F-4D97-AF65-F5344CB8AC3E}">
        <p14:creationId xmlns:p14="http://schemas.microsoft.com/office/powerpoint/2010/main" val="368809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use the CAGR and the learning curve to forecast future prices?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34" y="2913740"/>
            <a:ext cx="5540006" cy="324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09600" y="1214443"/>
            <a:ext cx="10972801" cy="2094814"/>
          </a:xfrm>
        </p:spPr>
        <p:txBody>
          <a:bodyPr>
            <a:normAutofit fontScale="92500" lnSpcReduction="20000"/>
          </a:bodyPr>
          <a:lstStyle/>
          <a:p>
            <a:r>
              <a:rPr lang="en-US" dirty="0"/>
              <a:t>We need to know the industry future growth rate</a:t>
            </a:r>
          </a:p>
          <a:p>
            <a:r>
              <a:rPr lang="en-US" dirty="0"/>
              <a:t>Then we can use the learning curve to forecast prices vs. time</a:t>
            </a:r>
          </a:p>
          <a:p>
            <a:r>
              <a:rPr lang="en-US" dirty="0"/>
              <a:t>We can use the CAGR and learning curve together to forecast both volume and price</a:t>
            </a:r>
          </a:p>
          <a:p>
            <a:r>
              <a:rPr lang="en-US" dirty="0"/>
              <a:t>We could use this, but be careful of units!</a:t>
            </a:r>
          </a:p>
          <a:p>
            <a:r>
              <a:rPr lang="en-US" dirty="0"/>
              <a:t>This graph is given in $B, but the price of modules is changing with time, so to get production volume we need to divide the sales ($) by the cost ($/W)</a:t>
            </a:r>
          </a:p>
          <a:p>
            <a:endParaRPr lang="en-US" dirty="0"/>
          </a:p>
          <a:p>
            <a:endParaRPr lang="en-US" dirty="0"/>
          </a:p>
        </p:txBody>
      </p:sp>
      <p:sp>
        <p:nvSpPr>
          <p:cNvPr id="5" name="TextBox 4"/>
          <p:cNvSpPr txBox="1"/>
          <p:nvPr/>
        </p:nvSpPr>
        <p:spPr>
          <a:xfrm>
            <a:off x="9862457" y="3476168"/>
            <a:ext cx="2278188" cy="1754326"/>
          </a:xfrm>
          <a:prstGeom prst="rect">
            <a:avLst/>
          </a:prstGeom>
          <a:noFill/>
        </p:spPr>
        <p:txBody>
          <a:bodyPr wrap="none" rtlCol="0">
            <a:spAutoFit/>
          </a:bodyPr>
          <a:lstStyle/>
          <a:p>
            <a:r>
              <a:rPr lang="en-US" dirty="0"/>
              <a:t>$90.0 = $4.7 × (1 + r)</a:t>
            </a:r>
            <a:r>
              <a:rPr lang="en-US" baseline="30000" dirty="0"/>
              <a:t>10</a:t>
            </a:r>
          </a:p>
          <a:p>
            <a:endParaRPr lang="en-US" dirty="0"/>
          </a:p>
          <a:p>
            <a:r>
              <a:rPr lang="en-US" dirty="0"/>
              <a:t>Solve for r:</a:t>
            </a:r>
          </a:p>
          <a:p>
            <a:endParaRPr lang="en-US" dirty="0"/>
          </a:p>
          <a:p>
            <a:r>
              <a:rPr lang="en-US" dirty="0"/>
              <a:t>R = (90/4.7)</a:t>
            </a:r>
            <a:r>
              <a:rPr lang="en-US" baseline="30000" dirty="0"/>
              <a:t>0.1</a:t>
            </a:r>
            <a:r>
              <a:rPr lang="en-US" dirty="0"/>
              <a:t> = 34%</a:t>
            </a:r>
          </a:p>
          <a:p>
            <a:endParaRPr lang="en-US" dirty="0"/>
          </a:p>
        </p:txBody>
      </p:sp>
      <p:sp>
        <p:nvSpPr>
          <p:cNvPr id="7" name="TextBox 6"/>
          <p:cNvSpPr txBox="1"/>
          <p:nvPr/>
        </p:nvSpPr>
        <p:spPr>
          <a:xfrm>
            <a:off x="624115" y="3730172"/>
            <a:ext cx="3512456" cy="1323439"/>
          </a:xfrm>
          <a:prstGeom prst="rect">
            <a:avLst/>
          </a:prstGeom>
          <a:noFill/>
        </p:spPr>
        <p:txBody>
          <a:bodyPr wrap="square" rtlCol="0">
            <a:spAutoFit/>
          </a:bodyPr>
          <a:lstStyle/>
          <a:p>
            <a:r>
              <a:rPr lang="en-US" sz="2000" b="1" dirty="0"/>
              <a:t>CAGR and the learning curve together provide a mathematical basis for annual price projections</a:t>
            </a:r>
          </a:p>
        </p:txBody>
      </p:sp>
    </p:spTree>
    <p:extLst>
      <p:ext uri="{BB962C8B-B14F-4D97-AF65-F5344CB8AC3E}">
        <p14:creationId xmlns:p14="http://schemas.microsoft.com/office/powerpoint/2010/main" val="328929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 interest</a:t>
            </a:r>
          </a:p>
        </p:txBody>
      </p:sp>
      <p:sp>
        <p:nvSpPr>
          <p:cNvPr id="3" name="Content Placeholder 2"/>
          <p:cNvSpPr>
            <a:spLocks noGrp="1"/>
          </p:cNvSpPr>
          <p:nvPr>
            <p:ph idx="1"/>
          </p:nvPr>
        </p:nvSpPr>
        <p:spPr/>
        <p:txBody>
          <a:bodyPr/>
          <a:lstStyle/>
          <a:p>
            <a:r>
              <a:rPr lang="en-US" dirty="0"/>
              <a:t>Excel example</a:t>
            </a:r>
          </a:p>
          <a:p>
            <a:r>
              <a:rPr lang="en-US" sz="3600" dirty="0"/>
              <a:t>General formula:  “time value of money”</a:t>
            </a:r>
          </a:p>
          <a:p>
            <a:pPr marL="0" indent="0">
              <a:buNone/>
            </a:pPr>
            <a:r>
              <a:rPr lang="en-US" sz="4400" dirty="0">
                <a:latin typeface="Times New Roman" panose="02020603050405020304" pitchFamily="18" charset="0"/>
                <a:cs typeface="Times New Roman" panose="02020603050405020304" pitchFamily="18" charset="0"/>
              </a:rPr>
              <a:t>FV = PV (1 + </a:t>
            </a:r>
            <a:r>
              <a:rPr lang="en-US" sz="4400" i="1" dirty="0" err="1">
                <a:latin typeface="Times New Roman" panose="02020603050405020304" pitchFamily="18" charset="0"/>
                <a:cs typeface="Times New Roman" panose="02020603050405020304" pitchFamily="18" charset="0"/>
              </a:rPr>
              <a:t>i</a:t>
            </a:r>
            <a:r>
              <a:rPr lang="en-US" sz="4400" dirty="0">
                <a:latin typeface="Times New Roman" panose="02020603050405020304" pitchFamily="18" charset="0"/>
                <a:cs typeface="Times New Roman" panose="02020603050405020304" pitchFamily="18" charset="0"/>
              </a:rPr>
              <a:t>) </a:t>
            </a:r>
            <a:r>
              <a:rPr lang="en-US" sz="4400" i="1" baseline="30000" dirty="0">
                <a:latin typeface="Times New Roman" panose="02020603050405020304" pitchFamily="18" charset="0"/>
                <a:cs typeface="Times New Roman" panose="02020603050405020304" pitchFamily="18" charset="0"/>
              </a:rPr>
              <a:t>n</a:t>
            </a:r>
            <a:r>
              <a:rPr lang="en-US" sz="4400" baseline="30000" dirty="0"/>
              <a:t> </a:t>
            </a:r>
            <a:r>
              <a:rPr lang="en-US" sz="4400" dirty="0"/>
              <a:t>      compounding</a:t>
            </a:r>
          </a:p>
          <a:p>
            <a:pPr marL="0" indent="0">
              <a:buNone/>
            </a:pPr>
            <a:r>
              <a:rPr lang="en-US" sz="4400" dirty="0">
                <a:latin typeface="Times New Roman" panose="02020603050405020304" pitchFamily="18" charset="0"/>
                <a:cs typeface="Times New Roman" panose="02020603050405020304" pitchFamily="18" charset="0"/>
              </a:rPr>
              <a:t>PV = FV / (1 + </a:t>
            </a:r>
            <a:r>
              <a:rPr lang="en-US" sz="4400" i="1" dirty="0" err="1">
                <a:latin typeface="Times New Roman" panose="02020603050405020304" pitchFamily="18" charset="0"/>
                <a:cs typeface="Times New Roman" panose="02020603050405020304" pitchFamily="18" charset="0"/>
              </a:rPr>
              <a:t>i</a:t>
            </a:r>
            <a:r>
              <a:rPr lang="en-US" sz="4400" dirty="0">
                <a:latin typeface="Times New Roman" panose="02020603050405020304" pitchFamily="18" charset="0"/>
                <a:cs typeface="Times New Roman" panose="02020603050405020304" pitchFamily="18" charset="0"/>
              </a:rPr>
              <a:t>) </a:t>
            </a:r>
            <a:r>
              <a:rPr lang="en-US" sz="4400" i="1" baseline="30000" dirty="0">
                <a:latin typeface="Times New Roman" panose="02020603050405020304" pitchFamily="18" charset="0"/>
                <a:cs typeface="Times New Roman" panose="02020603050405020304" pitchFamily="18" charset="0"/>
              </a:rPr>
              <a:t>n</a:t>
            </a:r>
            <a:r>
              <a:rPr lang="en-US" sz="4400" dirty="0"/>
              <a:t>   discounting</a:t>
            </a:r>
          </a:p>
          <a:p>
            <a:pPr lvl="1"/>
            <a:endParaRPr lang="en-US" dirty="0"/>
          </a:p>
          <a:p>
            <a:pPr lvl="1"/>
            <a:r>
              <a:rPr lang="en-US" dirty="0"/>
              <a:t>PV = present value</a:t>
            </a:r>
          </a:p>
          <a:p>
            <a:pPr lvl="1"/>
            <a:r>
              <a:rPr lang="en-US" dirty="0"/>
              <a:t>FV = future value</a:t>
            </a:r>
          </a:p>
          <a:p>
            <a:pPr lvl="1"/>
            <a:r>
              <a:rPr lang="en-US" dirty="0" err="1"/>
              <a:t>i</a:t>
            </a:r>
            <a:r>
              <a:rPr lang="en-US" dirty="0"/>
              <a:t> = periodic interest</a:t>
            </a:r>
          </a:p>
          <a:p>
            <a:pPr lvl="1"/>
            <a:r>
              <a:rPr lang="en-US" dirty="0"/>
              <a:t>n = number of periods</a:t>
            </a:r>
          </a:p>
        </p:txBody>
      </p:sp>
    </p:spTree>
    <p:extLst>
      <p:ext uri="{BB962C8B-B14F-4D97-AF65-F5344CB8AC3E}">
        <p14:creationId xmlns:p14="http://schemas.microsoft.com/office/powerpoint/2010/main" val="3364568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of future PV module prices</a:t>
            </a:r>
          </a:p>
        </p:txBody>
      </p:sp>
      <p:sp>
        <p:nvSpPr>
          <p:cNvPr id="3" name="Content Placeholder 2"/>
          <p:cNvSpPr>
            <a:spLocks noGrp="1"/>
          </p:cNvSpPr>
          <p:nvPr>
            <p:ph idx="1"/>
          </p:nvPr>
        </p:nvSpPr>
        <p:spPr>
          <a:xfrm>
            <a:off x="2020054" y="2532180"/>
            <a:ext cx="8229600" cy="1941341"/>
          </a:xfrm>
        </p:spPr>
        <p:txBody>
          <a:bodyPr/>
          <a:lstStyle/>
          <a:p>
            <a:pPr marL="85725" indent="0">
              <a:buNone/>
            </a:pPr>
            <a:r>
              <a:rPr lang="en-US" dirty="0"/>
              <a:t>Combine the CAGR and learning factor to project the price</a:t>
            </a:r>
          </a:p>
          <a:p>
            <a:pPr marL="85725" indent="0">
              <a:buNone/>
            </a:pPr>
            <a:r>
              <a:rPr lang="en-US" dirty="0"/>
              <a:t>Example: medium estimate</a:t>
            </a:r>
          </a:p>
          <a:p>
            <a:pPr marL="85725" indent="0">
              <a:buNone/>
            </a:pPr>
            <a:r>
              <a:rPr lang="en-US" dirty="0"/>
              <a:t>Q₂ /Q₁  = 1.15 </a:t>
            </a:r>
            <a:r>
              <a:rPr lang="en-US" dirty="0">
                <a:sym typeface="Wingdings" panose="05000000000000000000" pitchFamily="2" charset="2"/>
              </a:rPr>
              <a:t> C₂ /C₁  = 0.8</a:t>
            </a:r>
            <a:r>
              <a:rPr lang="en-US" baseline="30000" dirty="0">
                <a:sym typeface="Wingdings" panose="05000000000000000000" pitchFamily="2" charset="2"/>
              </a:rPr>
              <a:t>log₂(1.15)</a:t>
            </a:r>
            <a:r>
              <a:rPr lang="en-US" dirty="0">
                <a:sym typeface="Wingdings" panose="05000000000000000000" pitchFamily="2" charset="2"/>
              </a:rPr>
              <a:t> = 0.956</a:t>
            </a:r>
          </a:p>
          <a:p>
            <a:pPr marL="85725" indent="0">
              <a:buNone/>
            </a:pPr>
            <a:r>
              <a:rPr lang="en-US" dirty="0">
                <a:sym typeface="Wingdings" panose="05000000000000000000" pitchFamily="2" charset="2"/>
              </a:rPr>
              <a:t>If 2018 price is $0.33/W  2019 projected to be $0.315/W</a:t>
            </a:r>
            <a:endParaRPr lang="en-US" dirty="0"/>
          </a:p>
        </p:txBody>
      </p:sp>
      <p:sp>
        <p:nvSpPr>
          <p:cNvPr id="4" name="TextBox 3"/>
          <p:cNvSpPr txBox="1"/>
          <p:nvPr/>
        </p:nvSpPr>
        <p:spPr>
          <a:xfrm>
            <a:off x="3127717" y="1153546"/>
            <a:ext cx="5959837" cy="1200329"/>
          </a:xfrm>
          <a:prstGeom prst="rect">
            <a:avLst/>
          </a:prstGeom>
          <a:noFill/>
        </p:spPr>
        <p:txBody>
          <a:bodyPr wrap="none" rtlCol="0">
            <a:spAutoFit/>
          </a:bodyPr>
          <a:lstStyle/>
          <a:p>
            <a:r>
              <a:rPr lang="en-US" u="sng" dirty="0"/>
              <a:t>			CAGR	          Learning Factor</a:t>
            </a:r>
          </a:p>
          <a:p>
            <a:r>
              <a:rPr lang="en-US" dirty="0"/>
              <a:t>Low estimate		10.5%		82%</a:t>
            </a:r>
          </a:p>
          <a:p>
            <a:r>
              <a:rPr lang="en-US" dirty="0"/>
              <a:t>Medium estimate		15%		80%</a:t>
            </a:r>
          </a:p>
          <a:p>
            <a:r>
              <a:rPr lang="en-US" dirty="0"/>
              <a:t>High estimate		20%		78%</a:t>
            </a:r>
          </a:p>
        </p:txBody>
      </p:sp>
      <p:sp>
        <p:nvSpPr>
          <p:cNvPr id="5" name="TextBox 4"/>
          <p:cNvSpPr txBox="1"/>
          <p:nvPr/>
        </p:nvSpPr>
        <p:spPr>
          <a:xfrm>
            <a:off x="3182156" y="4656406"/>
            <a:ext cx="5905399" cy="1384995"/>
          </a:xfrm>
          <a:prstGeom prst="rect">
            <a:avLst/>
          </a:prstGeom>
          <a:noFill/>
          <a:ln>
            <a:solidFill>
              <a:schemeClr val="tx1"/>
            </a:solidFill>
          </a:ln>
        </p:spPr>
        <p:txBody>
          <a:bodyPr wrap="none" rtlCol="0">
            <a:spAutoFit/>
          </a:bodyPr>
          <a:lstStyle/>
          <a:p>
            <a:r>
              <a:rPr lang="en-US" sz="2400" b="1" dirty="0"/>
              <a:t>Forecasted PV prices (price decline per year):</a:t>
            </a:r>
          </a:p>
          <a:p>
            <a:r>
              <a:rPr lang="en-US" sz="2000" dirty="0"/>
              <a:t>Low estimate (CAGR=10.5%,L=82%)	–2.8%</a:t>
            </a:r>
          </a:p>
          <a:p>
            <a:r>
              <a:rPr lang="en-US" sz="2000" dirty="0"/>
              <a:t>Medium estimate (CAGR=15%, L=80%)	–4.4%</a:t>
            </a:r>
          </a:p>
          <a:p>
            <a:r>
              <a:rPr lang="en-US" sz="2000" dirty="0"/>
              <a:t>High estimate (CAGR=20%, L=78%)		–6.3%</a:t>
            </a:r>
          </a:p>
        </p:txBody>
      </p:sp>
    </p:spTree>
    <p:extLst>
      <p:ext uri="{BB962C8B-B14F-4D97-AF65-F5344CB8AC3E}">
        <p14:creationId xmlns:p14="http://schemas.microsoft.com/office/powerpoint/2010/main" val="166096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 annual growth rate (CAGR)</a:t>
            </a:r>
          </a:p>
        </p:txBody>
      </p:sp>
      <p:sp>
        <p:nvSpPr>
          <p:cNvPr id="3" name="Content Placeholder 2"/>
          <p:cNvSpPr>
            <a:spLocks noGrp="1"/>
          </p:cNvSpPr>
          <p:nvPr>
            <p:ph idx="1"/>
          </p:nvPr>
        </p:nvSpPr>
        <p:spPr>
          <a:xfrm>
            <a:off x="609600" y="1214442"/>
            <a:ext cx="4363453" cy="4911727"/>
          </a:xfrm>
        </p:spPr>
        <p:txBody>
          <a:bodyPr/>
          <a:lstStyle/>
          <a:p>
            <a:r>
              <a:rPr lang="en-US" dirty="0"/>
              <a:t>CAGR is used to describe the growth rate in market size, sales, </a:t>
            </a:r>
            <a:r>
              <a:rPr lang="en-US" dirty="0" err="1"/>
              <a:t>etc</a:t>
            </a:r>
            <a:endParaRPr lang="en-US" dirty="0"/>
          </a:p>
          <a:p>
            <a:r>
              <a:rPr lang="en-US" dirty="0"/>
              <a:t>It is a simple application of the compound interest formula, solving for </a:t>
            </a:r>
            <a:r>
              <a:rPr lang="en-US" i="1" dirty="0" err="1">
                <a:latin typeface="Times New Roman" panose="02020603050405020304" pitchFamily="18" charset="0"/>
                <a:cs typeface="Times New Roman" panose="02020603050405020304" pitchFamily="18" charset="0"/>
              </a:rPr>
              <a:t>i</a:t>
            </a:r>
            <a:endParaRPr lang="en-US" i="1" dirty="0">
              <a:latin typeface="Times New Roman" panose="02020603050405020304" pitchFamily="18" charset="0"/>
              <a:cs typeface="Times New Roman" panose="02020603050405020304" pitchFamily="18" charset="0"/>
            </a:endParaRPr>
          </a:p>
          <a:p>
            <a:r>
              <a:rPr lang="en-US" dirty="0"/>
              <a:t>Example: Given this figure — what is the CAGR from 2010 to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379" y="1156829"/>
            <a:ext cx="7020366" cy="4249359"/>
          </a:xfrm>
          <a:prstGeom prst="rect">
            <a:avLst/>
          </a:prstGeom>
        </p:spPr>
      </p:pic>
    </p:spTree>
    <p:extLst>
      <p:ext uri="{BB962C8B-B14F-4D97-AF65-F5344CB8AC3E}">
        <p14:creationId xmlns:p14="http://schemas.microsoft.com/office/powerpoint/2010/main" val="216741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 annual growth rate (CAGR)</a:t>
            </a:r>
          </a:p>
        </p:txBody>
      </p:sp>
      <p:sp>
        <p:nvSpPr>
          <p:cNvPr id="3" name="Content Placeholder 2"/>
          <p:cNvSpPr>
            <a:spLocks noGrp="1"/>
          </p:cNvSpPr>
          <p:nvPr>
            <p:ph idx="1"/>
          </p:nvPr>
        </p:nvSpPr>
        <p:spPr>
          <a:xfrm>
            <a:off x="609600" y="1214442"/>
            <a:ext cx="4363453" cy="4911727"/>
          </a:xfrm>
        </p:spPr>
        <p:txBody>
          <a:bodyPr/>
          <a:lstStyle/>
          <a:p>
            <a:r>
              <a:rPr lang="en-US" dirty="0"/>
              <a:t>CAGR is used to describe the growth rate in market size, sales, </a:t>
            </a:r>
            <a:r>
              <a:rPr lang="en-US" dirty="0" err="1"/>
              <a:t>etc</a:t>
            </a:r>
            <a:endParaRPr lang="en-US" dirty="0"/>
          </a:p>
          <a:p>
            <a:r>
              <a:rPr lang="en-US" dirty="0"/>
              <a:t>It is a simple application of the compound interest formula, solving for </a:t>
            </a:r>
            <a:r>
              <a:rPr lang="en-US" i="1" dirty="0" err="1">
                <a:latin typeface="Times New Roman" panose="02020603050405020304" pitchFamily="18" charset="0"/>
                <a:cs typeface="Times New Roman" panose="02020603050405020304" pitchFamily="18" charset="0"/>
              </a:rPr>
              <a:t>i</a:t>
            </a:r>
            <a:endParaRPr lang="en-US" i="1" dirty="0">
              <a:latin typeface="Times New Roman" panose="02020603050405020304" pitchFamily="18" charset="0"/>
              <a:cs typeface="Times New Roman" panose="02020603050405020304" pitchFamily="18" charset="0"/>
            </a:endParaRPr>
          </a:p>
          <a:p>
            <a:r>
              <a:rPr lang="en-US" dirty="0"/>
              <a:t>Example: Given this figure — what is the CAGR from 2010 to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379" y="1156829"/>
            <a:ext cx="7020366" cy="424935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705261" y="4823709"/>
                <a:ext cx="2857001" cy="1033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d>
                            <m:dPr>
                              <m:ctrlPr>
                                <a:rPr lang="en-US" sz="2400" i="1" smtClean="0">
                                  <a:latin typeface="Cambria Math" panose="02040503050406030204" pitchFamily="18" charset="0"/>
                                </a:rPr>
                              </m:ctrlPr>
                            </m:dP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300</m:t>
                                  </m:r>
                                </m:num>
                                <m:den>
                                  <m:r>
                                    <a:rPr lang="en-US" sz="2400" b="0" i="1" smtClean="0">
                                      <a:latin typeface="Cambria Math" panose="02040503050406030204" pitchFamily="18" charset="0"/>
                                    </a:rPr>
                                    <m:t>40</m:t>
                                  </m:r>
                                </m:den>
                              </m:f>
                            </m:e>
                          </m:d>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6</m:t>
                              </m:r>
                            </m:den>
                          </m:f>
                        </m:sup>
                      </m:sSup>
                      <m:r>
                        <a:rPr lang="en-US" sz="2400" b="0" i="1" smtClean="0">
                          <a:latin typeface="Cambria Math" panose="02040503050406030204" pitchFamily="18" charset="0"/>
                        </a:rPr>
                        <m:t>−1=39.9%</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705261" y="4823709"/>
                <a:ext cx="2857001" cy="10335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07143" y="5225143"/>
                <a:ext cx="236026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300=40</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𝑖</m:t>
                              </m:r>
                            </m:e>
                          </m:d>
                        </m:e>
                        <m:sup>
                          <m:r>
                            <a:rPr lang="en-US" sz="2400" b="0" i="1" smtClean="0">
                              <a:latin typeface="Cambria Math" panose="02040503050406030204" pitchFamily="18" charset="0"/>
                            </a:rPr>
                            <m:t>6</m:t>
                          </m:r>
                        </m:sup>
                      </m:sSup>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07143" y="5225143"/>
                <a:ext cx="2360262" cy="369332"/>
              </a:xfrm>
              <a:prstGeom prst="rect">
                <a:avLst/>
              </a:prstGeom>
              <a:blipFill>
                <a:blip r:embed="rId4"/>
                <a:stretch>
                  <a:fillRect l="-2842" r="-775" b="-6557"/>
                </a:stretch>
              </a:blipFill>
            </p:spPr>
            <p:txBody>
              <a:bodyPr/>
              <a:lstStyle/>
              <a:p>
                <a:r>
                  <a:rPr lang="en-US">
                    <a:noFill/>
                  </a:rPr>
                  <a:t> </a:t>
                </a:r>
              </a:p>
            </p:txBody>
          </p:sp>
        </mc:Fallback>
      </mc:AlternateContent>
      <p:sp>
        <p:nvSpPr>
          <p:cNvPr id="8" name="TextBox 7"/>
          <p:cNvSpPr txBox="1"/>
          <p:nvPr/>
        </p:nvSpPr>
        <p:spPr>
          <a:xfrm>
            <a:off x="3599543" y="5181600"/>
            <a:ext cx="1690014" cy="461665"/>
          </a:xfrm>
          <a:prstGeom prst="rect">
            <a:avLst/>
          </a:prstGeom>
          <a:noFill/>
        </p:spPr>
        <p:txBody>
          <a:bodyPr wrap="none" rtlCol="0">
            <a:spAutoFit/>
          </a:bodyPr>
          <a:lstStyle/>
          <a:p>
            <a:r>
              <a:rPr lang="en-US" sz="2400" dirty="0"/>
              <a:t>solve for </a:t>
            </a:r>
            <a:r>
              <a:rPr lang="en-US" sz="2400" i="1" dirty="0" err="1">
                <a:latin typeface="Times New Roman" panose="02020603050405020304" pitchFamily="18" charset="0"/>
                <a:cs typeface="Times New Roman" panose="02020603050405020304" pitchFamily="18" charset="0"/>
              </a:rPr>
              <a:t>i</a:t>
            </a:r>
            <a:r>
              <a:rPr lang="en-US" sz="2400" dirty="0"/>
              <a:t> …</a:t>
            </a:r>
          </a:p>
        </p:txBody>
      </p:sp>
    </p:spTree>
    <p:extLst>
      <p:ext uri="{BB962C8B-B14F-4D97-AF65-F5344CB8AC3E}">
        <p14:creationId xmlns:p14="http://schemas.microsoft.com/office/powerpoint/2010/main" val="138139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 amortization</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What is Amortization? </a:t>
            </a:r>
          </a:p>
          <a:p>
            <a:r>
              <a:rPr lang="en-US" dirty="0"/>
              <a:t>Amortization is an accounting technique used to periodically lower the book value of a loan over a set period of time through regular principal and interest payments over time. An amortization schedule is used to reduce the current balance on a loan, for example a mortgage or car loan, through installment payments. </a:t>
            </a:r>
          </a:p>
          <a:p>
            <a:r>
              <a:rPr lang="en-US" dirty="0"/>
              <a:t>Amortization formula:</a:t>
            </a:r>
          </a:p>
          <a:p>
            <a:endParaRPr lang="en-US" dirty="0"/>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r>
              <a:rPr lang="en-US" dirty="0">
                <a:hlinkClick r:id="rId2"/>
              </a:rPr>
              <a:t>https://www.investopedia.com/terms/a/amortization.asp</a:t>
            </a:r>
            <a:r>
              <a:rPr lang="en-US" dirty="0"/>
              <a:t> </a:t>
            </a:r>
          </a:p>
          <a:p>
            <a:pPr marL="0" indent="0">
              <a:buNone/>
            </a:pPr>
            <a:r>
              <a:rPr lang="en-US" dirty="0">
                <a:hlinkClick r:id="rId3"/>
              </a:rPr>
              <a:t>https://financeformulas.net/Loan_Balloon_Balance.html</a:t>
            </a:r>
            <a:r>
              <a:rPr lang="en-US" dirty="0"/>
              <a:t> </a:t>
            </a:r>
          </a:p>
          <a:p>
            <a:r>
              <a:rPr lang="en-US" dirty="0"/>
              <a:t>Excel example</a:t>
            </a:r>
          </a:p>
        </p:txBody>
      </p:sp>
      <mc:AlternateContent xmlns:mc="http://schemas.openxmlformats.org/markup-compatibility/2006" xmlns:a14="http://schemas.microsoft.com/office/drawing/2010/main">
        <mc:Choice Requires="a14">
          <p:sp>
            <p:nvSpPr>
              <p:cNvPr id="5" name="TextBox 4"/>
              <p:cNvSpPr txBox="1"/>
              <p:nvPr/>
            </p:nvSpPr>
            <p:spPr>
              <a:xfrm>
                <a:off x="4172003" y="4117792"/>
                <a:ext cx="2579745" cy="640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000" b="0" i="0" smtClean="0">
                          <a:latin typeface="Cambria Math" panose="02040503050406030204" pitchFamily="18" charset="0"/>
                        </a:rPr>
                        <m:t>PMT</m:t>
                      </m:r>
                      <m:r>
                        <a:rPr lang="en-US" sz="2000" b="0" i="1" smtClean="0">
                          <a:latin typeface="Cambria Math" panose="02040503050406030204" pitchFamily="18" charset="0"/>
                        </a:rPr>
                        <m:t>=</m:t>
                      </m:r>
                      <m:r>
                        <m:rPr>
                          <m:nor/>
                        </m:rPr>
                        <a:rPr lang="en-US" sz="2000" b="0" i="0" smtClean="0">
                          <a:latin typeface="Cambria Math" panose="02040503050406030204" pitchFamily="18" charset="0"/>
                        </a:rPr>
                        <m:t>PV</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𝑖</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𝑖</m:t>
                                  </m:r>
                                </m:e>
                              </m:d>
                            </m:e>
                            <m:sup>
                              <m:r>
                                <a:rPr lang="en-US" sz="2000" b="0" i="1" smtClean="0">
                                  <a:latin typeface="Cambria Math" panose="02040503050406030204" pitchFamily="18" charset="0"/>
                                </a:rPr>
                                <m:t>𝑛</m:t>
                              </m:r>
                            </m:sup>
                          </m:sSup>
                        </m:num>
                        <m:den>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𝑖</m:t>
                                  </m:r>
                                </m:e>
                              </m:d>
                            </m:e>
                            <m:sup>
                              <m:r>
                                <a:rPr lang="en-US" sz="2000" b="0" i="1" smtClean="0">
                                  <a:latin typeface="Cambria Math" panose="02040503050406030204" pitchFamily="18" charset="0"/>
                                </a:rPr>
                                <m:t>𝑛</m:t>
                              </m:r>
                            </m:sup>
                          </m:sSup>
                          <m:r>
                            <a:rPr lang="en-US" sz="2000" b="0" i="1" smtClean="0">
                              <a:latin typeface="Cambria Math" panose="02040503050406030204" pitchFamily="18" charset="0"/>
                            </a:rPr>
                            <m:t>−1</m:t>
                          </m:r>
                        </m:den>
                      </m:f>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172003" y="4117792"/>
                <a:ext cx="2579745" cy="6408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43828" y="3280232"/>
                <a:ext cx="2957092" cy="640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000" b="0" i="0" smtClean="0">
                          <a:latin typeface="Cambria Math" panose="02040503050406030204" pitchFamily="18" charset="0"/>
                        </a:rPr>
                        <m:t>PMT</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𝑖</m:t>
                          </m:r>
                          <m:r>
                            <a:rPr lang="en-US" sz="2000" b="0" i="1" smtClean="0">
                              <a:latin typeface="Cambria Math" panose="02040503050406030204" pitchFamily="18" charset="0"/>
                            </a:rPr>
                            <m:t>[</m:t>
                          </m:r>
                          <m:r>
                            <m:rPr>
                              <m:nor/>
                            </m:rPr>
                            <a:rPr lang="en-US" sz="2000" b="0" i="0" smtClean="0">
                              <a:latin typeface="Cambria Math" panose="02040503050406030204" pitchFamily="18" charset="0"/>
                            </a:rPr>
                            <m:t>PV</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𝑖</m:t>
                                  </m:r>
                                </m:e>
                              </m:d>
                            </m:e>
                            <m:sup>
                              <m:r>
                                <a:rPr lang="en-US" sz="2000" b="0" i="1" smtClean="0">
                                  <a:latin typeface="Cambria Math" panose="02040503050406030204" pitchFamily="18" charset="0"/>
                                </a:rPr>
                                <m:t>𝑛</m:t>
                              </m:r>
                            </m:sup>
                          </m:sSup>
                          <m:r>
                            <a:rPr lang="en-US" sz="2000" b="0" i="1" smtClean="0">
                              <a:latin typeface="Cambria Math" panose="02040503050406030204" pitchFamily="18" charset="0"/>
                            </a:rPr>
                            <m:t>−</m:t>
                          </m:r>
                          <m:r>
                            <m:rPr>
                              <m:nor/>
                            </m:rPr>
                            <a:rPr lang="en-US" sz="2000" b="0" i="0" smtClean="0">
                              <a:latin typeface="Cambria Math" panose="02040503050406030204" pitchFamily="18" charset="0"/>
                            </a:rPr>
                            <m:t>FV</m:t>
                          </m:r>
                          <m:r>
                            <a:rPr lang="en-US" sz="2000" b="0" i="1" smtClean="0">
                              <a:latin typeface="Cambria Math" panose="02040503050406030204" pitchFamily="18" charset="0"/>
                            </a:rPr>
                            <m:t>]</m:t>
                          </m:r>
                        </m:num>
                        <m:den>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𝑖</m:t>
                                  </m:r>
                                </m:e>
                              </m:d>
                            </m:e>
                            <m:sup>
                              <m:r>
                                <a:rPr lang="en-US" sz="2000" b="0" i="1" smtClean="0">
                                  <a:latin typeface="Cambria Math" panose="02040503050406030204" pitchFamily="18" charset="0"/>
                                </a:rPr>
                                <m:t>𝑛</m:t>
                              </m:r>
                            </m:sup>
                          </m:sSup>
                          <m:r>
                            <a:rPr lang="en-US" sz="2000" b="0" i="1" smtClean="0">
                              <a:latin typeface="Cambria Math" panose="02040503050406030204" pitchFamily="18" charset="0"/>
                            </a:rPr>
                            <m:t>−1</m:t>
                          </m:r>
                        </m:den>
                      </m:f>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4143828" y="3280232"/>
                <a:ext cx="2957092" cy="640816"/>
              </a:xfrm>
              <a:prstGeom prst="rect">
                <a:avLst/>
              </a:prstGeom>
              <a:blipFill>
                <a:blip r:embed="rId5"/>
                <a:stretch>
                  <a:fillRect/>
                </a:stretch>
              </a:blipFill>
            </p:spPr>
            <p:txBody>
              <a:bodyPr/>
              <a:lstStyle/>
              <a:p>
                <a:r>
                  <a:rPr lang="en-US">
                    <a:noFill/>
                  </a:rPr>
                  <a:t> </a:t>
                </a:r>
              </a:p>
            </p:txBody>
          </p:sp>
        </mc:Fallback>
      </mc:AlternateContent>
      <p:sp>
        <p:nvSpPr>
          <p:cNvPr id="7" name="TextBox 6"/>
          <p:cNvSpPr txBox="1"/>
          <p:nvPr/>
        </p:nvSpPr>
        <p:spPr>
          <a:xfrm>
            <a:off x="1291771" y="3439889"/>
            <a:ext cx="2428870" cy="369332"/>
          </a:xfrm>
          <a:prstGeom prst="rect">
            <a:avLst/>
          </a:prstGeom>
          <a:noFill/>
        </p:spPr>
        <p:txBody>
          <a:bodyPr wrap="none" rtlCol="0">
            <a:spAutoFit/>
          </a:bodyPr>
          <a:lstStyle/>
          <a:p>
            <a:r>
              <a:rPr lang="en-US" dirty="0"/>
              <a:t>with “balloon payment”</a:t>
            </a:r>
          </a:p>
        </p:txBody>
      </p:sp>
      <p:sp>
        <p:nvSpPr>
          <p:cNvPr id="8" name="TextBox 7"/>
          <p:cNvSpPr txBox="1"/>
          <p:nvPr/>
        </p:nvSpPr>
        <p:spPr>
          <a:xfrm>
            <a:off x="1008743" y="4274460"/>
            <a:ext cx="2760692" cy="369332"/>
          </a:xfrm>
          <a:prstGeom prst="rect">
            <a:avLst/>
          </a:prstGeom>
          <a:noFill/>
        </p:spPr>
        <p:txBody>
          <a:bodyPr wrap="none" rtlCol="0">
            <a:spAutoFit/>
          </a:bodyPr>
          <a:lstStyle/>
          <a:p>
            <a:r>
              <a:rPr lang="en-US" dirty="0"/>
              <a:t>without “balloon payment”</a:t>
            </a:r>
          </a:p>
        </p:txBody>
      </p:sp>
      <p:sp>
        <p:nvSpPr>
          <p:cNvPr id="9" name="TextBox 8"/>
          <p:cNvSpPr txBox="1"/>
          <p:nvPr/>
        </p:nvSpPr>
        <p:spPr>
          <a:xfrm>
            <a:off x="7627257" y="3156864"/>
            <a:ext cx="4343881" cy="163121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PMT</a:t>
            </a:r>
            <a:r>
              <a:rPr lang="en-US" sz="2000" dirty="0"/>
              <a:t> = periodic payment</a:t>
            </a:r>
          </a:p>
          <a:p>
            <a:r>
              <a:rPr lang="en-US" sz="2000" dirty="0">
                <a:latin typeface="Times New Roman" panose="02020603050405020304" pitchFamily="18" charset="0"/>
                <a:cs typeface="Times New Roman" panose="02020603050405020304" pitchFamily="18" charset="0"/>
              </a:rPr>
              <a:t>PV</a:t>
            </a:r>
            <a:r>
              <a:rPr lang="en-US" sz="2000" dirty="0"/>
              <a:t> = initial loan amount</a:t>
            </a:r>
          </a:p>
          <a:p>
            <a:r>
              <a:rPr lang="en-US" sz="2000" dirty="0">
                <a:latin typeface="Times New Roman" panose="02020603050405020304" pitchFamily="18" charset="0"/>
                <a:cs typeface="Times New Roman" panose="02020603050405020304" pitchFamily="18" charset="0"/>
              </a:rPr>
              <a:t>FV</a:t>
            </a:r>
            <a:r>
              <a:rPr lang="en-US" sz="2000" dirty="0"/>
              <a:t> = future value or “balloon payment”</a:t>
            </a:r>
          </a:p>
          <a:p>
            <a:r>
              <a:rPr lang="en-US" sz="2000" i="1" dirty="0">
                <a:latin typeface="Times New Roman" panose="02020603050405020304" pitchFamily="18" charset="0"/>
                <a:cs typeface="Times New Roman" panose="02020603050405020304" pitchFamily="18" charset="0"/>
              </a:rPr>
              <a:t>n</a:t>
            </a:r>
            <a:r>
              <a:rPr lang="en-US" sz="2000" dirty="0"/>
              <a:t> = number of payments</a:t>
            </a:r>
          </a:p>
          <a:p>
            <a:r>
              <a:rPr lang="en-US" sz="2000" i="1" dirty="0" err="1">
                <a:latin typeface="Times New Roman" panose="02020603050405020304" pitchFamily="18" charset="0"/>
                <a:cs typeface="Times New Roman" panose="02020603050405020304" pitchFamily="18" charset="0"/>
              </a:rPr>
              <a:t>i</a:t>
            </a:r>
            <a:r>
              <a:rPr lang="en-US" sz="2000" dirty="0"/>
              <a:t> = periodic interest rate</a:t>
            </a:r>
          </a:p>
        </p:txBody>
      </p:sp>
      <p:sp>
        <p:nvSpPr>
          <p:cNvPr id="10" name="Right Brace 9"/>
          <p:cNvSpPr/>
          <p:nvPr/>
        </p:nvSpPr>
        <p:spPr>
          <a:xfrm flipH="1">
            <a:off x="7257143" y="3251200"/>
            <a:ext cx="188686" cy="148045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4929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(NPV)</a:t>
            </a:r>
          </a:p>
        </p:txBody>
      </p:sp>
      <p:sp>
        <p:nvSpPr>
          <p:cNvPr id="3" name="Content Placeholder 2"/>
          <p:cNvSpPr>
            <a:spLocks noGrp="1"/>
          </p:cNvSpPr>
          <p:nvPr>
            <p:ph idx="1"/>
          </p:nvPr>
        </p:nvSpPr>
        <p:spPr/>
        <p:txBody>
          <a:bodyPr>
            <a:normAutofit/>
          </a:bodyPr>
          <a:lstStyle/>
          <a:p>
            <a:r>
              <a:rPr lang="en-US" dirty="0"/>
              <a:t>Net present value (NPV) is the difference between the present value of cash inflows and the present value of cash outflows over a period of time. NPV is used in capital budgeting and investment planning to analyze the profitability of a projected investment or project.</a:t>
            </a:r>
          </a:p>
          <a:p>
            <a:r>
              <a:rPr lang="en-US" dirty="0"/>
              <a:t>The following formula is used to calculate NPV:</a:t>
            </a:r>
          </a:p>
          <a:p>
            <a:endParaRPr lang="en-US" dirty="0"/>
          </a:p>
          <a:p>
            <a:endParaRPr lang="en-US" dirty="0"/>
          </a:p>
          <a:p>
            <a:endParaRPr lang="en-US" dirty="0"/>
          </a:p>
          <a:p>
            <a:r>
              <a:rPr lang="en-US" dirty="0" err="1"/>
              <a:t>FV</a:t>
            </a:r>
            <a:r>
              <a:rPr lang="en-US" i="1" baseline="-25000" dirty="0" err="1"/>
              <a:t>j</a:t>
            </a:r>
            <a:r>
              <a:rPr lang="en-US" dirty="0"/>
              <a:t> = net cash flow (cash in – net cash out) during a single period </a:t>
            </a:r>
            <a:r>
              <a:rPr lang="en-US" i="1" dirty="0"/>
              <a:t>j</a:t>
            </a:r>
          </a:p>
          <a:p>
            <a:r>
              <a:rPr lang="en-US" i="1" dirty="0"/>
              <a:t>d</a:t>
            </a:r>
            <a:r>
              <a:rPr lang="en-US" dirty="0"/>
              <a:t> = Discount rate or return that could be earned in alternative investments</a:t>
            </a:r>
          </a:p>
          <a:p>
            <a:r>
              <a:rPr lang="en-US" i="1" dirty="0"/>
              <a:t>n</a:t>
            </a:r>
            <a:r>
              <a:rPr lang="en-US" dirty="0"/>
              <a:t> = number of periods analyzed​</a:t>
            </a:r>
          </a:p>
        </p:txBody>
      </p:sp>
      <mc:AlternateContent xmlns:mc="http://schemas.openxmlformats.org/markup-compatibility/2006" xmlns:a14="http://schemas.microsoft.com/office/drawing/2010/main">
        <mc:Choice Requires="a14">
          <p:sp>
            <p:nvSpPr>
              <p:cNvPr id="5" name="TextBox 4"/>
              <p:cNvSpPr txBox="1"/>
              <p:nvPr/>
            </p:nvSpPr>
            <p:spPr>
              <a:xfrm>
                <a:off x="3858127" y="3312695"/>
                <a:ext cx="2727093" cy="10500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latin typeface="Cambria Math" panose="02040503050406030204" pitchFamily="18" charset="0"/>
                        </a:rPr>
                        <m:t>NPV</m:t>
                      </m:r>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m:rPr>
                                      <m:nor/>
                                    </m:rPr>
                                    <a:rPr lang="en-US" sz="2400" b="0" i="0" smtClean="0">
                                      <a:latin typeface="Cambria Math" panose="02040503050406030204" pitchFamily="18" charset="0"/>
                                    </a:rPr>
                                    <m:t>FV</m:t>
                                  </m:r>
                                </m:e>
                                <m:sub>
                                  <m:r>
                                    <a:rPr lang="en-US" sz="2400" b="0" i="1" smtClean="0">
                                      <a:latin typeface="Cambria Math" panose="02040503050406030204" pitchFamily="18" charset="0"/>
                                    </a:rPr>
                                    <m:t>𝑗</m:t>
                                  </m:r>
                                </m:sub>
                              </m:sSub>
                            </m:num>
                            <m:den>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𝑑</m:t>
                                      </m:r>
                                    </m:e>
                                  </m:d>
                                </m:e>
                                <m:sup>
                                  <m:r>
                                    <a:rPr lang="en-US" sz="2400" b="0" i="1" smtClean="0">
                                      <a:latin typeface="Cambria Math" panose="02040503050406030204" pitchFamily="18" charset="0"/>
                                    </a:rPr>
                                    <m:t>𝑗</m:t>
                                  </m:r>
                                </m:sup>
                              </m:sSup>
                            </m:den>
                          </m:f>
                        </m:e>
                      </m:nary>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858127" y="3312695"/>
                <a:ext cx="2727093" cy="105003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896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 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Real and nominal discount rate:</a:t>
                </a:r>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𝑑</m:t>
                              </m:r>
                            </m:e>
                            <m:sub>
                              <m:r>
                                <a:rPr lang="en-US" i="1">
                                  <a:latin typeface="Cambria Math"/>
                                </a:rPr>
                                <m:t>𝑛</m:t>
                              </m:r>
                            </m:sub>
                          </m:sSub>
                        </m:e>
                      </m:d>
                      <m:r>
                        <a:rPr lang="en-US" i="1">
                          <a:latin typeface="Cambria Math"/>
                        </a:rPr>
                        <m:t>=(1+</m:t>
                      </m:r>
                      <m:sSub>
                        <m:sSubPr>
                          <m:ctrlPr>
                            <a:rPr lang="en-US" i="1">
                              <a:latin typeface="Cambria Math" panose="02040503050406030204" pitchFamily="18" charset="0"/>
                            </a:rPr>
                          </m:ctrlPr>
                        </m:sSubPr>
                        <m:e>
                          <m:r>
                            <a:rPr lang="en-US" i="1">
                              <a:latin typeface="Cambria Math"/>
                            </a:rPr>
                            <m:t>𝑑</m:t>
                          </m:r>
                        </m:e>
                        <m:sub>
                          <m:r>
                            <a:rPr lang="en-US" i="1">
                              <a:latin typeface="Cambria Math"/>
                            </a:rPr>
                            <m:t>𝑟</m:t>
                          </m:r>
                        </m:sub>
                      </m:sSub>
                      <m:r>
                        <a:rPr lang="en-US" i="1">
                          <a:latin typeface="Cambria Math"/>
                        </a:rPr>
                        <m:t>)(1+</m:t>
                      </m:r>
                      <m:r>
                        <a:rPr lang="en-US" i="1">
                          <a:latin typeface="Cambria Math"/>
                        </a:rPr>
                        <m:t>𝑒</m:t>
                      </m:r>
                      <m:r>
                        <a:rPr lang="en-US" i="1">
                          <a:latin typeface="Cambria Math"/>
                        </a:rPr>
                        <m:t>)</m:t>
                      </m:r>
                    </m:oMath>
                  </m:oMathPara>
                </a14:m>
                <a:endParaRPr lang="en-US" dirty="0"/>
              </a:p>
              <a:p>
                <a:pPr marL="400050" lvl="1" indent="0">
                  <a:buNone/>
                </a:pP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n</a:t>
                </a:r>
                <a:r>
                  <a:rPr lang="en-US" sz="2000" dirty="0"/>
                  <a:t> = nominal discount rate</a:t>
                </a:r>
              </a:p>
              <a:p>
                <a:pPr marL="400050" lvl="1" indent="0">
                  <a:buNone/>
                </a:pP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r</a:t>
                </a:r>
                <a:r>
                  <a:rPr lang="en-US" sz="2000" dirty="0"/>
                  <a:t> = real discount rate (discount in the absence of inflation)</a:t>
                </a:r>
              </a:p>
              <a:p>
                <a:pPr marL="400050" lvl="1" indent="0">
                  <a:buNone/>
                </a:pPr>
                <a:r>
                  <a:rPr lang="en-US" sz="2000" i="1" dirty="0">
                    <a:latin typeface="Times New Roman" panose="02020603050405020304" pitchFamily="18" charset="0"/>
                    <a:cs typeface="Times New Roman" panose="02020603050405020304" pitchFamily="18" charset="0"/>
                  </a:rPr>
                  <a:t>e</a:t>
                </a:r>
                <a:r>
                  <a:rPr lang="en-US" sz="2000" dirty="0"/>
                  <a:t> = inflation rate</a:t>
                </a:r>
              </a:p>
              <a:p>
                <a:endParaRPr lang="en-US" dirty="0"/>
              </a:p>
              <a:p>
                <a:r>
                  <a:rPr lang="en-US" dirty="0"/>
                  <a:t>The discount rate is a measure of time value of money. </a:t>
                </a:r>
              </a:p>
              <a:p>
                <a:r>
                  <a:rPr lang="en-US" dirty="0"/>
                  <a:t>This time value or cost of money is not the same for all investors, and is influenced by factors such as</a:t>
                </a:r>
                <a:r>
                  <a:rPr lang="en-US" b="1" dirty="0"/>
                  <a:t> </a:t>
                </a:r>
                <a:r>
                  <a:rPr lang="en-US" dirty="0"/>
                  <a:t>the investor’s rate of return, risk premium, planning horizon, interest rates, and taxes.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Tree>
    <p:extLst>
      <p:ext uri="{BB962C8B-B14F-4D97-AF65-F5344CB8AC3E}">
        <p14:creationId xmlns:p14="http://schemas.microsoft.com/office/powerpoint/2010/main" val="323626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 Rate for Government</a:t>
            </a:r>
          </a:p>
        </p:txBody>
      </p:sp>
      <p:sp>
        <p:nvSpPr>
          <p:cNvPr id="3" name="Content Placeholder 2"/>
          <p:cNvSpPr>
            <a:spLocks noGrp="1"/>
          </p:cNvSpPr>
          <p:nvPr>
            <p:ph idx="1"/>
          </p:nvPr>
        </p:nvSpPr>
        <p:spPr>
          <a:xfrm>
            <a:off x="312821" y="898359"/>
            <a:ext cx="4403558" cy="4525963"/>
          </a:xfrm>
        </p:spPr>
        <p:txBody>
          <a:bodyPr>
            <a:normAutofit/>
          </a:bodyPr>
          <a:lstStyle/>
          <a:p>
            <a:r>
              <a:rPr lang="en-US" sz="2000" dirty="0"/>
              <a:t>The US Federal Government uses a real discount rate of 3.0% for energy projects</a:t>
            </a:r>
            <a:r>
              <a:rPr lang="en-US" sz="2000" baseline="30000" dirty="0"/>
              <a:t>1</a:t>
            </a:r>
            <a:r>
              <a:rPr lang="en-US" sz="2000" dirty="0"/>
              <a:t> </a:t>
            </a:r>
          </a:p>
          <a:p>
            <a:endParaRPr lang="en-US" sz="2000" dirty="0"/>
          </a:p>
          <a:p>
            <a:endParaRPr lang="en-US" sz="2000" dirty="0"/>
          </a:p>
          <a:p>
            <a:endParaRPr lang="en-US" sz="2000" dirty="0"/>
          </a:p>
        </p:txBody>
      </p:sp>
      <p:sp>
        <p:nvSpPr>
          <p:cNvPr id="4" name="TextBox 3"/>
          <p:cNvSpPr txBox="1"/>
          <p:nvPr/>
        </p:nvSpPr>
        <p:spPr>
          <a:xfrm>
            <a:off x="312821" y="3344828"/>
            <a:ext cx="4813601" cy="830997"/>
          </a:xfrm>
          <a:prstGeom prst="rect">
            <a:avLst/>
          </a:prstGeom>
          <a:noFill/>
        </p:spPr>
        <p:txBody>
          <a:bodyPr wrap="square" rtlCol="0">
            <a:spAutoFit/>
          </a:bodyPr>
          <a:lstStyle/>
          <a:p>
            <a:pPr marL="228600" lvl="1" indent="-228600">
              <a:buAutoNum type="arabicPeriod"/>
            </a:pPr>
            <a:r>
              <a:rPr lang="en-US" sz="1200" dirty="0"/>
              <a:t>Ref: NISTIR 85-3273-27, Energy Price Indices and Discount Factors for Life-Cycle Cost Analysis –2012 Annual Supplement to NIST Handbook 135 and NBS Special Publication 709, </a:t>
            </a:r>
            <a:r>
              <a:rPr lang="en-US" sz="1200" dirty="0">
                <a:hlinkClick r:id="rId2"/>
              </a:rPr>
              <a:t>http://dx.doi.org/10.6028/NIST.IR.85-3273-27</a:t>
            </a:r>
            <a:r>
              <a:rPr lang="en-US" sz="1200" dirty="0"/>
              <a:t> </a:t>
            </a:r>
          </a:p>
        </p:txBody>
      </p:sp>
      <p:sp>
        <p:nvSpPr>
          <p:cNvPr id="5" name="TextBox 4"/>
          <p:cNvSpPr txBox="1"/>
          <p:nvPr/>
        </p:nvSpPr>
        <p:spPr>
          <a:xfrm>
            <a:off x="7531772" y="931284"/>
            <a:ext cx="2710486" cy="338554"/>
          </a:xfrm>
          <a:prstGeom prst="rect">
            <a:avLst/>
          </a:prstGeom>
          <a:noFill/>
        </p:spPr>
        <p:txBody>
          <a:bodyPr wrap="none" rtlCol="0">
            <a:spAutoFit/>
          </a:bodyPr>
          <a:lstStyle/>
          <a:p>
            <a:r>
              <a:rPr lang="en-US" sz="1600" b="1" dirty="0"/>
              <a:t>Historical inflation rate trend</a:t>
            </a:r>
          </a:p>
        </p:txBody>
      </p:sp>
      <p:pic>
        <p:nvPicPr>
          <p:cNvPr id="7" name="Content Placeholder 3"/>
          <p:cNvPicPr>
            <a:picLocks/>
          </p:cNvPicPr>
          <p:nvPr/>
        </p:nvPicPr>
        <p:blipFill>
          <a:blip r:embed="rId3"/>
          <a:stretch>
            <a:fillRect/>
          </a:stretch>
        </p:blipFill>
        <p:spPr>
          <a:xfrm>
            <a:off x="4732421" y="1219199"/>
            <a:ext cx="7459580" cy="4010527"/>
          </a:xfrm>
          <a:prstGeom prst="rect">
            <a:avLst/>
          </a:prstGeom>
        </p:spPr>
      </p:pic>
    </p:spTree>
    <p:extLst>
      <p:ext uri="{BB962C8B-B14F-4D97-AF65-F5344CB8AC3E}">
        <p14:creationId xmlns:p14="http://schemas.microsoft.com/office/powerpoint/2010/main" val="1081818305"/>
      </p:ext>
    </p:extLst>
  </p:cSld>
  <p:clrMapOvr>
    <a:masterClrMapping/>
  </p:clrMapOvr>
</p:sld>
</file>

<file path=ppt/theme/theme1.xml><?xml version="1.0" encoding="utf-8"?>
<a:theme xmlns:a="http://schemas.openxmlformats.org/drawingml/2006/main" name="Warming Strip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rming Stripes" id="{1BA831CB-DD14-4531-9854-5D012FCC8EDA}" vid="{65F2B562-04EA-4AE1-8A4A-6A99445D0F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Warming Stripes</Template>
  <TotalTime>6819</TotalTime>
  <Words>2901</Words>
  <Application>Microsoft Office PowerPoint</Application>
  <PresentationFormat>Widescreen</PresentationFormat>
  <Paragraphs>281</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 Math</vt:lpstr>
      <vt:lpstr>Times New Roman</vt:lpstr>
      <vt:lpstr>Warming Stripes</vt:lpstr>
      <vt:lpstr>Financial Concepts</vt:lpstr>
      <vt:lpstr>Topics</vt:lpstr>
      <vt:lpstr>Compound interest</vt:lpstr>
      <vt:lpstr>Compound annual growth rate (CAGR)</vt:lpstr>
      <vt:lpstr>Compound annual growth rate (CAGR)</vt:lpstr>
      <vt:lpstr>Loan amortization</vt:lpstr>
      <vt:lpstr>Net present value (NPV)</vt:lpstr>
      <vt:lpstr>Discount Rate</vt:lpstr>
      <vt:lpstr>Discount Rate for Government</vt:lpstr>
      <vt:lpstr>Discount Rate for Companies</vt:lpstr>
      <vt:lpstr>Weighted Average Cost of Capital (WACC)</vt:lpstr>
      <vt:lpstr>Some example WACCs (circa 2015)</vt:lpstr>
      <vt:lpstr>Return on Investment</vt:lpstr>
      <vt:lpstr>Payback interval (simple and discounted)</vt:lpstr>
      <vt:lpstr>Leverage</vt:lpstr>
      <vt:lpstr>Levelized Cost of Electricity (LCOE)</vt:lpstr>
      <vt:lpstr>Illustrative Example</vt:lpstr>
      <vt:lpstr>Corporations</vt:lpstr>
      <vt:lpstr>Special purpose entities (special purpose vehicles)</vt:lpstr>
      <vt:lpstr>Debt Service Coverage Ratio (DSCR)</vt:lpstr>
      <vt:lpstr>How does this relate to technical performance modeling?</vt:lpstr>
      <vt:lpstr>Supplemental … if we have time</vt:lpstr>
      <vt:lpstr>Learning curve concept</vt:lpstr>
      <vt:lpstr>The “learning curve” phenomenon is observed across all industries</vt:lpstr>
      <vt:lpstr>Some important examples — PV industry</vt:lpstr>
      <vt:lpstr>Some important examples - Wind</vt:lpstr>
      <vt:lpstr>Learning curve mathematics</vt:lpstr>
      <vt:lpstr>Calculating the learning curve factor</vt:lpstr>
      <vt:lpstr>How can we use the CAGR and the learning curve to forecast future prices?</vt:lpstr>
      <vt:lpstr>Estimate of future PV module prices</vt:lpstr>
    </vt:vector>
  </TitlesOfParts>
  <Company>kacare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Concepts</dc:title>
  <dc:creator>Russ Jones</dc:creator>
  <cp:lastModifiedBy>Russell Jones</cp:lastModifiedBy>
  <cp:revision>44</cp:revision>
  <dcterms:created xsi:type="dcterms:W3CDTF">2019-08-25T11:12:13Z</dcterms:created>
  <dcterms:modified xsi:type="dcterms:W3CDTF">2021-09-10T06:44:27Z</dcterms:modified>
</cp:coreProperties>
</file>