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5" r:id="rId11"/>
    <p:sldId id="268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01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24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1BE8A3-30C5-844F-88F4-86055FD89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CF910E-6B99-9543-AA78-4D292897A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70975"/>
            <a:ext cx="12192000" cy="2525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157174-E112-6F48-9071-78C999955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452" y="24628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AC4C1-FB66-164A-8E99-476493128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4670" y="4978301"/>
            <a:ext cx="9144000" cy="10535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BA53D-865C-BC4F-BA81-FEB85378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F7D1E-5BC5-0046-8F11-02D3ED0E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1A628-BB3E-844E-9EFD-FBD9C714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7513B360-32C7-DF40-95C7-AC20C01EBD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12253" y="2910466"/>
            <a:ext cx="1106863" cy="10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E2E8-D18C-2545-B4ED-69E08BA0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E9D04-7FB1-5D42-8583-B0C679F76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7AA5F-9308-7641-B26C-C3EF47FB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487A8-3CF6-9B49-9F74-0CD6D3E3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8A363-1642-9142-9408-A7751F670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0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7DAE5-7075-9147-AD2A-8BEB7A825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13733-8F0C-9A4D-A4A8-5148CC554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52E2E-2659-1B46-B413-77D36E17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FE8E8-3EAD-B649-9ACF-00D82763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68FAF-22E1-0F40-BBE6-20CD1D7CD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4060A-1248-D442-8FB3-514506B6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36C84-8C49-2449-A9BF-C7A4EAF1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EDC97-EBC4-FF46-94A7-B1CA58C4B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73096-1C60-8740-A003-6B98D02B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707E9-A8B3-6242-8C2C-EE6CCC2B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F013-EA0A-4544-8F7A-3E378994C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8445C-160D-1547-BD4E-ACB69FC3D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31936-1950-3D4B-8468-7314966D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B40EC-0C5A-474C-A63E-9C82D965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7A21B-7363-D345-9797-89FAE425E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6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9337-4C79-F540-A82A-4941D6E9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C3DB6-69D5-E24A-A03F-1BBDFE8FB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479A5-1241-1D49-92A0-8DB3DC114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FE2A4-DFF5-E242-98F9-E37478ED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5494A-1B4E-BE4A-A938-C072994A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A83EE-10C8-4E40-BC49-7809F256C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ABB6-7D7E-C647-8673-497BC6B7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-83344"/>
            <a:ext cx="1023399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4B5E5-648C-904B-A2D2-83A3AD899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F53D4-138A-4D41-871F-5DA1A31CF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A1F2E-3966-4849-A536-3968D64B2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F393A1-FBFA-1447-95A8-EB18C1A83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199106-A8E5-4B43-8171-A79B5F87B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0F3C8-EB9B-6A41-BAFA-9EB1D0D7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7A843-206C-6640-AD3C-91DF9BED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CDA0-3530-8647-80C2-2DB16435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B04FF-934E-F74B-8454-766575A5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A8193-E43E-F346-8F17-690B4D4E1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196A5-C920-DB48-99A9-20DB2EB8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3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C416D-FAA3-7642-9BDD-C558CF4F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394B5-0294-654F-9152-CA9B896E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2C80A-FB20-7C44-9879-2804EEFA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7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F5916-EDDB-8A49-9BA6-B5E9C833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DAAC8-86B9-EB4E-9083-6EDD427E3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22A2C-CE63-2D44-A788-CA8270A04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0EF8A3-CF9D-7845-931E-7422ABA7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4DDDC-3224-0248-AFC0-2B07C5AA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24488-F06F-3A49-A347-2A08D38E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6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EF30-F0CF-864F-816D-DCACCDA02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284D4-CC0C-054F-B03A-1D08BE898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10991-37E0-9349-BCB8-49856747A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E803E-D6DB-1F46-8A05-E276040FB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D4F06-0F5A-9945-A5D7-9AEBA431B406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C331E-1D78-6843-8927-FC50711A5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EDF47-DF8B-BF42-9A6F-EB43732A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C6369B-A27F-C140-A3E0-70C98618F7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1020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15073-1284-824A-964A-F7F08EBE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1DC9A-6EB6-1544-9337-7C4F4DF9A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FC790-BA10-9F41-961B-2077E605D7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D4F06-0F5A-9945-A5D7-9AEBA431B406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C0107-C11D-4148-A680-6BE9CB5E4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DC5D6-909B-3C4F-8997-42B353868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E121-9BEB-F74B-84CF-78C1259BC12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42914C-E4ED-FC42-A452-D64B2CBFE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98" t="-39145" r="-7322" b="-23727"/>
          <a:stretch/>
        </p:blipFill>
        <p:spPr>
          <a:xfrm>
            <a:off x="10266017" y="270985"/>
            <a:ext cx="1638300" cy="661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F1B4D29F-ECFA-EC44-A030-839575DDD3A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7866" y="6032809"/>
            <a:ext cx="846286" cy="80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E15B-D83E-EA48-9D11-9519BE26A9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of financial inputs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A183FE-B7F7-E946-A962-697F22EB42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Sept. 7, 2021</a:t>
            </a:r>
          </a:p>
        </p:txBody>
      </p:sp>
    </p:spTree>
    <p:extLst>
      <p:ext uri="{BB962C8B-B14F-4D97-AF65-F5344CB8AC3E}">
        <p14:creationId xmlns:p14="http://schemas.microsoft.com/office/powerpoint/2010/main" val="335387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860C-3B4D-2F4F-A0CB-6638D3B4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SWITCH summary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CFA99FA-DA1A-7047-ADC9-E466B3773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850789"/>
              </p:ext>
            </p:extLst>
          </p:nvPr>
        </p:nvGraphicFramePr>
        <p:xfrm>
          <a:off x="3076833" y="1581665"/>
          <a:ext cx="5511112" cy="4583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704">
                  <a:extLst>
                    <a:ext uri="{9D8B030D-6E8A-4147-A177-3AD203B41FA5}">
                      <a16:colId xmlns:a16="http://schemas.microsoft.com/office/drawing/2014/main" val="3009539355"/>
                    </a:ext>
                  </a:extLst>
                </a:gridCol>
                <a:gridCol w="1496883">
                  <a:extLst>
                    <a:ext uri="{9D8B030D-6E8A-4147-A177-3AD203B41FA5}">
                      <a16:colId xmlns:a16="http://schemas.microsoft.com/office/drawing/2014/main" val="1416090893"/>
                    </a:ext>
                  </a:extLst>
                </a:gridCol>
                <a:gridCol w="1781525">
                  <a:extLst>
                    <a:ext uri="{9D8B030D-6E8A-4147-A177-3AD203B41FA5}">
                      <a16:colId xmlns:a16="http://schemas.microsoft.com/office/drawing/2014/main" val="2588820362"/>
                    </a:ext>
                  </a:extLst>
                </a:gridCol>
              </a:tblGrid>
              <a:tr h="14733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Technology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Cap. Recovery period (years)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Interest rate nominal -moderate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948915"/>
                  </a:ext>
                </a:extLst>
              </a:tr>
              <a:tr h="3677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Offshore wind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5.0%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413861"/>
                  </a:ext>
                </a:extLst>
              </a:tr>
              <a:tr h="383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Onshore wind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5.0%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2226096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Solar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5.0%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8350428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Geothermal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5.0%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3843560"/>
                  </a:ext>
                </a:extLst>
              </a:tr>
              <a:tr h="3862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Hydropower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5.0%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1690769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Biopower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.0%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8192294"/>
                  </a:ext>
                </a:extLst>
              </a:tr>
              <a:tr h="384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Solar +battery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5.0%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9107047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Natural gas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?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.0%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5645373"/>
                  </a:ext>
                </a:extLst>
              </a:tr>
              <a:tr h="491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Pumped hydro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5.0%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15193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6BD08AA-694D-8B4B-B1F9-64FD1E3E95DD}"/>
              </a:ext>
            </a:extLst>
          </p:cNvPr>
          <p:cNvSpPr txBox="1"/>
          <p:nvPr/>
        </p:nvSpPr>
        <p:spPr>
          <a:xfrm>
            <a:off x="2118981" y="6292820"/>
            <a:ext cx="795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SWITCH is programmed to use the same interest rate for everything, right?</a:t>
            </a:r>
          </a:p>
        </p:txBody>
      </p:sp>
    </p:spTree>
    <p:extLst>
      <p:ext uri="{BB962C8B-B14F-4D97-AF65-F5344CB8AC3E}">
        <p14:creationId xmlns:p14="http://schemas.microsoft.com/office/powerpoint/2010/main" val="222272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6F35-DF23-F24B-92E0-25792E24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Wind and Solar Generation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CB874-A309-B245-945D-8D2A5C891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4692"/>
            <a:ext cx="10778067" cy="53033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Storage locations</a:t>
            </a:r>
          </a:p>
          <a:p>
            <a:pPr lvl="1"/>
            <a:r>
              <a:rPr lang="en-US" dirty="0"/>
              <a:t>Need to define where to store data for RESOLVE</a:t>
            </a:r>
          </a:p>
          <a:p>
            <a:pPr lvl="1"/>
            <a:r>
              <a:rPr lang="en-US" dirty="0"/>
              <a:t>SWITCH already has data base</a:t>
            </a:r>
          </a:p>
          <a:p>
            <a:r>
              <a:rPr lang="en-US" dirty="0"/>
              <a:t>Time frame</a:t>
            </a:r>
          </a:p>
          <a:p>
            <a:pPr lvl="1"/>
            <a:r>
              <a:rPr lang="en-US" dirty="0"/>
              <a:t>Hourly data</a:t>
            </a:r>
          </a:p>
          <a:p>
            <a:pPr lvl="1"/>
            <a:r>
              <a:rPr lang="en-US" dirty="0"/>
              <a:t>2015-2020 for RESOLVE; use CAISO data for current fleet</a:t>
            </a:r>
          </a:p>
          <a:p>
            <a:pPr lvl="1"/>
            <a:r>
              <a:rPr lang="en-US" dirty="0"/>
              <a:t>For SWITCH – as many years as possible</a:t>
            </a:r>
          </a:p>
          <a:p>
            <a:r>
              <a:rPr lang="en-US" dirty="0"/>
              <a:t>Wind</a:t>
            </a:r>
          </a:p>
          <a:p>
            <a:pPr lvl="1"/>
            <a:r>
              <a:rPr lang="en-US" dirty="0"/>
              <a:t>Need to identify general locations (Do we want to stick with current sites in RESOLVE and SWITCH?)</a:t>
            </a:r>
          </a:p>
          <a:p>
            <a:pPr lvl="1"/>
            <a:r>
              <a:rPr lang="en-US" dirty="0"/>
              <a:t>Need to calculate generation profile from a cluster of locations</a:t>
            </a:r>
          </a:p>
          <a:p>
            <a:pPr lvl="1"/>
            <a:r>
              <a:rPr lang="en-US" dirty="0"/>
              <a:t>Any modifications to build limits?</a:t>
            </a:r>
          </a:p>
          <a:p>
            <a:pPr lvl="1"/>
            <a:r>
              <a:rPr lang="en-US" dirty="0"/>
              <a:t>What needs to be done?</a:t>
            </a:r>
          </a:p>
          <a:p>
            <a:r>
              <a:rPr lang="en-US" dirty="0"/>
              <a:t>Solar</a:t>
            </a:r>
          </a:p>
          <a:p>
            <a:pPr lvl="1"/>
            <a:r>
              <a:rPr lang="en-US" dirty="0"/>
              <a:t>Include one-axis tracked horizontal tilt (Default for RESOLVE now; default for ATB)</a:t>
            </a:r>
          </a:p>
          <a:p>
            <a:pPr lvl="1"/>
            <a:r>
              <a:rPr lang="en-US" dirty="0"/>
              <a:t>Continue to include fixed latitude tilt in SWITCH? (How to adjust cost?)</a:t>
            </a:r>
          </a:p>
          <a:p>
            <a:pPr lvl="1"/>
            <a:r>
              <a:rPr lang="en-US" dirty="0"/>
              <a:t>Include one-axis tracked latitude tilt – how much do we adjust the cost by?</a:t>
            </a:r>
          </a:p>
          <a:p>
            <a:pPr lvl="1"/>
            <a:r>
              <a:rPr lang="en-US" dirty="0"/>
              <a:t>Russ will present information about cost variation by installation geometry on Friday</a:t>
            </a:r>
          </a:p>
        </p:txBody>
      </p:sp>
    </p:spTree>
    <p:extLst>
      <p:ext uri="{BB962C8B-B14F-4D97-AF65-F5344CB8AC3E}">
        <p14:creationId xmlns:p14="http://schemas.microsoft.com/office/powerpoint/2010/main" val="151546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9E846-DE8A-1F47-BEE3-C142225D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06A29-6FBB-BE43-BD22-7FC93FD21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about whether it’s intentional to ignore the financial assumptions from ATB in SWITCH</a:t>
            </a:r>
          </a:p>
          <a:p>
            <a:r>
              <a:rPr lang="en-US" dirty="0"/>
              <a:t>Note – Sarah wrote 4% when we are using 5% in SWITCH</a:t>
            </a:r>
          </a:p>
        </p:txBody>
      </p:sp>
    </p:spTree>
    <p:extLst>
      <p:ext uri="{BB962C8B-B14F-4D97-AF65-F5344CB8AC3E}">
        <p14:creationId xmlns:p14="http://schemas.microsoft.com/office/powerpoint/2010/main" val="390646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3760-DAA0-CA4C-B328-59769DCA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F5020-85A4-E243-80AA-4BFA593FE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Sept. 10: Cost for solar variations </a:t>
            </a:r>
          </a:p>
          <a:p>
            <a:r>
              <a:rPr lang="en-US" dirty="0"/>
              <a:t>Sept. 14: Biogas</a:t>
            </a:r>
          </a:p>
          <a:p>
            <a:r>
              <a:rPr lang="en-US" dirty="0"/>
              <a:t>To be scheduled:</a:t>
            </a:r>
          </a:p>
          <a:p>
            <a:pPr lvl="1"/>
            <a:r>
              <a:rPr lang="en-US" dirty="0"/>
              <a:t>Solar-battery hybrid</a:t>
            </a:r>
          </a:p>
          <a:p>
            <a:pPr lvl="1"/>
            <a:r>
              <a:rPr lang="en-US" dirty="0"/>
              <a:t>What have we missed on the generation technology side?</a:t>
            </a:r>
          </a:p>
          <a:p>
            <a:pPr lvl="1"/>
            <a:r>
              <a:rPr lang="en-US" dirty="0"/>
              <a:t>Publications of deliverables?</a:t>
            </a:r>
          </a:p>
          <a:p>
            <a:pPr lvl="1"/>
            <a:r>
              <a:rPr lang="en-US" dirty="0"/>
              <a:t>Storage technologies</a:t>
            </a:r>
          </a:p>
        </p:txBody>
      </p:sp>
    </p:spTree>
    <p:extLst>
      <p:ext uri="{BB962C8B-B14F-4D97-AF65-F5344CB8AC3E}">
        <p14:creationId xmlns:p14="http://schemas.microsoft.com/office/powerpoint/2010/main" val="50935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DA18-9E6F-ED4A-8544-96DD7F88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Things to discuss for generation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20A3C-8376-CE43-9D6D-A3EECF59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Financials (cost, etc.) – emphasis of today</a:t>
            </a:r>
          </a:p>
          <a:p>
            <a:r>
              <a:rPr lang="en-US" dirty="0"/>
              <a:t>Generation profiles (we’ve already talked a lot about this. Note: the generation profiles may affect the </a:t>
            </a:r>
            <a:r>
              <a:rPr lang="en-US" dirty="0" err="1"/>
              <a:t>CapEx</a:t>
            </a:r>
            <a:r>
              <a:rPr lang="en-US" dirty="0"/>
              <a:t> and O&amp;M in some cases)</a:t>
            </a:r>
          </a:p>
          <a:p>
            <a:r>
              <a:rPr lang="en-US" dirty="0"/>
              <a:t>Availability (how many can be built?)</a:t>
            </a:r>
          </a:p>
          <a:p>
            <a:r>
              <a:rPr lang="en-US" dirty="0"/>
              <a:t>Fuel costs,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0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3454-63C9-5C44-838F-DA155A33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we care about financials?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863EF-4500-214D-A20C-AE9B7E1D8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I buy a house for $360,000 and pay for it over 30 years, the total I pay will be</a:t>
            </a:r>
          </a:p>
          <a:p>
            <a:pPr lvl="1"/>
            <a:r>
              <a:rPr lang="en-US" dirty="0"/>
              <a:t>In the case of zero interest - $1000 per month</a:t>
            </a:r>
          </a:p>
          <a:p>
            <a:pPr lvl="1"/>
            <a:r>
              <a:rPr lang="en-US" dirty="0"/>
              <a:t>In the case of 10% interest - $3159 per month</a:t>
            </a:r>
          </a:p>
          <a:p>
            <a:r>
              <a:rPr lang="en-US" dirty="0"/>
              <a:t>It is common for the financial cost to dominate the cost of a project</a:t>
            </a:r>
          </a:p>
          <a:p>
            <a:endParaRPr lang="en-US" dirty="0"/>
          </a:p>
          <a:p>
            <a:r>
              <a:rPr lang="en-US" dirty="0"/>
              <a:t>Which is better, a 10-year mortgage or a 100-year mortgage?</a:t>
            </a:r>
          </a:p>
          <a:p>
            <a:r>
              <a:rPr lang="en-US" dirty="0"/>
              <a:t>For a $1 million purchase @ 10% interest</a:t>
            </a:r>
          </a:p>
          <a:p>
            <a:pPr lvl="1"/>
            <a:r>
              <a:rPr lang="en-US" dirty="0"/>
              <a:t>10-year mortgage would require $163k/year; total payment $1.63 million</a:t>
            </a:r>
          </a:p>
          <a:p>
            <a:pPr lvl="1"/>
            <a:r>
              <a:rPr lang="en-US" dirty="0"/>
              <a:t>100-year mortgage would require $100k/year; total payment of $10 million</a:t>
            </a:r>
          </a:p>
        </p:txBody>
      </p:sp>
    </p:spTree>
    <p:extLst>
      <p:ext uri="{BB962C8B-B14F-4D97-AF65-F5344CB8AC3E}">
        <p14:creationId xmlns:p14="http://schemas.microsoft.com/office/powerpoint/2010/main" val="106098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9DC9D-889C-6647-B869-2B20A254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calculation – do you understand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80BE1-9123-EB43-9A62-663061FF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i="1" dirty="0"/>
              <a:t>y</a:t>
            </a:r>
            <a:r>
              <a:rPr lang="en-US" dirty="0"/>
              <a:t> is the annual payment, then after year 1, we owe </a:t>
            </a:r>
          </a:p>
          <a:p>
            <a:pPr lvl="1"/>
            <a:r>
              <a:rPr lang="en-US" dirty="0"/>
              <a:t>After Year 1 we owe = Cost X (1 + interest) – </a:t>
            </a:r>
            <a:r>
              <a:rPr lang="en-US" i="1" dirty="0"/>
              <a:t>y</a:t>
            </a:r>
          </a:p>
          <a:p>
            <a:pPr lvl="1"/>
            <a:r>
              <a:rPr lang="en-US" dirty="0"/>
              <a:t>After Year 2 we owe = Cost X (1 + interest)</a:t>
            </a:r>
            <a:r>
              <a:rPr lang="en-US" baseline="30000" dirty="0"/>
              <a:t>2</a:t>
            </a:r>
            <a:r>
              <a:rPr lang="en-US" dirty="0"/>
              <a:t> – </a:t>
            </a:r>
            <a:r>
              <a:rPr lang="en-US" i="1" dirty="0"/>
              <a:t> y </a:t>
            </a:r>
            <a:r>
              <a:rPr lang="en-US" dirty="0"/>
              <a:t>X (1 + interest) – </a:t>
            </a:r>
            <a:r>
              <a:rPr lang="en-US" i="1" dirty="0"/>
              <a:t>y</a:t>
            </a:r>
          </a:p>
          <a:p>
            <a:pPr lvl="1"/>
            <a:r>
              <a:rPr lang="en-US" dirty="0"/>
              <a:t>Can rewrite the series…</a:t>
            </a:r>
          </a:p>
        </p:txBody>
      </p:sp>
    </p:spTree>
    <p:extLst>
      <p:ext uri="{BB962C8B-B14F-4D97-AF65-F5344CB8AC3E}">
        <p14:creationId xmlns:p14="http://schemas.microsoft.com/office/powerpoint/2010/main" val="142878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E1E63-DF36-5A48-8C8C-E60435810C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9212" y="365125"/>
            <a:ext cx="9316387" cy="598488"/>
          </a:xfrm>
        </p:spPr>
        <p:txBody>
          <a:bodyPr>
            <a:normAutofit fontScale="90000"/>
          </a:bodyPr>
          <a:lstStyle/>
          <a:p>
            <a:r>
              <a:rPr lang="en-US" dirty="0"/>
              <a:t>SWITCH definitions – calculation is a step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99D49FD-9CD6-234B-86C4-2DC877D3B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532" y="1364104"/>
            <a:ext cx="12541347" cy="55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9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DD2E-8189-0B44-8D45-E9FDAC391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RESOLVE uses annualized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6B013-A1B5-704B-84C5-F1DBEF08C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take input values and calculate the annualized cost as an input</a:t>
            </a:r>
          </a:p>
          <a:p>
            <a:r>
              <a:rPr lang="en-US" dirty="0"/>
              <a:t>Makes it difficult to compare. The Capital expenditure (</a:t>
            </a:r>
            <a:r>
              <a:rPr lang="en-US" dirty="0" err="1"/>
              <a:t>CapEx</a:t>
            </a:r>
            <a:r>
              <a:rPr lang="en-US" dirty="0"/>
              <a:t>) may be the same, but if we use different financing times or different interest rates we will get different numbers.</a:t>
            </a:r>
          </a:p>
        </p:txBody>
      </p:sp>
    </p:spTree>
    <p:extLst>
      <p:ext uri="{BB962C8B-B14F-4D97-AF65-F5344CB8AC3E}">
        <p14:creationId xmlns:p14="http://schemas.microsoft.com/office/powerpoint/2010/main" val="132116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0478-81FF-254D-8684-B822D54E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can affect financing</a:t>
            </a:r>
          </a:p>
        </p:txBody>
      </p:sp>
      <p:pic>
        <p:nvPicPr>
          <p:cNvPr id="5" name="Content Placeholder 4" descr="Chart, bubble chart&#10;&#10;Description automatically generated">
            <a:extLst>
              <a:ext uri="{FF2B5EF4-FFF2-40B4-BE49-F238E27FC236}">
                <a16:creationId xmlns:a16="http://schemas.microsoft.com/office/drawing/2014/main" id="{A3BBBED7-C784-4145-872C-CB0948EFC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189" y="1541420"/>
            <a:ext cx="5345818" cy="49514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B4E39-88E8-FF42-A680-83D269E63F5E}"/>
              </a:ext>
            </a:extLst>
          </p:cNvPr>
          <p:cNvSpPr txBox="1"/>
          <p:nvPr/>
        </p:nvSpPr>
        <p:spPr>
          <a:xfrm>
            <a:off x="7228703" y="1541420"/>
            <a:ext cx="47944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should offshore and onshore wind be rated?</a:t>
            </a:r>
          </a:p>
          <a:p>
            <a:endParaRPr lang="en-US" sz="2400" dirty="0"/>
          </a:p>
          <a:p>
            <a:r>
              <a:rPr lang="en-US" sz="2400" dirty="0"/>
              <a:t>If you are investing your money, do you expect a higher or lower interest rate when the risk is higher?</a:t>
            </a:r>
          </a:p>
          <a:p>
            <a:endParaRPr lang="en-US" sz="2400" dirty="0"/>
          </a:p>
          <a:p>
            <a:r>
              <a:rPr lang="en-US" sz="2400" dirty="0"/>
              <a:t>Should interest rates vary with technology maturity?</a:t>
            </a:r>
          </a:p>
          <a:p>
            <a:endParaRPr lang="en-US" sz="2400" dirty="0"/>
          </a:p>
          <a:p>
            <a:r>
              <a:rPr lang="en-US" sz="2400" dirty="0"/>
              <a:t>At NREL, we set the goal to reduce PV interest rates from 7% to 4%</a:t>
            </a:r>
          </a:p>
        </p:txBody>
      </p:sp>
    </p:spTree>
    <p:extLst>
      <p:ext uri="{BB962C8B-B14F-4D97-AF65-F5344CB8AC3E}">
        <p14:creationId xmlns:p14="http://schemas.microsoft.com/office/powerpoint/2010/main" val="127303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860C-3B4D-2F4F-A0CB-6638D3B4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ATB interest rates summary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7DDBFFA-C31A-1E45-B779-8268B6DD9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385" y="1239284"/>
            <a:ext cx="6697362" cy="56187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C4EE6A-8D39-A946-B913-E23164C0AC20}"/>
              </a:ext>
            </a:extLst>
          </p:cNvPr>
          <p:cNvSpPr txBox="1"/>
          <p:nvPr/>
        </p:nvSpPr>
        <p:spPr>
          <a:xfrm>
            <a:off x="8427308" y="1977081"/>
            <a:ext cx="3521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Debt – borrow money and pay it back</a:t>
            </a:r>
          </a:p>
          <a:p>
            <a:r>
              <a:rPr lang="en-US" dirty="0"/>
              <a:t>Equity – investor owns shares in company – typically is associated with higher rate</a:t>
            </a:r>
          </a:p>
          <a:p>
            <a:endParaRPr lang="en-US" dirty="0"/>
          </a:p>
          <a:p>
            <a:r>
              <a:rPr lang="en-US" dirty="0"/>
              <a:t>Question:  should interest rates go up (historically, rates have been higher) or down (as technology matures, the rates should go down)</a:t>
            </a:r>
          </a:p>
        </p:txBody>
      </p:sp>
    </p:spTree>
    <p:extLst>
      <p:ext uri="{BB962C8B-B14F-4D97-AF65-F5344CB8AC3E}">
        <p14:creationId xmlns:p14="http://schemas.microsoft.com/office/powerpoint/2010/main" val="254567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4860C-3B4D-2F4F-A0CB-6638D3B4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ATB interest rates summary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CFA99FA-DA1A-7047-ADC9-E466B3773B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576467"/>
              </p:ext>
            </p:extLst>
          </p:nvPr>
        </p:nvGraphicFramePr>
        <p:xfrm>
          <a:off x="729050" y="1581665"/>
          <a:ext cx="11133436" cy="4468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599">
                  <a:extLst>
                    <a:ext uri="{9D8B030D-6E8A-4147-A177-3AD203B41FA5}">
                      <a16:colId xmlns:a16="http://schemas.microsoft.com/office/drawing/2014/main" val="3009539355"/>
                    </a:ext>
                  </a:extLst>
                </a:gridCol>
                <a:gridCol w="919568">
                  <a:extLst>
                    <a:ext uri="{9D8B030D-6E8A-4147-A177-3AD203B41FA5}">
                      <a16:colId xmlns:a16="http://schemas.microsoft.com/office/drawing/2014/main" val="1416090893"/>
                    </a:ext>
                  </a:extLst>
                </a:gridCol>
                <a:gridCol w="1094430">
                  <a:extLst>
                    <a:ext uri="{9D8B030D-6E8A-4147-A177-3AD203B41FA5}">
                      <a16:colId xmlns:a16="http://schemas.microsoft.com/office/drawing/2014/main" val="2588820362"/>
                    </a:ext>
                  </a:extLst>
                </a:gridCol>
                <a:gridCol w="1138275">
                  <a:extLst>
                    <a:ext uri="{9D8B030D-6E8A-4147-A177-3AD203B41FA5}">
                      <a16:colId xmlns:a16="http://schemas.microsoft.com/office/drawing/2014/main" val="3438605462"/>
                    </a:ext>
                  </a:extLst>
                </a:gridCol>
                <a:gridCol w="1287868">
                  <a:extLst>
                    <a:ext uri="{9D8B030D-6E8A-4147-A177-3AD203B41FA5}">
                      <a16:colId xmlns:a16="http://schemas.microsoft.com/office/drawing/2014/main" val="3771582121"/>
                    </a:ext>
                  </a:extLst>
                </a:gridCol>
                <a:gridCol w="1041127">
                  <a:extLst>
                    <a:ext uri="{9D8B030D-6E8A-4147-A177-3AD203B41FA5}">
                      <a16:colId xmlns:a16="http://schemas.microsoft.com/office/drawing/2014/main" val="3625483364"/>
                    </a:ext>
                  </a:extLst>
                </a:gridCol>
                <a:gridCol w="1138275">
                  <a:extLst>
                    <a:ext uri="{9D8B030D-6E8A-4147-A177-3AD203B41FA5}">
                      <a16:colId xmlns:a16="http://schemas.microsoft.com/office/drawing/2014/main" val="4171834006"/>
                    </a:ext>
                  </a:extLst>
                </a:gridCol>
                <a:gridCol w="1103887">
                  <a:extLst>
                    <a:ext uri="{9D8B030D-6E8A-4147-A177-3AD203B41FA5}">
                      <a16:colId xmlns:a16="http://schemas.microsoft.com/office/drawing/2014/main" val="3331193999"/>
                    </a:ext>
                  </a:extLst>
                </a:gridCol>
                <a:gridCol w="1024792">
                  <a:extLst>
                    <a:ext uri="{9D8B030D-6E8A-4147-A177-3AD203B41FA5}">
                      <a16:colId xmlns:a16="http://schemas.microsoft.com/office/drawing/2014/main" val="3226056077"/>
                    </a:ext>
                  </a:extLst>
                </a:gridCol>
                <a:gridCol w="1013615">
                  <a:extLst>
                    <a:ext uri="{9D8B030D-6E8A-4147-A177-3AD203B41FA5}">
                      <a16:colId xmlns:a16="http://schemas.microsoft.com/office/drawing/2014/main" val="3955979309"/>
                    </a:ext>
                  </a:extLst>
                </a:gridCol>
              </a:tblGrid>
              <a:tr h="14733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Technology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Cap. Recovery period (years)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Interest rate nominal -moderate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Calculated interest rate real - moderate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Interest during construction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Rate of return on equity nominal – moderate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Calculated rate of return on equity real – moderate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Debt Fraction - Moderate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WACC Nominal – Moderate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WACC real - moderate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16948915"/>
                  </a:ext>
                </a:extLst>
              </a:tr>
              <a:tr h="3677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Offshore wind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68.5%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5.2%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2.6%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413861"/>
                  </a:ext>
                </a:extLst>
              </a:tr>
              <a:tr h="3830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Onshore wind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67.1%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2226096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Solar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5.2%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73.5%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8350428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Geothermal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73.7%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3843560"/>
                  </a:ext>
                </a:extLst>
              </a:tr>
              <a:tr h="3862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Hydropower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71.9%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1690769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Biopower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7.3%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3.2%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8192294"/>
                  </a:ext>
                </a:extLst>
              </a:tr>
              <a:tr h="3846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Solar +battery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7.8%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5.2%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73.5%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4.3%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1.7%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9107047"/>
                  </a:ext>
                </a:extLst>
              </a:tr>
              <a:tr h="2455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Natural gas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55.0%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6.5%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3.9%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5645373"/>
                  </a:ext>
                </a:extLst>
              </a:tr>
              <a:tr h="4911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Pumped hydro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10.0%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7.3%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71.9%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15193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3C00DB8-245F-7E4A-A16C-E6E3777949AF}"/>
              </a:ext>
            </a:extLst>
          </p:cNvPr>
          <p:cNvSpPr txBox="1"/>
          <p:nvPr/>
        </p:nvSpPr>
        <p:spPr>
          <a:xfrm>
            <a:off x="1272746" y="6231265"/>
            <a:ext cx="1047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Questions:  Which interest rate should we be using?  How many years?</a:t>
            </a:r>
          </a:p>
        </p:txBody>
      </p:sp>
    </p:spTree>
    <p:extLst>
      <p:ext uri="{BB962C8B-B14F-4D97-AF65-F5344CB8AC3E}">
        <p14:creationId xmlns:p14="http://schemas.microsoft.com/office/powerpoint/2010/main" val="399726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</TotalTime>
  <Words>942</Words>
  <Application>Microsoft Macintosh PowerPoint</Application>
  <PresentationFormat>Widescreen</PresentationFormat>
  <Paragraphs>202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Discussion of financial inputs</vt:lpstr>
      <vt:lpstr>Things to discuss for generation technologies</vt:lpstr>
      <vt:lpstr>Why do we care about financials?</vt:lpstr>
      <vt:lpstr>The calculation – do you understand it?</vt:lpstr>
      <vt:lpstr>SWITCH definitions – calculation is a step</vt:lpstr>
      <vt:lpstr>RESOLVE uses annualized costs</vt:lpstr>
      <vt:lpstr>Risk can affect financing</vt:lpstr>
      <vt:lpstr>ATB interest rates summary</vt:lpstr>
      <vt:lpstr>ATB interest rates summary</vt:lpstr>
      <vt:lpstr>SWITCH summary</vt:lpstr>
      <vt:lpstr>Wind and Solar Generation profiles</vt:lpstr>
      <vt:lpstr>Actions?</vt:lpstr>
      <vt:lpstr>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Kurtz</dc:creator>
  <cp:lastModifiedBy>Sarah Kurtz</cp:lastModifiedBy>
  <cp:revision>15</cp:revision>
  <dcterms:created xsi:type="dcterms:W3CDTF">2021-08-15T20:40:31Z</dcterms:created>
  <dcterms:modified xsi:type="dcterms:W3CDTF">2021-09-09T22:49:23Z</dcterms:modified>
</cp:coreProperties>
</file>