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55"/>
    <p:restoredTop sz="96327"/>
  </p:normalViewPr>
  <p:slideViewPr>
    <p:cSldViewPr snapToGrid="0" snapToObjects="1">
      <p:cViewPr varScale="1">
        <p:scale>
          <a:sx n="121" d="100"/>
          <a:sy n="121" d="100"/>
        </p:scale>
        <p:origin x="200" y="2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EF85EF-6E07-B24E-968D-3FE6226988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AB53C6-4749-0844-A581-B571C2A3EE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0DD483-8572-7549-B948-A4FC299AA1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DA072-F931-F743-930F-42114A5B48AC}" type="datetimeFigureOut">
              <a:rPr lang="en-US" smtClean="0"/>
              <a:t>6/16/21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489EB8-B78E-3B40-AB54-1E0A66216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0530C7-B900-444C-B4A6-69F71BCAC8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93919-91A1-1748-8CE9-BCE90F2673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88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378A32-C620-F74C-9EA4-E670DD016F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870B9E5-C296-D94A-AE21-23DEC67BD6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2B596E-7E67-DA4A-93EE-E6B042F8D0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DA072-F931-F743-930F-42114A5B48AC}" type="datetimeFigureOut">
              <a:rPr lang="en-US" smtClean="0"/>
              <a:t>6/16/21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190A63-5994-A045-B5EC-2ABF6FB461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31D5B2-D8D6-A748-8432-5ECC2FCCB0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93919-91A1-1748-8CE9-BCE90F2673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7830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0C7F263-C807-4D42-B97C-B03BBA8BC7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BA9D201-A6EA-8940-B3C9-1C198E2C91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B365AD-7B44-3F47-B2F4-3381757E3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DA072-F931-F743-930F-42114A5B48AC}" type="datetimeFigureOut">
              <a:rPr lang="en-US" smtClean="0"/>
              <a:t>6/16/21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351B59-449A-A542-9CB3-29D4E24FFD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BDCF56-0479-8540-8C70-6CB82B132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93919-91A1-1748-8CE9-BCE90F2673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3267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DFFB74-DF85-564C-8CAB-E1F6427D16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D272FB-98C4-384C-9BCD-E8B1CD03ED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F5B69A-FAED-0C4C-978A-E047C736EB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DA072-F931-F743-930F-42114A5B48AC}" type="datetimeFigureOut">
              <a:rPr lang="en-US" smtClean="0"/>
              <a:t>6/16/21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FA82B7-E165-DB45-9ED5-7F15EA8D45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14870E-8258-1848-A265-20FAD474B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93919-91A1-1748-8CE9-BCE90F2673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3039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BEDD59-5F3D-FD4B-9C08-6983E84A75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5BE8FA-68C9-0A49-B364-C3107E11A2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092895-06AA-6E40-92F2-9CB0C16935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DA072-F931-F743-930F-42114A5B48AC}" type="datetimeFigureOut">
              <a:rPr lang="en-US" smtClean="0"/>
              <a:t>6/16/21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58D11D-86E4-5344-98B6-0CAFEB08AF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0F8736-3B43-EA4B-93EA-E4E092DE38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93919-91A1-1748-8CE9-BCE90F2673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960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45F342-C7E0-BD44-B514-81187D62C2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1A0F6C-7372-AF45-B92C-F09E252C0A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7D4E9B-31F3-9242-A2E0-862DD5367F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9C6446-A11D-F643-BA18-267F4464AA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DA072-F931-F743-930F-42114A5B48AC}" type="datetimeFigureOut">
              <a:rPr lang="en-US" smtClean="0"/>
              <a:t>6/16/21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57B39C-432E-7B49-B334-173771BA6B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713F18-18D6-4648-938A-E28FC2E09C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93919-91A1-1748-8CE9-BCE90F2673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717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F6CB47-3751-3D47-8664-2FBDA29F0B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7A43B6-9C47-604F-A829-34301E5457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4F0D4C7-FFDE-214A-BD68-179F9E7284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36B6BF8-0C78-014D-B3D3-793EE40D85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891E763-95A2-B44C-B2FC-C3764BF826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352B79B-9796-8348-9CF3-4A4F744C1B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DA072-F931-F743-930F-42114A5B48AC}" type="datetimeFigureOut">
              <a:rPr lang="en-US" smtClean="0"/>
              <a:t>6/16/21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F71D1B8-08E9-3C47-A726-CC2BFFE96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1607553-3099-0D41-A803-E5762F081A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93919-91A1-1748-8CE9-BCE90F2673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2677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5FD60E-4D7F-004E-85A2-CC5CD99DF1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D12D2C-96BE-704D-9AAE-81B21807AC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DA072-F931-F743-930F-42114A5B48AC}" type="datetimeFigureOut">
              <a:rPr lang="en-US" smtClean="0"/>
              <a:t>6/16/21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22F86CC-40A6-D648-9DEB-08CF988D87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B2220C6-5F5E-B343-A354-F4D52A5F45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93919-91A1-1748-8CE9-BCE90F2673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708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02EA4C5-6B1B-2847-A682-E1CE11607B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DA072-F931-F743-930F-42114A5B48AC}" type="datetimeFigureOut">
              <a:rPr lang="en-US" smtClean="0"/>
              <a:t>6/16/21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DCFA552-7992-954F-90AD-757424024A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B7C10F4-263C-D54B-AB35-0141864BD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93919-91A1-1748-8CE9-BCE90F2673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1125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085262-86CE-9F4F-B463-ABBFAC619D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20D118-7ADA-C34D-939B-9C1CCA2DAF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C06BC8-6E74-8148-98B5-E03EBC6E7C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207923-0FE5-064D-B0B9-EE9AD008E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DA072-F931-F743-930F-42114A5B48AC}" type="datetimeFigureOut">
              <a:rPr lang="en-US" smtClean="0"/>
              <a:t>6/16/21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B60B9D-527D-F344-ADAF-08C2305CAD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15264B-9AE2-AA47-9BD9-7C6465495B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93919-91A1-1748-8CE9-BCE90F2673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4443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40F6E9-2F4C-9042-AE1D-014DEB5989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A048E60-8AF0-C24E-BDBF-27348F03D98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ADDA9D6-DD1B-1F40-871D-75A9BFC4CA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8F277B-C2ED-D543-A54D-23BC7531E3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DA072-F931-F743-930F-42114A5B48AC}" type="datetimeFigureOut">
              <a:rPr lang="en-US" smtClean="0"/>
              <a:t>6/16/21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E41CF8-497F-334D-BDB8-BDC399F135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E9D6B0-F0EC-1C46-8986-7E4083B81E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93919-91A1-1748-8CE9-BCE90F2673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91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B4B2B4D-3C14-5E42-BD68-924BEFF80C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6D6683-DFF4-7345-B009-CF9CE847C5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C80BE8-67C6-8443-BED6-6A896E5942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DA072-F931-F743-930F-42114A5B48AC}" type="datetimeFigureOut">
              <a:rPr lang="en-US" smtClean="0"/>
              <a:t>6/16/21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56C7C4-A706-4349-BB44-DF6444ACE1A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BD030A-97FF-DA4E-B2A5-D85310A33D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093919-91A1-1748-8CE9-BCE90F2673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3925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C59D5C-85D5-7A4C-8468-C22CD3E447F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Modeling discussion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724F6A-8BF3-854F-9F4C-AE4903CDD78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June 18, 2021</a:t>
            </a:r>
          </a:p>
        </p:txBody>
      </p:sp>
    </p:spTree>
    <p:extLst>
      <p:ext uri="{BB962C8B-B14F-4D97-AF65-F5344CB8AC3E}">
        <p14:creationId xmlns:p14="http://schemas.microsoft.com/office/powerpoint/2010/main" val="5489319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B0BA7B-5604-504A-A67F-A7673419EA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changes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B6014C-A9B9-2744-A340-426CE87D8D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Ancillary services</a:t>
            </a:r>
          </a:p>
          <a:p>
            <a:r>
              <a:rPr lang="en-US" dirty="0"/>
              <a:t>Ramp rate limits</a:t>
            </a:r>
          </a:p>
          <a:p>
            <a:r>
              <a:rPr lang="en-US" dirty="0"/>
              <a:t>Minimum shut down times; minimum on times</a:t>
            </a:r>
          </a:p>
          <a:p>
            <a:r>
              <a:rPr lang="en-US" dirty="0"/>
              <a:t>Track idle losses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27808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E6202E-E6EF-FD4F-80BD-1C4C6AA5DD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Efforts that will be needed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7DFF5B-C452-114F-ABF4-088E5B708E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8760-hour data </a:t>
            </a:r>
            <a:r>
              <a:rPr lang="en-US" dirty="0"/>
              <a:t>for both RESOLVE (CAISO) and SWITCH (WECC).  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Software for creation of input files to RESOLVE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Variable timesteps for RESOLVE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Other modifications?  </a:t>
            </a:r>
          </a:p>
        </p:txBody>
      </p:sp>
    </p:spTree>
    <p:extLst>
      <p:ext uri="{BB962C8B-B14F-4D97-AF65-F5344CB8AC3E}">
        <p14:creationId xmlns:p14="http://schemas.microsoft.com/office/powerpoint/2010/main" val="2353164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E6202E-E6EF-FD4F-80BD-1C4C6AA5DD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0532"/>
            <a:ext cx="10515600" cy="1325563"/>
          </a:xfrm>
        </p:spPr>
        <p:txBody>
          <a:bodyPr/>
          <a:lstStyle/>
          <a:p>
            <a:r>
              <a:rPr lang="en-US" dirty="0"/>
              <a:t>1. 8760 data – note: these can be done now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7DFF5B-C452-114F-ABF4-088E5B708E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61241"/>
            <a:ext cx="10515600" cy="5412828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Collection of data we can use for 8760-hour or at least 365-day simulations.  This will be useful for both RESOLVE (CAISO, NW, SW,?) and SWITCH (WECC).  </a:t>
            </a:r>
          </a:p>
          <a:p>
            <a:r>
              <a:rPr lang="en-US" dirty="0"/>
              <a:t>For RESOLVE:</a:t>
            </a:r>
          </a:p>
          <a:p>
            <a:pPr lvl="1"/>
            <a:r>
              <a:rPr lang="en-US" dirty="0"/>
              <a:t>Create 8760 data sets for 2015, 2016, 2017, 2018, 2019, and 2020 </a:t>
            </a:r>
          </a:p>
          <a:p>
            <a:pPr lvl="1"/>
            <a:r>
              <a:rPr lang="en-US" dirty="0"/>
              <a:t>Use CAISO 5-min data to obtain </a:t>
            </a:r>
            <a:r>
              <a:rPr lang="en-US" dirty="0">
                <a:solidFill>
                  <a:srgbClr val="FF0000"/>
                </a:solidFill>
              </a:rPr>
              <a:t>hourly profiles for load, solar, wind to define CAISO values for existing </a:t>
            </a:r>
            <a:r>
              <a:rPr lang="en-US" dirty="0"/>
              <a:t>(ignore the fact that solar was installed throughout the year)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Adjust load </a:t>
            </a:r>
            <a:r>
              <a:rPr lang="en-US" dirty="0"/>
              <a:t>– need to develop method for doing this (for EV, population changes…)</a:t>
            </a:r>
          </a:p>
          <a:p>
            <a:pPr lvl="1"/>
            <a:r>
              <a:rPr lang="en-US" dirty="0"/>
              <a:t>For candidate resources:</a:t>
            </a:r>
          </a:p>
          <a:p>
            <a:pPr lvl="2"/>
            <a:r>
              <a:rPr lang="en-US" dirty="0"/>
              <a:t>Locate good resources for each load zone (can use RSP candidate locations)</a:t>
            </a:r>
          </a:p>
          <a:p>
            <a:pPr lvl="2"/>
            <a:r>
              <a:rPr lang="en-US" dirty="0">
                <a:solidFill>
                  <a:srgbClr val="FF0000"/>
                </a:solidFill>
              </a:rPr>
              <a:t>Calculate 8760 for 2015-2020 for solar using SAM </a:t>
            </a:r>
            <a:r>
              <a:rPr lang="en-US" dirty="0"/>
              <a:t>or PVWATTS (use current RESOLVE locations)</a:t>
            </a:r>
          </a:p>
          <a:p>
            <a:pPr lvl="2"/>
            <a:r>
              <a:rPr lang="en-US" dirty="0">
                <a:solidFill>
                  <a:srgbClr val="FF0000"/>
                </a:solidFill>
              </a:rPr>
              <a:t>Similarly, for wind using NREL Wind toolkit</a:t>
            </a:r>
            <a:r>
              <a:rPr lang="en-US" dirty="0"/>
              <a:t>; Use the 107,000 data (for California) set to </a:t>
            </a:r>
            <a:r>
              <a:rPr lang="en-US" dirty="0">
                <a:solidFill>
                  <a:srgbClr val="FF0000"/>
                </a:solidFill>
              </a:rPr>
              <a:t>identify candidate resources; compare those locations to RESOLVE candidate resources. Look for winter-peaking resources</a:t>
            </a:r>
          </a:p>
          <a:p>
            <a:pPr lvl="1"/>
            <a:r>
              <a:rPr lang="en-US" dirty="0"/>
              <a:t>What about other inputs?– </a:t>
            </a:r>
            <a:r>
              <a:rPr lang="en-US" dirty="0">
                <a:solidFill>
                  <a:srgbClr val="FF0000"/>
                </a:solidFill>
              </a:rPr>
              <a:t>determine strategy for defining Hydro limits </a:t>
            </a:r>
            <a:r>
              <a:rPr lang="en-US" dirty="0">
                <a:solidFill>
                  <a:srgbClr val="0070C0"/>
                </a:solidFill>
              </a:rPr>
              <a:t>What makes sense?</a:t>
            </a:r>
          </a:p>
          <a:p>
            <a:r>
              <a:rPr lang="en-US" dirty="0"/>
              <a:t>For SWITCH: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Which years ? </a:t>
            </a:r>
            <a:r>
              <a:rPr lang="en-US" dirty="0"/>
              <a:t>How many years? How do we select the desired years?</a:t>
            </a:r>
          </a:p>
          <a:p>
            <a:pPr lvl="1"/>
            <a:r>
              <a:rPr lang="en-US" dirty="0"/>
              <a:t>Load is already extrapolated based on 20?? (extrapolation already exists – ignore weather)</a:t>
            </a:r>
          </a:p>
          <a:p>
            <a:pPr lvl="1"/>
            <a:r>
              <a:rPr lang="en-US" dirty="0"/>
              <a:t>Candidate resources </a:t>
            </a:r>
          </a:p>
          <a:p>
            <a:pPr lvl="2"/>
            <a:r>
              <a:rPr lang="en-US" dirty="0">
                <a:solidFill>
                  <a:srgbClr val="FF0000"/>
                </a:solidFill>
              </a:rPr>
              <a:t>Use existing sites?</a:t>
            </a:r>
          </a:p>
          <a:p>
            <a:pPr lvl="2"/>
            <a:r>
              <a:rPr lang="en-US" dirty="0">
                <a:solidFill>
                  <a:srgbClr val="FF0000"/>
                </a:solidFill>
              </a:rPr>
              <a:t>Calculate 8760 for selected years for solar using SAM </a:t>
            </a:r>
            <a:r>
              <a:rPr lang="en-US" dirty="0"/>
              <a:t>or PVWATTS (use identified sites)</a:t>
            </a:r>
          </a:p>
          <a:p>
            <a:pPr lvl="2"/>
            <a:r>
              <a:rPr lang="en-US" dirty="0">
                <a:solidFill>
                  <a:srgbClr val="FF0000"/>
                </a:solidFill>
              </a:rPr>
              <a:t>Calculate for wind using NREL Wind toolkit</a:t>
            </a:r>
            <a:r>
              <a:rPr lang="en-US" dirty="0"/>
              <a:t>;. (use identified sites)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04600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E6202E-E6EF-FD4F-80BD-1C4C6AA5DD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112062" cy="1325563"/>
          </a:xfrm>
        </p:spPr>
        <p:txBody>
          <a:bodyPr/>
          <a:lstStyle/>
          <a:p>
            <a:r>
              <a:rPr lang="en-US" dirty="0"/>
              <a:t>2. Create input files to RESOLVE and plot results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7DFF5B-C452-114F-ABF4-088E5B708E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4116" y="1690688"/>
            <a:ext cx="10599683" cy="4667250"/>
          </a:xfrm>
        </p:spPr>
        <p:txBody>
          <a:bodyPr>
            <a:normAutofit/>
          </a:bodyPr>
          <a:lstStyle/>
          <a:p>
            <a:r>
              <a:rPr lang="en-US" dirty="0"/>
              <a:t>The “Scenario Tool” we have been using will not handle the 8760 data.  </a:t>
            </a:r>
          </a:p>
          <a:p>
            <a:pPr lvl="1"/>
            <a:r>
              <a:rPr lang="en-US" dirty="0"/>
              <a:t>Pedro wrote some Python code to modify the </a:t>
            </a:r>
            <a:r>
              <a:rPr lang="en-US" dirty="0" err="1"/>
              <a:t>shapes.tab</a:t>
            </a:r>
            <a:r>
              <a:rPr lang="en-US" dirty="0"/>
              <a:t> file. 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Write code that will create files in the new format </a:t>
            </a:r>
            <a:r>
              <a:rPr lang="en-US" dirty="0"/>
              <a:t>using our 8760 data as input</a:t>
            </a:r>
          </a:p>
          <a:p>
            <a:pPr lvl="1"/>
            <a:r>
              <a:rPr lang="en-US" dirty="0"/>
              <a:t>Select the year to pull the data from</a:t>
            </a:r>
          </a:p>
          <a:p>
            <a:pPr lvl="1"/>
            <a:r>
              <a:rPr lang="en-US" dirty="0"/>
              <a:t>Apply a filter to select the timepoints we want to use</a:t>
            </a:r>
          </a:p>
          <a:p>
            <a:pPr lvl="1"/>
            <a:r>
              <a:rPr lang="en-US" dirty="0"/>
              <a:t>Aggregate the data by timepoint </a:t>
            </a:r>
          </a:p>
          <a:p>
            <a:pPr lvl="1"/>
            <a:r>
              <a:rPr lang="en-US" dirty="0"/>
              <a:t>E3 plans a Scenario tool that will create the files that have static input </a:t>
            </a:r>
          </a:p>
          <a:p>
            <a:pPr lvl="1"/>
            <a:r>
              <a:rPr lang="en-US" dirty="0"/>
              <a:t>This part can be done now</a:t>
            </a:r>
          </a:p>
          <a:p>
            <a:r>
              <a:rPr lang="en-US" dirty="0"/>
              <a:t>We may </a:t>
            </a:r>
            <a:r>
              <a:rPr lang="en-US" dirty="0">
                <a:solidFill>
                  <a:srgbClr val="FF0000"/>
                </a:solidFill>
              </a:rPr>
              <a:t>need to build on the plotting files </a:t>
            </a:r>
            <a:r>
              <a:rPr lang="en-US" dirty="0"/>
              <a:t>to use the new output file format (can be done as soon as we see the file output format)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10662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E6202E-E6EF-FD4F-80BD-1C4C6AA5DD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 Variable timesteps in RESOLVE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7DFF5B-C452-114F-ABF4-088E5B708E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We should modify RESOLVE to be able to do time steps of longer than 1-hour steps </a:t>
            </a:r>
            <a:r>
              <a:rPr lang="en-US" dirty="0"/>
              <a:t>(this already exists in SWITCH)</a:t>
            </a:r>
          </a:p>
          <a:p>
            <a:r>
              <a:rPr lang="en-US" dirty="0">
                <a:solidFill>
                  <a:srgbClr val="0070C0"/>
                </a:solidFill>
              </a:rPr>
              <a:t>Make the time step variable and determined by the input file</a:t>
            </a:r>
          </a:p>
          <a:p>
            <a:r>
              <a:rPr lang="en-US" dirty="0">
                <a:solidFill>
                  <a:srgbClr val="0070C0"/>
                </a:solidFill>
              </a:rPr>
              <a:t>Aggregate not use “snap shot” for this</a:t>
            </a:r>
          </a:p>
          <a:p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Make a list of the changes </a:t>
            </a:r>
            <a:r>
              <a:rPr lang="en-US" dirty="0"/>
              <a:t>– See later slide</a:t>
            </a:r>
          </a:p>
          <a:p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Divide up the list and make the changes after E3 gives a stable version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02070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E6202E-E6EF-FD4F-80BD-1C4C6AA5DD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modifications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7DFF5B-C452-114F-ABF4-088E5B708E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Solar thermal with storage done well in RESOLVE</a:t>
            </a:r>
            <a:r>
              <a:rPr lang="en-US" dirty="0"/>
              <a:t>. Already in SWITCH – How does SWITCH handle this?</a:t>
            </a:r>
          </a:p>
          <a:p>
            <a:r>
              <a:rPr lang="en-US" dirty="0"/>
              <a:t>“Warm start” to RESOLVE</a:t>
            </a:r>
          </a:p>
          <a:p>
            <a:r>
              <a:rPr lang="en-US" dirty="0">
                <a:solidFill>
                  <a:srgbClr val="FF0000"/>
                </a:solidFill>
              </a:rPr>
              <a:t>Model hybrid resources </a:t>
            </a:r>
            <a:r>
              <a:rPr lang="en-US" dirty="0"/>
              <a:t>– </a:t>
            </a:r>
            <a:r>
              <a:rPr lang="en-US" dirty="0">
                <a:solidFill>
                  <a:srgbClr val="0070C0"/>
                </a:solidFill>
              </a:rPr>
              <a:t>can we define this easily</a:t>
            </a:r>
            <a:r>
              <a:rPr lang="en-US" dirty="0"/>
              <a:t>?</a:t>
            </a:r>
          </a:p>
          <a:p>
            <a:r>
              <a:rPr lang="en-US" dirty="0">
                <a:solidFill>
                  <a:srgbClr val="FF0000"/>
                </a:solidFill>
              </a:rPr>
              <a:t>Add capability to sell hydrogen</a:t>
            </a:r>
          </a:p>
          <a:p>
            <a:r>
              <a:rPr lang="en-US" dirty="0">
                <a:solidFill>
                  <a:srgbClr val="FF0000"/>
                </a:solidFill>
              </a:rPr>
              <a:t>Add capability to monetize thermal energy</a:t>
            </a:r>
          </a:p>
          <a:p>
            <a:r>
              <a:rPr lang="en-US" dirty="0">
                <a:solidFill>
                  <a:srgbClr val="FF0000"/>
                </a:solidFill>
              </a:rPr>
              <a:t>Add new storage resources </a:t>
            </a:r>
          </a:p>
        </p:txBody>
      </p:sp>
    </p:spTree>
    <p:extLst>
      <p:ext uri="{BB962C8B-B14F-4D97-AF65-F5344CB8AC3E}">
        <p14:creationId xmlns:p14="http://schemas.microsoft.com/office/powerpoint/2010/main" val="38968538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40B006-4496-6647-A741-1BE72F2D55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input reviews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DCA71F-C67A-0649-A5A9-BE288C49F7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Review build limits for each resource – compare between SWITCH and RESOLVE</a:t>
            </a:r>
          </a:p>
          <a:p>
            <a:r>
              <a:rPr lang="en-US" dirty="0">
                <a:solidFill>
                  <a:srgbClr val="FF0000"/>
                </a:solidFill>
              </a:rPr>
              <a:t>Review cost models</a:t>
            </a:r>
          </a:p>
        </p:txBody>
      </p:sp>
    </p:spTree>
    <p:extLst>
      <p:ext uri="{BB962C8B-B14F-4D97-AF65-F5344CB8AC3E}">
        <p14:creationId xmlns:p14="http://schemas.microsoft.com/office/powerpoint/2010/main" val="17662231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80F76E-091D-C44F-A9A0-9937BF3B99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Change: hourly costs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7C90D2-7796-7B47-AA92-40E8376C2E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48444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/>
              <a:t>Adding the time step (in hours) to:</a:t>
            </a:r>
          </a:p>
          <a:p>
            <a:pPr marL="457200" lvl="1" indent="0">
              <a:buNone/>
            </a:pPr>
            <a:r>
              <a:rPr lang="en-US" dirty="0" err="1"/>
              <a:t>timepoint_weight</a:t>
            </a:r>
            <a:r>
              <a:rPr lang="en-US" dirty="0"/>
              <a:t> = (</a:t>
            </a:r>
          </a:p>
          <a:p>
            <a:pPr marL="457200" lvl="1" indent="0">
              <a:buNone/>
            </a:pPr>
            <a:r>
              <a:rPr lang="en-US" dirty="0" err="1"/>
              <a:t>model.day_weight</a:t>
            </a:r>
            <a:r>
              <a:rPr lang="en-US" dirty="0"/>
              <a:t>[</a:t>
            </a:r>
            <a:r>
              <a:rPr lang="en-US" dirty="0" err="1"/>
              <a:t>model.day</a:t>
            </a:r>
            <a:r>
              <a:rPr lang="en-US" dirty="0"/>
              <a:t>[</a:t>
            </a:r>
            <a:r>
              <a:rPr lang="en-US" dirty="0" err="1"/>
              <a:t>tmp</a:t>
            </a:r>
            <a:r>
              <a:rPr lang="en-US" dirty="0"/>
              <a:t>]] * </a:t>
            </a:r>
            <a:r>
              <a:rPr lang="en-US" dirty="0" err="1"/>
              <a:t>model.discount_factor</a:t>
            </a:r>
            <a:r>
              <a:rPr lang="en-US" dirty="0"/>
              <a:t>[</a:t>
            </a:r>
            <a:r>
              <a:rPr lang="en-US" dirty="0" err="1"/>
              <a:t>model.period</a:t>
            </a:r>
            <a:r>
              <a:rPr lang="en-US" dirty="0"/>
              <a:t>[</a:t>
            </a:r>
            <a:r>
              <a:rPr lang="en-US" dirty="0" err="1"/>
              <a:t>tmp</a:t>
            </a:r>
            <a:r>
              <a:rPr lang="en-US" dirty="0"/>
              <a:t>]]</a:t>
            </a:r>
          </a:p>
          <a:p>
            <a:pPr marL="457200" lvl="1" indent="0">
              <a:buNone/>
            </a:pP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Should fix:</a:t>
            </a:r>
          </a:p>
          <a:p>
            <a:pPr marL="457200" lvl="1" indent="0">
              <a:buNone/>
            </a:pPr>
            <a:r>
              <a:rPr lang="en-US" dirty="0"/>
              <a:t># ### Hourly costs ### #</a:t>
            </a:r>
          </a:p>
          <a:p>
            <a:pPr marL="457200" lvl="1" indent="0">
              <a:buNone/>
            </a:pPr>
            <a:r>
              <a:rPr lang="en-US" dirty="0" err="1"/>
              <a:t>variable_costs</a:t>
            </a:r>
            <a:r>
              <a:rPr lang="en-US" dirty="0"/>
              <a:t> = float()</a:t>
            </a:r>
          </a:p>
          <a:p>
            <a:pPr marL="457200" lvl="1" indent="0">
              <a:buNone/>
            </a:pPr>
            <a:r>
              <a:rPr lang="en-US" dirty="0" err="1"/>
              <a:t>fuel_costs</a:t>
            </a:r>
            <a:r>
              <a:rPr lang="en-US" dirty="0"/>
              <a:t> = float()</a:t>
            </a:r>
          </a:p>
          <a:p>
            <a:pPr marL="457200" lvl="1" indent="0">
              <a:buNone/>
            </a:pPr>
            <a:r>
              <a:rPr lang="en-US" dirty="0" err="1"/>
              <a:t>unit_start_costs</a:t>
            </a:r>
            <a:r>
              <a:rPr lang="en-US" dirty="0"/>
              <a:t> = float()</a:t>
            </a:r>
          </a:p>
          <a:p>
            <a:pPr marL="457200" lvl="1" indent="0">
              <a:buNone/>
            </a:pPr>
            <a:r>
              <a:rPr lang="en-US" dirty="0" err="1"/>
              <a:t>unit_shutdown_costs</a:t>
            </a:r>
            <a:r>
              <a:rPr lang="en-US" dirty="0"/>
              <a:t> = float()</a:t>
            </a:r>
          </a:p>
          <a:p>
            <a:pPr marL="457200" lvl="1" indent="0">
              <a:buNone/>
            </a:pPr>
            <a:r>
              <a:rPr lang="en-US" dirty="0" err="1"/>
              <a:t>unserved_energy_costs</a:t>
            </a:r>
            <a:r>
              <a:rPr lang="en-US" dirty="0"/>
              <a:t> = float()</a:t>
            </a:r>
          </a:p>
          <a:p>
            <a:pPr marL="457200" lvl="1" indent="0">
              <a:buNone/>
            </a:pPr>
            <a:r>
              <a:rPr lang="en-US" dirty="0" err="1"/>
              <a:t>overgen_costs</a:t>
            </a:r>
            <a:r>
              <a:rPr lang="en-US" dirty="0"/>
              <a:t> = float()</a:t>
            </a:r>
          </a:p>
          <a:p>
            <a:pPr marL="457200" lvl="1" indent="0">
              <a:buNone/>
            </a:pPr>
            <a:r>
              <a:rPr lang="en-US" dirty="0" err="1"/>
              <a:t>scheduled_curtailment_costs</a:t>
            </a:r>
            <a:r>
              <a:rPr lang="en-US" dirty="0"/>
              <a:t> = float()</a:t>
            </a:r>
          </a:p>
          <a:p>
            <a:pPr marL="457200" lvl="1" indent="0">
              <a:buNone/>
            </a:pPr>
            <a:r>
              <a:rPr lang="en-US" dirty="0" err="1"/>
              <a:t>upward_reg_violation_costs</a:t>
            </a:r>
            <a:r>
              <a:rPr lang="en-US" dirty="0"/>
              <a:t> = float()</a:t>
            </a:r>
          </a:p>
          <a:p>
            <a:pPr marL="457200" lvl="1" indent="0">
              <a:buNone/>
            </a:pPr>
            <a:r>
              <a:rPr lang="en-US" dirty="0" err="1"/>
              <a:t>downward_reg_violation_costs</a:t>
            </a:r>
            <a:r>
              <a:rPr lang="en-US" dirty="0"/>
              <a:t> = float()</a:t>
            </a:r>
          </a:p>
          <a:p>
            <a:pPr marL="457200" lvl="1" indent="0">
              <a:buNone/>
            </a:pPr>
            <a:r>
              <a:rPr lang="en-US" dirty="0" err="1"/>
              <a:t>upward_lf_reserve_violation_costs</a:t>
            </a:r>
            <a:r>
              <a:rPr lang="en-US" dirty="0"/>
              <a:t> = float()</a:t>
            </a:r>
          </a:p>
          <a:p>
            <a:pPr marL="457200" lvl="1" indent="0">
              <a:buNone/>
            </a:pPr>
            <a:r>
              <a:rPr lang="en-US" dirty="0" err="1"/>
              <a:t>downward_lf_reserve_violation_costs</a:t>
            </a:r>
            <a:r>
              <a:rPr lang="en-US" dirty="0"/>
              <a:t> = float()</a:t>
            </a:r>
          </a:p>
          <a:p>
            <a:pPr marL="457200" lvl="1" indent="0">
              <a:buNone/>
            </a:pPr>
            <a:r>
              <a:rPr lang="en-US" dirty="0" err="1"/>
              <a:t>spin_violation_costs</a:t>
            </a:r>
            <a:r>
              <a:rPr lang="en-US" dirty="0"/>
              <a:t> = float()</a:t>
            </a:r>
          </a:p>
          <a:p>
            <a:pPr marL="457200" lvl="1" indent="0">
              <a:buNone/>
            </a:pPr>
            <a:r>
              <a:rPr lang="en-US" dirty="0" err="1"/>
              <a:t>hurdle_rate_costs</a:t>
            </a:r>
            <a:r>
              <a:rPr lang="en-US" dirty="0"/>
              <a:t> = float()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82437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BAA882-4DEC-C24C-ABDA-CD44868421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Change: track energy in storage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45B7E6-B4EB-874D-AA96-B54888E0C3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457200" lvl="1" indent="0">
              <a:buNone/>
            </a:pPr>
            <a:r>
              <a:rPr lang="en-US" dirty="0"/>
              <a:t>def </a:t>
            </a:r>
            <a:r>
              <a:rPr lang="en-US" dirty="0" err="1"/>
              <a:t>storage_energy_tracking_rule</a:t>
            </a:r>
            <a:r>
              <a:rPr lang="en-US" dirty="0"/>
              <a:t>(model, </a:t>
            </a:r>
            <a:r>
              <a:rPr lang="en-US" dirty="0" err="1"/>
              <a:t>storage_resource</a:t>
            </a:r>
            <a:r>
              <a:rPr lang="en-US" dirty="0"/>
              <a:t>, timepoint):</a:t>
            </a:r>
          </a:p>
          <a:p>
            <a:pPr marL="0" indent="0">
              <a:buNone/>
            </a:pPr>
            <a:r>
              <a:rPr lang="en-US" dirty="0"/>
              <a:t>It may be that this can be adjusted in the final line:</a:t>
            </a:r>
          </a:p>
          <a:p>
            <a:pPr marL="457200" lvl="1" indent="0">
              <a:buNone/>
            </a:pPr>
            <a:r>
              <a:rPr lang="en-US" dirty="0"/>
              <a:t>return (</a:t>
            </a:r>
          </a:p>
          <a:p>
            <a:pPr marL="457200" lvl="1" indent="0">
              <a:buNone/>
            </a:pPr>
            <a:r>
              <a:rPr lang="en-US" dirty="0" err="1"/>
              <a:t>model.Energy_in_Storage_MWh</a:t>
            </a:r>
            <a:r>
              <a:rPr lang="en-US" dirty="0"/>
              <a:t>[</a:t>
            </a:r>
            <a:r>
              <a:rPr lang="en-US" dirty="0" err="1"/>
              <a:t>storage_resource</a:t>
            </a:r>
            <a:r>
              <a:rPr lang="en-US" dirty="0"/>
              <a:t>, </a:t>
            </a:r>
            <a:r>
              <a:rPr lang="en-US" dirty="0" err="1"/>
              <a:t>model.next_timepoint</a:t>
            </a:r>
            <a:r>
              <a:rPr lang="en-US" dirty="0"/>
              <a:t>[timepoint]]</a:t>
            </a:r>
          </a:p>
          <a:p>
            <a:pPr marL="457200" lvl="1" indent="0">
              <a:buNone/>
            </a:pPr>
            <a:r>
              <a:rPr lang="en-US" dirty="0"/>
              <a:t>== </a:t>
            </a:r>
            <a:r>
              <a:rPr lang="en-US" dirty="0" err="1"/>
              <a:t>model.Energy_in_Storage_MWh</a:t>
            </a:r>
            <a:r>
              <a:rPr lang="en-US" dirty="0"/>
              <a:t>[</a:t>
            </a:r>
            <a:r>
              <a:rPr lang="en-US" dirty="0" err="1"/>
              <a:t>storage_resource</a:t>
            </a:r>
            <a:r>
              <a:rPr lang="en-US" dirty="0"/>
              <a:t>, timepoint]</a:t>
            </a:r>
          </a:p>
          <a:p>
            <a:pPr marL="457200" lvl="1" indent="0">
              <a:buNone/>
            </a:pPr>
            <a:r>
              <a:rPr lang="en-US" dirty="0"/>
              <a:t>+ </a:t>
            </a:r>
            <a:r>
              <a:rPr lang="en-US" dirty="0" err="1"/>
              <a:t>charging_mwh</a:t>
            </a:r>
            <a:r>
              <a:rPr lang="en-US" dirty="0"/>
              <a:t> * </a:t>
            </a:r>
            <a:r>
              <a:rPr lang="en-US" dirty="0" err="1"/>
              <a:t>model.charging_efficiency</a:t>
            </a:r>
            <a:r>
              <a:rPr lang="en-US" dirty="0"/>
              <a:t>[</a:t>
            </a:r>
            <a:r>
              <a:rPr lang="en-US" dirty="0" err="1"/>
              <a:t>model.technology</a:t>
            </a:r>
            <a:r>
              <a:rPr lang="en-US" dirty="0"/>
              <a:t>[</a:t>
            </a:r>
            <a:r>
              <a:rPr lang="en-US" dirty="0" err="1"/>
              <a:t>storage_resource</a:t>
            </a:r>
            <a:r>
              <a:rPr lang="en-US" dirty="0"/>
              <a:t>]]</a:t>
            </a:r>
          </a:p>
          <a:p>
            <a:pPr marL="457200" lvl="1" indent="0">
              <a:buNone/>
            </a:pPr>
            <a:r>
              <a:rPr lang="en-US" dirty="0"/>
              <a:t>- </a:t>
            </a:r>
            <a:r>
              <a:rPr lang="en-US" dirty="0" err="1"/>
              <a:t>discharging_mwh</a:t>
            </a:r>
            <a:endParaRPr lang="en-US" dirty="0"/>
          </a:p>
          <a:p>
            <a:pPr marL="457200" lvl="1" indent="0">
              <a:buNone/>
            </a:pPr>
            <a:r>
              <a:rPr lang="en-US" dirty="0"/>
              <a:t>/ </a:t>
            </a:r>
            <a:r>
              <a:rPr lang="en-US" dirty="0" err="1"/>
              <a:t>model.discharging_efficiency</a:t>
            </a:r>
            <a:r>
              <a:rPr lang="en-US" dirty="0"/>
              <a:t>[</a:t>
            </a:r>
            <a:r>
              <a:rPr lang="en-US" dirty="0" err="1"/>
              <a:t>model.technology</a:t>
            </a:r>
            <a:r>
              <a:rPr lang="en-US" dirty="0"/>
              <a:t>[</a:t>
            </a:r>
            <a:r>
              <a:rPr lang="en-US" dirty="0" err="1"/>
              <a:t>storage_resource</a:t>
            </a:r>
            <a:r>
              <a:rPr lang="en-US" dirty="0"/>
              <a:t>]]</a:t>
            </a:r>
          </a:p>
          <a:p>
            <a:pPr marL="457200" lvl="1" indent="0">
              <a:buNone/>
            </a:pPr>
            <a:r>
              <a:rPr lang="en-US" dirty="0"/>
              <a:t>)</a:t>
            </a:r>
          </a:p>
          <a:p>
            <a:pPr marL="0" indent="0">
              <a:buNone/>
            </a:pP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46059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1485</TotalTime>
  <Words>878</Words>
  <Application>Microsoft Macintosh PowerPoint</Application>
  <PresentationFormat>Widescreen</PresentationFormat>
  <Paragraphs>92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Modeling discussion</vt:lpstr>
      <vt:lpstr>Efforts that will be needed</vt:lpstr>
      <vt:lpstr>1. 8760 data – note: these can be done now</vt:lpstr>
      <vt:lpstr>2. Create input files to RESOLVE and plot results</vt:lpstr>
      <vt:lpstr>3. Variable timesteps in RESOLVE</vt:lpstr>
      <vt:lpstr>Other modifications</vt:lpstr>
      <vt:lpstr>Other input reviews</vt:lpstr>
      <vt:lpstr>Change: hourly costs</vt:lpstr>
      <vt:lpstr>Change: track energy in storage</vt:lpstr>
      <vt:lpstr>Other changes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Modeling discussion</dc:title>
  <dc:creator>Sarah Kurtz</dc:creator>
  <cp:lastModifiedBy>Sarah Kurtz</cp:lastModifiedBy>
  <cp:revision>16</cp:revision>
  <dcterms:created xsi:type="dcterms:W3CDTF">2021-06-17T06:33:31Z</dcterms:created>
  <dcterms:modified xsi:type="dcterms:W3CDTF">2021-06-18T07:18:48Z</dcterms:modified>
</cp:coreProperties>
</file>