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52"/>
    <p:restoredTop sz="96327"/>
  </p:normalViewPr>
  <p:slideViewPr>
    <p:cSldViewPr snapToGrid="0" snapToObjects="1">
      <p:cViewPr varScale="1">
        <p:scale>
          <a:sx n="121" d="100"/>
          <a:sy n="121" d="100"/>
        </p:scale>
        <p:origin x="200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F85EF-6E07-B24E-968D-3FE6226988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AB53C6-4749-0844-A581-B571C2A3EE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0DD483-8572-7549-B948-A4FC299AA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DA072-F931-F743-930F-42114A5B48AC}" type="datetimeFigureOut">
              <a:rPr lang="en-US" smtClean="0"/>
              <a:t>6/16/21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489EB8-B78E-3B40-AB54-1E0A66216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0530C7-B900-444C-B4A6-69F71BCAC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93919-91A1-1748-8CE9-BCE90F267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8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78A32-C620-F74C-9EA4-E670DD016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70B9E5-C296-D94A-AE21-23DEC67BD6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2B596E-7E67-DA4A-93EE-E6B042F8D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DA072-F931-F743-930F-42114A5B48AC}" type="datetimeFigureOut">
              <a:rPr lang="en-US" smtClean="0"/>
              <a:t>6/16/21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190A63-5994-A045-B5EC-2ABF6FB46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31D5B2-D8D6-A748-8432-5ECC2FCCB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93919-91A1-1748-8CE9-BCE90F267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783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C7F263-C807-4D42-B97C-B03BBA8BC7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A9D201-A6EA-8940-B3C9-1C198E2C91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B365AD-7B44-3F47-B2F4-3381757E3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DA072-F931-F743-930F-42114A5B48AC}" type="datetimeFigureOut">
              <a:rPr lang="en-US" smtClean="0"/>
              <a:t>6/16/21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351B59-449A-A542-9CB3-29D4E24FF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BDCF56-0479-8540-8C70-6CB82B132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93919-91A1-1748-8CE9-BCE90F267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26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FFB74-DF85-564C-8CAB-E1F6427D1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D272FB-98C4-384C-9BCD-E8B1CD03ED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F5B69A-FAED-0C4C-978A-E047C736E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DA072-F931-F743-930F-42114A5B48AC}" type="datetimeFigureOut">
              <a:rPr lang="en-US" smtClean="0"/>
              <a:t>6/16/21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FA82B7-E165-DB45-9ED5-7F15EA8D4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14870E-8258-1848-A265-20FAD474B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93919-91A1-1748-8CE9-BCE90F267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303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EDD59-5F3D-FD4B-9C08-6983E84A7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5BE8FA-68C9-0A49-B364-C3107E11A2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092895-06AA-6E40-92F2-9CB0C1693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DA072-F931-F743-930F-42114A5B48AC}" type="datetimeFigureOut">
              <a:rPr lang="en-US" smtClean="0"/>
              <a:t>6/16/21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58D11D-86E4-5344-98B6-0CAFEB08A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0F8736-3B43-EA4B-93EA-E4E092DE3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93919-91A1-1748-8CE9-BCE90F267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960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5F342-C7E0-BD44-B514-81187D62C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A0F6C-7372-AF45-B92C-F09E252C0A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7D4E9B-31F3-9242-A2E0-862DD5367F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9C6446-A11D-F643-BA18-267F4464A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DA072-F931-F743-930F-42114A5B48AC}" type="datetimeFigureOut">
              <a:rPr lang="en-US" smtClean="0"/>
              <a:t>6/16/21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57B39C-432E-7B49-B334-173771BA6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713F18-18D6-4648-938A-E28FC2E09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93919-91A1-1748-8CE9-BCE90F267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717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6CB47-3751-3D47-8664-2FBDA29F0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7A43B6-9C47-604F-A829-34301E5457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F0D4C7-FFDE-214A-BD68-179F9E7284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6B6BF8-0C78-014D-B3D3-793EE40D85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91E763-95A2-B44C-B2FC-C3764BF826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52B79B-9796-8348-9CF3-4A4F744C1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DA072-F931-F743-930F-42114A5B48AC}" type="datetimeFigureOut">
              <a:rPr lang="en-US" smtClean="0"/>
              <a:t>6/16/21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71D1B8-08E9-3C47-A726-CC2BFFE96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607553-3099-0D41-A803-E5762F081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93919-91A1-1748-8CE9-BCE90F267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267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FD60E-4D7F-004E-85A2-CC5CD99DF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D12D2C-96BE-704D-9AAE-81B21807A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DA072-F931-F743-930F-42114A5B48AC}" type="datetimeFigureOut">
              <a:rPr lang="en-US" smtClean="0"/>
              <a:t>6/16/21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2F86CC-40A6-D648-9DEB-08CF988D8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2220C6-5F5E-B343-A354-F4D52A5F4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93919-91A1-1748-8CE9-BCE90F267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708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2EA4C5-6B1B-2847-A682-E1CE11607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DA072-F931-F743-930F-42114A5B48AC}" type="datetimeFigureOut">
              <a:rPr lang="en-US" smtClean="0"/>
              <a:t>6/16/21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CFA552-7992-954F-90AD-757424024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7C10F4-263C-D54B-AB35-0141864BD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93919-91A1-1748-8CE9-BCE90F267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112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85262-86CE-9F4F-B463-ABBFAC619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20D118-7ADA-C34D-939B-9C1CCA2DAF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C06BC8-6E74-8148-98B5-E03EBC6E7C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207923-0FE5-064D-B0B9-EE9AD008E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DA072-F931-F743-930F-42114A5B48AC}" type="datetimeFigureOut">
              <a:rPr lang="en-US" smtClean="0"/>
              <a:t>6/16/21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B60B9D-527D-F344-ADAF-08C2305CA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15264B-9AE2-AA47-9BD9-7C6465495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93919-91A1-1748-8CE9-BCE90F267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444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0F6E9-2F4C-9042-AE1D-014DEB598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048E60-8AF0-C24E-BDBF-27348F03D9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DDA9D6-DD1B-1F40-871D-75A9BFC4CA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8F277B-C2ED-D543-A54D-23BC7531E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DA072-F931-F743-930F-42114A5B48AC}" type="datetimeFigureOut">
              <a:rPr lang="en-US" smtClean="0"/>
              <a:t>6/16/21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E41CF8-497F-334D-BDB8-BDC399F13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E9D6B0-F0EC-1C46-8986-7E4083B81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93919-91A1-1748-8CE9-BCE90F267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91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4B2B4D-3C14-5E42-BD68-924BEFF80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6D6683-DFF4-7345-B009-CF9CE847C5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C80BE8-67C6-8443-BED6-6A896E5942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DA072-F931-F743-930F-42114A5B48AC}" type="datetimeFigureOut">
              <a:rPr lang="en-US" smtClean="0"/>
              <a:t>6/16/21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56C7C4-A706-4349-BB44-DF6444ACE1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BD030A-97FF-DA4E-B2A5-D85310A33D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93919-91A1-1748-8CE9-BCE90F267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392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59D5C-85D5-7A4C-8468-C22CD3E447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Modeling discussion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724F6A-8BF3-854F-9F4C-AE4903CDD7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June 18, 2021</a:t>
            </a:r>
          </a:p>
        </p:txBody>
      </p:sp>
    </p:spTree>
    <p:extLst>
      <p:ext uri="{BB962C8B-B14F-4D97-AF65-F5344CB8AC3E}">
        <p14:creationId xmlns:p14="http://schemas.microsoft.com/office/powerpoint/2010/main" val="5489319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0BA7B-5604-504A-A67F-A7673419E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timepoint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6014C-A9B9-2744-A340-426CE87D8D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Ancillary services</a:t>
            </a:r>
          </a:p>
          <a:p>
            <a:r>
              <a:rPr lang="en-US" dirty="0"/>
              <a:t>Ramp rate limits</a:t>
            </a:r>
          </a:p>
          <a:p>
            <a:r>
              <a:rPr lang="en-US" dirty="0"/>
              <a:t>Minimum shut down times; minimum on times</a:t>
            </a:r>
          </a:p>
          <a:p>
            <a:r>
              <a:rPr lang="en-US" dirty="0"/>
              <a:t>Track idle losses</a:t>
            </a:r>
          </a:p>
          <a:p>
            <a:r>
              <a:rPr lang="en-US" dirty="0"/>
              <a:t>Track operating losses (load associated with air conditioning to keep batteries cool)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780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6202E-E6EF-FD4F-80BD-1C4C6AA5D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Efforts that will be needed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DFF5B-C452-114F-ABF4-088E5B708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8760-hour data </a:t>
            </a:r>
            <a:r>
              <a:rPr lang="en-US" dirty="0"/>
              <a:t>for both RESOLVE (CAISO) and SWITCH (WECC).  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Software for creation of input files to RESOLVE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Variable timesteps for RESOLVE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Other modifications?  </a:t>
            </a:r>
          </a:p>
        </p:txBody>
      </p:sp>
    </p:spTree>
    <p:extLst>
      <p:ext uri="{BB962C8B-B14F-4D97-AF65-F5344CB8AC3E}">
        <p14:creationId xmlns:p14="http://schemas.microsoft.com/office/powerpoint/2010/main" val="235316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6202E-E6EF-FD4F-80BD-1C4C6AA5D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0532"/>
            <a:ext cx="10515600" cy="1325563"/>
          </a:xfrm>
        </p:spPr>
        <p:txBody>
          <a:bodyPr/>
          <a:lstStyle/>
          <a:p>
            <a:r>
              <a:rPr lang="en-US" dirty="0"/>
              <a:t>1. 8760 data – note: these can be done now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DFF5B-C452-114F-ABF4-088E5B708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1241"/>
            <a:ext cx="10515600" cy="541282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Collection of data we can use for 8760-hour or at least 365-day simulations.  This will be useful for both RESOLVE (CAISO, NW, SW,?) and SWITCH (WECC).  </a:t>
            </a:r>
          </a:p>
          <a:p>
            <a:r>
              <a:rPr lang="en-US" dirty="0"/>
              <a:t>For RESOLVE:</a:t>
            </a:r>
          </a:p>
          <a:p>
            <a:pPr lvl="1"/>
            <a:r>
              <a:rPr lang="en-US" dirty="0"/>
              <a:t>Create 8760 data sets for 2015, 2016, 2017, 2018, 2019, and 2020 </a:t>
            </a:r>
          </a:p>
          <a:p>
            <a:pPr lvl="1"/>
            <a:r>
              <a:rPr lang="en-US" dirty="0"/>
              <a:t>Use CAISO 5-min data to obtain </a:t>
            </a:r>
            <a:r>
              <a:rPr lang="en-US" dirty="0">
                <a:solidFill>
                  <a:srgbClr val="FF0000"/>
                </a:solidFill>
              </a:rPr>
              <a:t>hourly profiles for load, solar, wind to define CAISO values for existing </a:t>
            </a:r>
            <a:r>
              <a:rPr lang="en-US" dirty="0"/>
              <a:t>(ignore the fact that solar was installed throughout the year)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Adjust load </a:t>
            </a:r>
            <a:r>
              <a:rPr lang="en-US" dirty="0"/>
              <a:t>– need to develop method for doing this (for EV, population changes…)</a:t>
            </a:r>
          </a:p>
          <a:p>
            <a:pPr lvl="1"/>
            <a:r>
              <a:rPr lang="en-US" dirty="0"/>
              <a:t>For candidate resources:</a:t>
            </a:r>
          </a:p>
          <a:p>
            <a:pPr lvl="2"/>
            <a:r>
              <a:rPr lang="en-US" dirty="0"/>
              <a:t>Locate good resources for each load zone (can use RSP candidate locations)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Calculate 8760 for 2015-2020 for solar using SAM </a:t>
            </a:r>
            <a:r>
              <a:rPr lang="en-US" dirty="0"/>
              <a:t>or PVWATTS (use current RESOLVE locations)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Similarly, for wind using NREL Wind toolkit</a:t>
            </a:r>
            <a:r>
              <a:rPr lang="en-US" dirty="0"/>
              <a:t>; Use the 107,000 data (for California) set to </a:t>
            </a:r>
            <a:r>
              <a:rPr lang="en-US" dirty="0">
                <a:solidFill>
                  <a:srgbClr val="FF0000"/>
                </a:solidFill>
              </a:rPr>
              <a:t>identify candidate resources; compare those locations to RESOLVE candidate resources. Look for winter-peaking resources</a:t>
            </a:r>
          </a:p>
          <a:p>
            <a:pPr lvl="1"/>
            <a:r>
              <a:rPr lang="en-US" dirty="0"/>
              <a:t>What about other inputs?– </a:t>
            </a:r>
            <a:r>
              <a:rPr lang="en-US" dirty="0">
                <a:solidFill>
                  <a:srgbClr val="FF0000"/>
                </a:solidFill>
              </a:rPr>
              <a:t>determine strategy for defining Hydro limits </a:t>
            </a:r>
            <a:r>
              <a:rPr lang="en-US" dirty="0">
                <a:solidFill>
                  <a:srgbClr val="0070C0"/>
                </a:solidFill>
              </a:rPr>
              <a:t>What makes sense?</a:t>
            </a:r>
          </a:p>
          <a:p>
            <a:r>
              <a:rPr lang="en-US" dirty="0"/>
              <a:t>For SWITCH: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Use years in Wind Toolkit – whatever is available</a:t>
            </a:r>
            <a:endParaRPr lang="en-US" dirty="0"/>
          </a:p>
          <a:p>
            <a:pPr lvl="1"/>
            <a:r>
              <a:rPr lang="en-US" dirty="0"/>
              <a:t>Load is already extrapolated based on 2006? (extrapolation already exists – ignore weather)</a:t>
            </a:r>
          </a:p>
          <a:p>
            <a:pPr lvl="1"/>
            <a:r>
              <a:rPr lang="en-US" dirty="0"/>
              <a:t>Candidate resources </a:t>
            </a:r>
          </a:p>
          <a:p>
            <a:pPr lvl="2"/>
            <a:r>
              <a:rPr lang="en-US" dirty="0"/>
              <a:t>Use existing sites as a start</a:t>
            </a:r>
            <a:r>
              <a:rPr lang="en-US" dirty="0">
                <a:solidFill>
                  <a:srgbClr val="FF0000"/>
                </a:solidFill>
              </a:rPr>
              <a:t>.  Look at whether want to create new sites.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Calculate 8760 for selected years for solar using SAM </a:t>
            </a:r>
            <a:r>
              <a:rPr lang="en-US" dirty="0"/>
              <a:t>or PVWATTS (use identified sites)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Calculate for wind using NREL Wind toolkit</a:t>
            </a:r>
            <a:r>
              <a:rPr lang="en-US" dirty="0"/>
              <a:t>;. (use identified sites)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460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6202E-E6EF-FD4F-80BD-1C4C6AA5D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112062" cy="1325563"/>
          </a:xfrm>
        </p:spPr>
        <p:txBody>
          <a:bodyPr/>
          <a:lstStyle/>
          <a:p>
            <a:r>
              <a:rPr lang="en-US" dirty="0"/>
              <a:t>2. Create input files to RESOLVE and plot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DFF5B-C452-114F-ABF4-088E5B708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116" y="1690688"/>
            <a:ext cx="10599683" cy="4667250"/>
          </a:xfrm>
        </p:spPr>
        <p:txBody>
          <a:bodyPr>
            <a:normAutofit/>
          </a:bodyPr>
          <a:lstStyle/>
          <a:p>
            <a:r>
              <a:rPr lang="en-US" dirty="0"/>
              <a:t>The “Scenario Tool” we have been using will not handle the 8760 data.  </a:t>
            </a:r>
          </a:p>
          <a:p>
            <a:pPr lvl="1"/>
            <a:r>
              <a:rPr lang="en-US" dirty="0"/>
              <a:t>Pedro wrote some Python code to modify the </a:t>
            </a:r>
            <a:r>
              <a:rPr lang="en-US" dirty="0" err="1"/>
              <a:t>shapes.tab</a:t>
            </a:r>
            <a:r>
              <a:rPr lang="en-US" dirty="0"/>
              <a:t> file. 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Write code that will create files in the new format </a:t>
            </a:r>
            <a:r>
              <a:rPr lang="en-US" dirty="0"/>
              <a:t>using our 8760 data as input</a:t>
            </a:r>
          </a:p>
          <a:p>
            <a:pPr lvl="1"/>
            <a:r>
              <a:rPr lang="en-US" dirty="0"/>
              <a:t>Select the year to pull the data from</a:t>
            </a:r>
          </a:p>
          <a:p>
            <a:pPr lvl="1"/>
            <a:r>
              <a:rPr lang="en-US" dirty="0"/>
              <a:t>Apply a filter to select the timepoints we want to use</a:t>
            </a:r>
          </a:p>
          <a:p>
            <a:pPr lvl="1"/>
            <a:r>
              <a:rPr lang="en-US" dirty="0"/>
              <a:t>Aggregate the data by timepoint </a:t>
            </a:r>
          </a:p>
          <a:p>
            <a:pPr lvl="1"/>
            <a:r>
              <a:rPr lang="en-US" dirty="0"/>
              <a:t>E3 plans a Scenario tool that will create the files that have static input </a:t>
            </a:r>
          </a:p>
          <a:p>
            <a:pPr lvl="1"/>
            <a:r>
              <a:rPr lang="en-US" dirty="0"/>
              <a:t>This part can be done now</a:t>
            </a:r>
          </a:p>
          <a:p>
            <a:r>
              <a:rPr lang="en-US" dirty="0"/>
              <a:t>We may </a:t>
            </a:r>
            <a:r>
              <a:rPr lang="en-US" dirty="0">
                <a:solidFill>
                  <a:srgbClr val="FF0000"/>
                </a:solidFill>
              </a:rPr>
              <a:t>need to build on the plotting files </a:t>
            </a:r>
            <a:r>
              <a:rPr lang="en-US" dirty="0"/>
              <a:t>to use the new output file format (can be done as soon as we see the file output format) </a:t>
            </a:r>
            <a:r>
              <a:rPr lang="en-US" dirty="0">
                <a:solidFill>
                  <a:srgbClr val="00B050"/>
                </a:solidFill>
              </a:rPr>
              <a:t>Pedro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066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6202E-E6EF-FD4F-80BD-1C4C6AA5D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Variable timesteps in RESOLVE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DFF5B-C452-114F-ABF4-088E5B708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should modify RESOLVE to be able to do time steps of longer than 1-hour steps </a:t>
            </a:r>
            <a:r>
              <a:rPr lang="en-US" dirty="0"/>
              <a:t>(this already exists in SWITCH)</a:t>
            </a:r>
          </a:p>
          <a:p>
            <a:r>
              <a:rPr lang="en-US" dirty="0">
                <a:solidFill>
                  <a:srgbClr val="0070C0"/>
                </a:solidFill>
              </a:rPr>
              <a:t>Make the time step variable and determined by the input file</a:t>
            </a:r>
          </a:p>
          <a:p>
            <a:r>
              <a:rPr lang="en-US" dirty="0">
                <a:solidFill>
                  <a:srgbClr val="0070C0"/>
                </a:solidFill>
              </a:rPr>
              <a:t>Aggregate or use “snap shot”; Create Option: choose which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Make a list of the changes </a:t>
            </a:r>
            <a:r>
              <a:rPr lang="en-US" dirty="0"/>
              <a:t>– See later slide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Divide up the list and make the changes after E3 gives a stable version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207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6202E-E6EF-FD4F-80BD-1C4C6AA5D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modifications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DFF5B-C452-114F-ABF4-088E5B708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922876" cy="466725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Solar thermal with storage done well in RESOLVE</a:t>
            </a:r>
            <a:r>
              <a:rPr lang="en-US" dirty="0"/>
              <a:t>. Already in SWITCH – How does SWITCH handle this? Currently disaggregated in SWITCH</a:t>
            </a:r>
          </a:p>
          <a:p>
            <a:r>
              <a:rPr lang="en-US" dirty="0">
                <a:solidFill>
                  <a:srgbClr val="FF0000"/>
                </a:solidFill>
              </a:rPr>
              <a:t>“Warm start” to RESOLVE- Martin will show how it was done in SWITCH</a:t>
            </a:r>
          </a:p>
          <a:p>
            <a:r>
              <a:rPr lang="en-US" dirty="0">
                <a:solidFill>
                  <a:srgbClr val="FF0000"/>
                </a:solidFill>
              </a:rPr>
              <a:t>Model hybrid resources </a:t>
            </a:r>
            <a:r>
              <a:rPr lang="en-US" dirty="0"/>
              <a:t>– </a:t>
            </a:r>
            <a:r>
              <a:rPr lang="en-US" dirty="0">
                <a:solidFill>
                  <a:srgbClr val="0070C0"/>
                </a:solidFill>
              </a:rPr>
              <a:t>can we define this easily</a:t>
            </a:r>
            <a:r>
              <a:rPr lang="en-US" dirty="0"/>
              <a:t>?</a:t>
            </a:r>
          </a:p>
          <a:p>
            <a:r>
              <a:rPr lang="en-US" dirty="0">
                <a:solidFill>
                  <a:srgbClr val="FF0000"/>
                </a:solidFill>
              </a:rPr>
              <a:t>Add capability to sell hydrogen</a:t>
            </a:r>
          </a:p>
          <a:p>
            <a:r>
              <a:rPr lang="en-US" dirty="0">
                <a:solidFill>
                  <a:srgbClr val="FF0000"/>
                </a:solidFill>
              </a:rPr>
              <a:t>Add capability to monetize thermal energy</a:t>
            </a:r>
          </a:p>
          <a:p>
            <a:r>
              <a:rPr lang="en-US" dirty="0">
                <a:solidFill>
                  <a:srgbClr val="FF0000"/>
                </a:solidFill>
              </a:rPr>
              <a:t>Add new storage resources</a:t>
            </a:r>
          </a:p>
          <a:p>
            <a:r>
              <a:rPr lang="en-US" dirty="0">
                <a:solidFill>
                  <a:srgbClr val="FF0000"/>
                </a:solidFill>
              </a:rPr>
              <a:t>Inter-sectoral storage – eventually make an economy-wide model</a:t>
            </a:r>
          </a:p>
          <a:p>
            <a:r>
              <a:rPr lang="en-US" dirty="0">
                <a:solidFill>
                  <a:srgbClr val="FF0000"/>
                </a:solidFill>
              </a:rPr>
              <a:t>Other emissions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440634-508C-384F-9838-E1F7FFDF2B95}"/>
              </a:ext>
            </a:extLst>
          </p:cNvPr>
          <p:cNvSpPr txBox="1"/>
          <p:nvPr/>
        </p:nvSpPr>
        <p:spPr>
          <a:xfrm>
            <a:off x="91967" y="6166147"/>
            <a:ext cx="119920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Will execute this when have stable version of RESOLVE (at end of July?); can start planning now</a:t>
            </a:r>
          </a:p>
        </p:txBody>
      </p:sp>
    </p:spTree>
    <p:extLst>
      <p:ext uri="{BB962C8B-B14F-4D97-AF65-F5344CB8AC3E}">
        <p14:creationId xmlns:p14="http://schemas.microsoft.com/office/powerpoint/2010/main" val="3896853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0B006-4496-6647-A741-1BE72F2D5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input reviews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DCA71F-C67A-0649-A5A9-BE288C49F7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Review build limits for each resource – compare between SWITCH and RESOLVE</a:t>
            </a:r>
          </a:p>
          <a:p>
            <a:r>
              <a:rPr lang="en-US" dirty="0">
                <a:solidFill>
                  <a:srgbClr val="FF0000"/>
                </a:solidFill>
              </a:rPr>
              <a:t>Review cost models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9D69CA-A30E-5B4B-AD95-F1F5ABFCDFF3}"/>
              </a:ext>
            </a:extLst>
          </p:cNvPr>
          <p:cNvSpPr txBox="1"/>
          <p:nvPr/>
        </p:nvSpPr>
        <p:spPr>
          <a:xfrm>
            <a:off x="4075388" y="5868136"/>
            <a:ext cx="32070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Am working on this now</a:t>
            </a:r>
          </a:p>
        </p:txBody>
      </p:sp>
    </p:spTree>
    <p:extLst>
      <p:ext uri="{BB962C8B-B14F-4D97-AF65-F5344CB8AC3E}">
        <p14:creationId xmlns:p14="http://schemas.microsoft.com/office/powerpoint/2010/main" val="1766223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0F76E-091D-C44F-A9A0-9937BF3B9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Timepoint Change: hourly costs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C90D2-7796-7B47-AA92-40E8376C2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4844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Adding the time step (in hours) to:</a:t>
            </a:r>
          </a:p>
          <a:p>
            <a:pPr marL="457200" lvl="1" indent="0">
              <a:buNone/>
            </a:pPr>
            <a:r>
              <a:rPr lang="en-US" dirty="0" err="1"/>
              <a:t>timepoint_weight</a:t>
            </a:r>
            <a:r>
              <a:rPr lang="en-US" dirty="0"/>
              <a:t> = (</a:t>
            </a:r>
          </a:p>
          <a:p>
            <a:pPr marL="457200" lvl="1" indent="0">
              <a:buNone/>
            </a:pPr>
            <a:r>
              <a:rPr lang="en-US" dirty="0" err="1"/>
              <a:t>model.day_weight</a:t>
            </a:r>
            <a:r>
              <a:rPr lang="en-US" dirty="0"/>
              <a:t>[</a:t>
            </a:r>
            <a:r>
              <a:rPr lang="en-US" dirty="0" err="1"/>
              <a:t>model.day</a:t>
            </a:r>
            <a:r>
              <a:rPr lang="en-US" dirty="0"/>
              <a:t>[</a:t>
            </a:r>
            <a:r>
              <a:rPr lang="en-US" dirty="0" err="1"/>
              <a:t>tmp</a:t>
            </a:r>
            <a:r>
              <a:rPr lang="en-US" dirty="0"/>
              <a:t>]] * </a:t>
            </a:r>
            <a:r>
              <a:rPr lang="en-US" dirty="0" err="1"/>
              <a:t>model.discount_factor</a:t>
            </a:r>
            <a:r>
              <a:rPr lang="en-US" dirty="0"/>
              <a:t>[</a:t>
            </a:r>
            <a:r>
              <a:rPr lang="en-US" dirty="0" err="1"/>
              <a:t>model.period</a:t>
            </a:r>
            <a:r>
              <a:rPr lang="en-US" dirty="0"/>
              <a:t>[</a:t>
            </a:r>
            <a:r>
              <a:rPr lang="en-US" dirty="0" err="1"/>
              <a:t>tmp</a:t>
            </a:r>
            <a:r>
              <a:rPr lang="en-US" dirty="0"/>
              <a:t>]]</a:t>
            </a:r>
          </a:p>
          <a:p>
            <a:pPr marL="457200" lvl="1" indent="0">
              <a:buNone/>
            </a:pP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Should fix:</a:t>
            </a:r>
          </a:p>
          <a:p>
            <a:pPr marL="457200" lvl="1" indent="0">
              <a:buNone/>
            </a:pPr>
            <a:r>
              <a:rPr lang="en-US" dirty="0"/>
              <a:t># ### Hourly costs ### #</a:t>
            </a:r>
          </a:p>
          <a:p>
            <a:pPr marL="457200" lvl="1" indent="0">
              <a:buNone/>
            </a:pPr>
            <a:r>
              <a:rPr lang="en-US" dirty="0" err="1"/>
              <a:t>variable_costs</a:t>
            </a:r>
            <a:r>
              <a:rPr lang="en-US" dirty="0"/>
              <a:t> = float()</a:t>
            </a:r>
          </a:p>
          <a:p>
            <a:pPr marL="457200" lvl="1" indent="0">
              <a:buNone/>
            </a:pPr>
            <a:r>
              <a:rPr lang="en-US" dirty="0" err="1"/>
              <a:t>fuel_costs</a:t>
            </a:r>
            <a:r>
              <a:rPr lang="en-US" dirty="0"/>
              <a:t> = float()</a:t>
            </a:r>
          </a:p>
          <a:p>
            <a:pPr marL="457200" lvl="1" indent="0">
              <a:buNone/>
            </a:pPr>
            <a:r>
              <a:rPr lang="en-US" dirty="0" err="1"/>
              <a:t>unit_start_costs</a:t>
            </a:r>
            <a:r>
              <a:rPr lang="en-US" dirty="0"/>
              <a:t> = float()</a:t>
            </a:r>
          </a:p>
          <a:p>
            <a:pPr marL="457200" lvl="1" indent="0">
              <a:buNone/>
            </a:pPr>
            <a:r>
              <a:rPr lang="en-US" dirty="0" err="1"/>
              <a:t>unit_shutdown_costs</a:t>
            </a:r>
            <a:r>
              <a:rPr lang="en-US" dirty="0"/>
              <a:t> = float()</a:t>
            </a:r>
          </a:p>
          <a:p>
            <a:pPr marL="457200" lvl="1" indent="0">
              <a:buNone/>
            </a:pPr>
            <a:r>
              <a:rPr lang="en-US" dirty="0" err="1"/>
              <a:t>unserved_energy_costs</a:t>
            </a:r>
            <a:r>
              <a:rPr lang="en-US" dirty="0"/>
              <a:t> = float()</a:t>
            </a:r>
          </a:p>
          <a:p>
            <a:pPr marL="457200" lvl="1" indent="0">
              <a:buNone/>
            </a:pPr>
            <a:r>
              <a:rPr lang="en-US" dirty="0" err="1"/>
              <a:t>overgen_costs</a:t>
            </a:r>
            <a:r>
              <a:rPr lang="en-US" dirty="0"/>
              <a:t> = float()</a:t>
            </a:r>
          </a:p>
          <a:p>
            <a:pPr marL="457200" lvl="1" indent="0">
              <a:buNone/>
            </a:pPr>
            <a:r>
              <a:rPr lang="en-US" dirty="0" err="1"/>
              <a:t>scheduled_curtailment_costs</a:t>
            </a:r>
            <a:r>
              <a:rPr lang="en-US" dirty="0"/>
              <a:t> = float()</a:t>
            </a:r>
          </a:p>
          <a:p>
            <a:pPr marL="457200" lvl="1" indent="0">
              <a:buNone/>
            </a:pPr>
            <a:r>
              <a:rPr lang="en-US" dirty="0" err="1"/>
              <a:t>upward_reg_violation_costs</a:t>
            </a:r>
            <a:r>
              <a:rPr lang="en-US" dirty="0"/>
              <a:t> = float()</a:t>
            </a:r>
          </a:p>
          <a:p>
            <a:pPr marL="457200" lvl="1" indent="0">
              <a:buNone/>
            </a:pPr>
            <a:r>
              <a:rPr lang="en-US" dirty="0" err="1"/>
              <a:t>downward_reg_violation_costs</a:t>
            </a:r>
            <a:r>
              <a:rPr lang="en-US" dirty="0"/>
              <a:t> = float()</a:t>
            </a:r>
          </a:p>
          <a:p>
            <a:pPr marL="457200" lvl="1" indent="0">
              <a:buNone/>
            </a:pPr>
            <a:r>
              <a:rPr lang="en-US" dirty="0" err="1"/>
              <a:t>upward_lf_reserve_violation_costs</a:t>
            </a:r>
            <a:r>
              <a:rPr lang="en-US" dirty="0"/>
              <a:t> = float()</a:t>
            </a:r>
          </a:p>
          <a:p>
            <a:pPr marL="457200" lvl="1" indent="0">
              <a:buNone/>
            </a:pPr>
            <a:r>
              <a:rPr lang="en-US" dirty="0" err="1"/>
              <a:t>downward_lf_reserve_violation_costs</a:t>
            </a:r>
            <a:r>
              <a:rPr lang="en-US" dirty="0"/>
              <a:t> = float()</a:t>
            </a:r>
          </a:p>
          <a:p>
            <a:pPr marL="457200" lvl="1" indent="0">
              <a:buNone/>
            </a:pPr>
            <a:r>
              <a:rPr lang="en-US" dirty="0" err="1"/>
              <a:t>spin_violation_costs</a:t>
            </a:r>
            <a:r>
              <a:rPr lang="en-US" dirty="0"/>
              <a:t> = float()</a:t>
            </a:r>
          </a:p>
          <a:p>
            <a:pPr marL="457200" lvl="1" indent="0">
              <a:buNone/>
            </a:pPr>
            <a:r>
              <a:rPr lang="en-US" dirty="0" err="1"/>
              <a:t>hurdle_rate_costs</a:t>
            </a:r>
            <a:r>
              <a:rPr lang="en-US" dirty="0"/>
              <a:t> = float()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243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AA882-4DEC-C24C-ABDA-CD4486842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Timepoint Change: track energy in storage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45B7E6-B4EB-874D-AA96-B54888E0C3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0" lvl="1" indent="0">
              <a:buNone/>
            </a:pPr>
            <a:r>
              <a:rPr lang="en-US" dirty="0"/>
              <a:t>def </a:t>
            </a:r>
            <a:r>
              <a:rPr lang="en-US" dirty="0" err="1"/>
              <a:t>storage_energy_tracking_rule</a:t>
            </a:r>
            <a:r>
              <a:rPr lang="en-US" dirty="0"/>
              <a:t>(model, </a:t>
            </a:r>
            <a:r>
              <a:rPr lang="en-US" dirty="0" err="1"/>
              <a:t>storage_resource</a:t>
            </a:r>
            <a:r>
              <a:rPr lang="en-US" dirty="0"/>
              <a:t>, timepoint):</a:t>
            </a:r>
          </a:p>
          <a:p>
            <a:pPr marL="0" indent="0">
              <a:buNone/>
            </a:pPr>
            <a:r>
              <a:rPr lang="en-US" dirty="0"/>
              <a:t>It may be that this can be adjusted in the final line:</a:t>
            </a:r>
          </a:p>
          <a:p>
            <a:pPr marL="457200" lvl="1" indent="0">
              <a:buNone/>
            </a:pPr>
            <a:r>
              <a:rPr lang="en-US" dirty="0"/>
              <a:t>return (</a:t>
            </a:r>
          </a:p>
          <a:p>
            <a:pPr marL="457200" lvl="1" indent="0">
              <a:buNone/>
            </a:pPr>
            <a:r>
              <a:rPr lang="en-US" dirty="0" err="1"/>
              <a:t>model.Energy_in_Storage_MWh</a:t>
            </a:r>
            <a:r>
              <a:rPr lang="en-US" dirty="0"/>
              <a:t>[</a:t>
            </a:r>
            <a:r>
              <a:rPr lang="en-US" dirty="0" err="1"/>
              <a:t>storage_resource</a:t>
            </a:r>
            <a:r>
              <a:rPr lang="en-US" dirty="0"/>
              <a:t>, </a:t>
            </a:r>
            <a:r>
              <a:rPr lang="en-US" dirty="0" err="1"/>
              <a:t>model.next_timepoint</a:t>
            </a:r>
            <a:r>
              <a:rPr lang="en-US" dirty="0"/>
              <a:t>[timepoint]]</a:t>
            </a:r>
          </a:p>
          <a:p>
            <a:pPr marL="457200" lvl="1" indent="0">
              <a:buNone/>
            </a:pPr>
            <a:r>
              <a:rPr lang="en-US" dirty="0"/>
              <a:t>== </a:t>
            </a:r>
            <a:r>
              <a:rPr lang="en-US" dirty="0" err="1"/>
              <a:t>model.Energy_in_Storage_MWh</a:t>
            </a:r>
            <a:r>
              <a:rPr lang="en-US" dirty="0"/>
              <a:t>[</a:t>
            </a:r>
            <a:r>
              <a:rPr lang="en-US" dirty="0" err="1"/>
              <a:t>storage_resource</a:t>
            </a:r>
            <a:r>
              <a:rPr lang="en-US" dirty="0"/>
              <a:t>, timepoint]</a:t>
            </a:r>
          </a:p>
          <a:p>
            <a:pPr marL="457200" lvl="1" indent="0">
              <a:buNone/>
            </a:pPr>
            <a:r>
              <a:rPr lang="en-US" dirty="0"/>
              <a:t>+ </a:t>
            </a:r>
            <a:r>
              <a:rPr lang="en-US" dirty="0" err="1"/>
              <a:t>charging_mwh</a:t>
            </a:r>
            <a:r>
              <a:rPr lang="en-US" dirty="0"/>
              <a:t> * </a:t>
            </a:r>
            <a:r>
              <a:rPr lang="en-US" dirty="0" err="1"/>
              <a:t>model.charging_efficiency</a:t>
            </a:r>
            <a:r>
              <a:rPr lang="en-US" dirty="0"/>
              <a:t>[</a:t>
            </a:r>
            <a:r>
              <a:rPr lang="en-US" dirty="0" err="1"/>
              <a:t>model.technology</a:t>
            </a:r>
            <a:r>
              <a:rPr lang="en-US" dirty="0"/>
              <a:t>[</a:t>
            </a:r>
            <a:r>
              <a:rPr lang="en-US" dirty="0" err="1"/>
              <a:t>storage_resource</a:t>
            </a:r>
            <a:r>
              <a:rPr lang="en-US" dirty="0"/>
              <a:t>]]</a:t>
            </a:r>
          </a:p>
          <a:p>
            <a:pPr marL="457200" lvl="1" indent="0">
              <a:buNone/>
            </a:pPr>
            <a:r>
              <a:rPr lang="en-US" dirty="0"/>
              <a:t>- </a:t>
            </a:r>
            <a:r>
              <a:rPr lang="en-US" dirty="0" err="1"/>
              <a:t>discharging_mwh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/ </a:t>
            </a:r>
            <a:r>
              <a:rPr lang="en-US" dirty="0" err="1"/>
              <a:t>model.discharging_efficiency</a:t>
            </a:r>
            <a:r>
              <a:rPr lang="en-US" dirty="0"/>
              <a:t>[</a:t>
            </a:r>
            <a:r>
              <a:rPr lang="en-US" dirty="0" err="1"/>
              <a:t>model.technology</a:t>
            </a:r>
            <a:r>
              <a:rPr lang="en-US" dirty="0"/>
              <a:t>[</a:t>
            </a:r>
            <a:r>
              <a:rPr lang="en-US" dirty="0" err="1"/>
              <a:t>storage_resource</a:t>
            </a:r>
            <a:r>
              <a:rPr lang="en-US" dirty="0"/>
              <a:t>]]</a:t>
            </a:r>
          </a:p>
          <a:p>
            <a:pPr marL="457200" lvl="1" indent="0">
              <a:buNone/>
            </a:pPr>
            <a:r>
              <a:rPr lang="en-US" dirty="0"/>
              <a:t>)</a:t>
            </a:r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6059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2065</TotalTime>
  <Words>952</Words>
  <Application>Microsoft Macintosh PowerPoint</Application>
  <PresentationFormat>Widescreen</PresentationFormat>
  <Paragraphs>97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Modeling discussion</vt:lpstr>
      <vt:lpstr>Efforts that will be needed</vt:lpstr>
      <vt:lpstr>1. 8760 data – note: these can be done now</vt:lpstr>
      <vt:lpstr>2. Create input files to RESOLVE and plot results</vt:lpstr>
      <vt:lpstr>3. Variable timesteps in RESOLVE</vt:lpstr>
      <vt:lpstr>Other modifications</vt:lpstr>
      <vt:lpstr>Other input reviews</vt:lpstr>
      <vt:lpstr>Timepoint Change: hourly costs</vt:lpstr>
      <vt:lpstr>Timepoint Change: track energy in storage</vt:lpstr>
      <vt:lpstr>Other timepoint changes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Modeling discussion</dc:title>
  <dc:creator>Sarah Kurtz</dc:creator>
  <cp:lastModifiedBy>Sarah Kurtz</cp:lastModifiedBy>
  <cp:revision>22</cp:revision>
  <dcterms:created xsi:type="dcterms:W3CDTF">2021-06-17T06:33:31Z</dcterms:created>
  <dcterms:modified xsi:type="dcterms:W3CDTF">2021-06-18T16:58:53Z</dcterms:modified>
</cp:coreProperties>
</file>