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74" r:id="rId7"/>
    <p:sldId id="275" r:id="rId8"/>
    <p:sldId id="264" r:id="rId9"/>
    <p:sldId id="276" r:id="rId10"/>
    <p:sldId id="277" r:id="rId11"/>
    <p:sldId id="278" r:id="rId12"/>
    <p:sldId id="279" r:id="rId13"/>
    <p:sldId id="268" r:id="rId14"/>
    <p:sldId id="280" r:id="rId15"/>
    <p:sldId id="281" r:id="rId16"/>
    <p:sldId id="272" r:id="rId17"/>
    <p:sldId id="282" r:id="rId18"/>
    <p:sldId id="283" r:id="rId19"/>
    <p:sldId id="273" r:id="rId20"/>
    <p:sldId id="284" r:id="rId21"/>
    <p:sldId id="285" r:id="rId22"/>
    <p:sldId id="257"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73" d="100"/>
          <a:sy n="73" d="100"/>
        </p:scale>
        <p:origin x="55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1762-99CB-435D-9CEB-DD35DE0B3CF2}"/>
              </a:ext>
            </a:extLst>
          </p:cNvPr>
          <p:cNvSpPr>
            <a:spLocks noGrp="1"/>
          </p:cNvSpPr>
          <p:nvPr>
            <p:ph type="ctrTitle"/>
          </p:nvPr>
        </p:nvSpPr>
        <p:spPr>
          <a:xfrm>
            <a:off x="328246" y="448409"/>
            <a:ext cx="9144000" cy="2560394"/>
          </a:xfrm>
        </p:spPr>
        <p:txBody>
          <a:bodyPr anchor="b"/>
          <a:lstStyle>
            <a:lvl1pPr algn="l">
              <a:defRPr sz="3600" b="1">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D3A4B7-E967-48D7-80D5-82BB113D3A32}"/>
              </a:ext>
            </a:extLst>
          </p:cNvPr>
          <p:cNvSpPr>
            <a:spLocks noGrp="1"/>
          </p:cNvSpPr>
          <p:nvPr>
            <p:ph type="subTitle" idx="1"/>
          </p:nvPr>
        </p:nvSpPr>
        <p:spPr>
          <a:xfrm>
            <a:off x="328246" y="4150274"/>
            <a:ext cx="11535508" cy="204256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EAC524E-2DC6-4400-8C36-D3848C3CB458}"/>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5" name="Footer Placeholder 4">
            <a:extLst>
              <a:ext uri="{FF2B5EF4-FFF2-40B4-BE49-F238E27FC236}">
                <a16:creationId xmlns:a16="http://schemas.microsoft.com/office/drawing/2014/main" id="{6D37A8E6-73CB-4A4B-9A20-EF977CA4E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A5FAC-86F1-44A2-963D-B9CA93BAA6DE}"/>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8" name="Picture 7">
            <a:extLst>
              <a:ext uri="{FF2B5EF4-FFF2-40B4-BE49-F238E27FC236}">
                <a16:creationId xmlns:a16="http://schemas.microsoft.com/office/drawing/2014/main" id="{47DE45D5-B00E-4410-94FB-2D200CF9464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865" y="352373"/>
            <a:ext cx="646331" cy="646331"/>
          </a:xfrm>
          <a:prstGeom prst="rect">
            <a:avLst/>
          </a:prstGeom>
        </p:spPr>
      </p:pic>
      <p:pic>
        <p:nvPicPr>
          <p:cNvPr id="10" name="Picture 9">
            <a:extLst>
              <a:ext uri="{FF2B5EF4-FFF2-40B4-BE49-F238E27FC236}">
                <a16:creationId xmlns:a16="http://schemas.microsoft.com/office/drawing/2014/main" id="{B23EB3EA-B48A-48D9-B029-CC45FAC5477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46" y="3052763"/>
            <a:ext cx="11521463" cy="980433"/>
          </a:xfrm>
          <a:prstGeom prst="rect">
            <a:avLst/>
          </a:prstGeom>
        </p:spPr>
      </p:pic>
      <p:sp>
        <p:nvSpPr>
          <p:cNvPr id="11" name="TextBox 10">
            <a:extLst>
              <a:ext uri="{FF2B5EF4-FFF2-40B4-BE49-F238E27FC236}">
                <a16:creationId xmlns:a16="http://schemas.microsoft.com/office/drawing/2014/main" id="{370A193C-ECE5-42CB-B4BF-05023B9E3E19}"/>
              </a:ext>
            </a:extLst>
          </p:cNvPr>
          <p:cNvSpPr txBox="1"/>
          <p:nvPr/>
        </p:nvSpPr>
        <p:spPr>
          <a:xfrm>
            <a:off x="10431952" y="2854340"/>
            <a:ext cx="1431802" cy="215444"/>
          </a:xfrm>
          <a:prstGeom prst="rect">
            <a:avLst/>
          </a:prstGeom>
          <a:noFill/>
        </p:spPr>
        <p:txBody>
          <a:bodyPr wrap="none" rtlCol="0">
            <a:spAutoFit/>
          </a:bodyPr>
          <a:lstStyle/>
          <a:p>
            <a:r>
              <a:rPr lang="en-US" sz="800" dirty="0"/>
              <a:t>https://showyourstripes.info/</a:t>
            </a:r>
          </a:p>
        </p:txBody>
      </p:sp>
      <p:sp>
        <p:nvSpPr>
          <p:cNvPr id="12" name="TextBox 11">
            <a:extLst>
              <a:ext uri="{FF2B5EF4-FFF2-40B4-BE49-F238E27FC236}">
                <a16:creationId xmlns:a16="http://schemas.microsoft.com/office/drawing/2014/main" id="{3E4CF845-C75A-43A4-8DAA-AF8637CFC249}"/>
              </a:ext>
            </a:extLst>
          </p:cNvPr>
          <p:cNvSpPr txBox="1"/>
          <p:nvPr/>
        </p:nvSpPr>
        <p:spPr>
          <a:xfrm>
            <a:off x="10215690" y="341997"/>
            <a:ext cx="1770812" cy="646331"/>
          </a:xfrm>
          <a:prstGeom prst="rect">
            <a:avLst/>
          </a:prstGeom>
          <a:noFill/>
          <a:effectLst>
            <a:outerShdw blurRad="50800" dist="38100" algn="l" rotWithShape="0">
              <a:srgbClr val="FFFF00">
                <a:alpha val="40000"/>
              </a:srgbClr>
            </a:outerShdw>
          </a:effectLst>
        </p:spPr>
        <p:txBody>
          <a:bodyPr wrap="square" rtlCol="0">
            <a:spAutoFit/>
          </a:bodyPr>
          <a:lstStyle/>
          <a:p>
            <a:r>
              <a:rPr lang="en-US" i="1" dirty="0">
                <a:effectLst/>
                <a:latin typeface="Arial Black" panose="020B0A04020102020204" pitchFamily="34" charset="0"/>
              </a:rPr>
              <a:t>Jones Solar Engineering</a:t>
            </a:r>
          </a:p>
        </p:txBody>
      </p:sp>
    </p:spTree>
    <p:extLst>
      <p:ext uri="{BB962C8B-B14F-4D97-AF65-F5344CB8AC3E}">
        <p14:creationId xmlns:p14="http://schemas.microsoft.com/office/powerpoint/2010/main" val="177373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EB8D-FA26-4287-ACDB-D520B0FAC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F0572E-FD7B-485E-A0A2-8041465B3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A8641-4B6A-4733-B77E-2D7604E1FCE7}"/>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5" name="Footer Placeholder 4">
            <a:extLst>
              <a:ext uri="{FF2B5EF4-FFF2-40B4-BE49-F238E27FC236}">
                <a16:creationId xmlns:a16="http://schemas.microsoft.com/office/drawing/2014/main" id="{DA07AEF7-9E81-4800-9676-D1C1F9639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43621-BB2B-4D2A-8BB3-6B3C870555EA}"/>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8" name="Picture 7">
            <a:extLst>
              <a:ext uri="{FF2B5EF4-FFF2-40B4-BE49-F238E27FC236}">
                <a16:creationId xmlns:a16="http://schemas.microsoft.com/office/drawing/2014/main" id="{5C75B50C-ECF9-49CD-8414-1489A845985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78" y="1394803"/>
            <a:ext cx="11521463" cy="136891"/>
          </a:xfrm>
          <a:prstGeom prst="rect">
            <a:avLst/>
          </a:prstGeom>
        </p:spPr>
      </p:pic>
      <p:pic>
        <p:nvPicPr>
          <p:cNvPr id="10" name="Picture 9">
            <a:extLst>
              <a:ext uri="{FF2B5EF4-FFF2-40B4-BE49-F238E27FC236}">
                <a16:creationId xmlns:a16="http://schemas.microsoft.com/office/drawing/2014/main" id="{7EA7DF3B-BD6F-4EFF-AB48-7B45536608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383" y="570593"/>
            <a:ext cx="458103" cy="458103"/>
          </a:xfrm>
          <a:prstGeom prst="rect">
            <a:avLst/>
          </a:prstGeom>
        </p:spPr>
      </p:pic>
      <p:sp>
        <p:nvSpPr>
          <p:cNvPr id="12" name="TextBox 11">
            <a:extLst>
              <a:ext uri="{FF2B5EF4-FFF2-40B4-BE49-F238E27FC236}">
                <a16:creationId xmlns:a16="http://schemas.microsoft.com/office/drawing/2014/main" id="{762ACD35-7C35-418F-B4FD-4222F1D8D487}"/>
              </a:ext>
            </a:extLst>
          </p:cNvPr>
          <p:cNvSpPr txBox="1"/>
          <p:nvPr/>
        </p:nvSpPr>
        <p:spPr>
          <a:xfrm>
            <a:off x="10612314" y="544217"/>
            <a:ext cx="1374187" cy="523220"/>
          </a:xfrm>
          <a:prstGeom prst="rect">
            <a:avLst/>
          </a:prstGeom>
          <a:noFill/>
          <a:effectLst>
            <a:outerShdw blurRad="50800" dist="38100" algn="l" rotWithShape="0">
              <a:srgbClr val="FFFF00">
                <a:alpha val="40000"/>
              </a:srgbClr>
            </a:outerShdw>
          </a:effectLst>
        </p:spPr>
        <p:txBody>
          <a:bodyPr wrap="square" rtlCol="0">
            <a:spAutoFit/>
          </a:bodyPr>
          <a:lstStyle/>
          <a:p>
            <a:r>
              <a:rPr lang="en-US" sz="1400" i="1" dirty="0">
                <a:effectLst/>
                <a:latin typeface="Arial Black" panose="020B0A04020102020204" pitchFamily="34" charset="0"/>
              </a:rPr>
              <a:t>Jones Solar Engineering</a:t>
            </a:r>
          </a:p>
        </p:txBody>
      </p:sp>
    </p:spTree>
    <p:extLst>
      <p:ext uri="{BB962C8B-B14F-4D97-AF65-F5344CB8AC3E}">
        <p14:creationId xmlns:p14="http://schemas.microsoft.com/office/powerpoint/2010/main" val="85822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27E577-F113-4FA8-AC8C-C8CFB5A807AC}"/>
              </a:ext>
            </a:extLst>
          </p:cNvPr>
          <p:cNvSpPr>
            <a:spLocks noGrp="1"/>
          </p:cNvSpPr>
          <p:nvPr>
            <p:ph type="title" orient="vert"/>
          </p:nvPr>
        </p:nvSpPr>
        <p:spPr>
          <a:xfrm>
            <a:off x="9161584" y="365125"/>
            <a:ext cx="2192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6B968-AAB9-41DD-925F-F5CDBBF6CB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9190D7-B5C4-469E-A986-3FA3C056774A}"/>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5" name="Footer Placeholder 4">
            <a:extLst>
              <a:ext uri="{FF2B5EF4-FFF2-40B4-BE49-F238E27FC236}">
                <a16:creationId xmlns:a16="http://schemas.microsoft.com/office/drawing/2014/main" id="{B2224D45-1DF8-4265-B7F3-D1B7650D3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2634D-60F4-4317-A984-0E7542592AAA}"/>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8" name="Picture 7">
            <a:extLst>
              <a:ext uri="{FF2B5EF4-FFF2-40B4-BE49-F238E27FC236}">
                <a16:creationId xmlns:a16="http://schemas.microsoft.com/office/drawing/2014/main" id="{BFF08228-2A77-4481-82CA-A215C95E9A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30062" y="3215544"/>
            <a:ext cx="5820635" cy="102206"/>
          </a:xfrm>
          <a:prstGeom prst="rect">
            <a:avLst/>
          </a:prstGeom>
        </p:spPr>
      </p:pic>
      <p:grpSp>
        <p:nvGrpSpPr>
          <p:cNvPr id="13" name="Group 12">
            <a:extLst>
              <a:ext uri="{FF2B5EF4-FFF2-40B4-BE49-F238E27FC236}">
                <a16:creationId xmlns:a16="http://schemas.microsoft.com/office/drawing/2014/main" id="{F34930F7-DECF-4505-AE6E-64C3C49B88EB}"/>
              </a:ext>
            </a:extLst>
          </p:cNvPr>
          <p:cNvGrpSpPr/>
          <p:nvPr/>
        </p:nvGrpSpPr>
        <p:grpSpPr>
          <a:xfrm rot="5400000">
            <a:off x="10719850" y="770474"/>
            <a:ext cx="1791118" cy="523220"/>
            <a:chOff x="10195383" y="544217"/>
            <a:chExt cx="1791118" cy="523220"/>
          </a:xfrm>
        </p:grpSpPr>
        <p:pic>
          <p:nvPicPr>
            <p:cNvPr id="10" name="Picture 9">
              <a:extLst>
                <a:ext uri="{FF2B5EF4-FFF2-40B4-BE49-F238E27FC236}">
                  <a16:creationId xmlns:a16="http://schemas.microsoft.com/office/drawing/2014/main" id="{54B1BF86-A453-4FC1-970C-41128D3F5A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383" y="570593"/>
              <a:ext cx="458103" cy="458103"/>
            </a:xfrm>
            <a:prstGeom prst="rect">
              <a:avLst/>
            </a:prstGeom>
          </p:spPr>
        </p:pic>
        <p:sp>
          <p:nvSpPr>
            <p:cNvPr id="12" name="TextBox 11">
              <a:extLst>
                <a:ext uri="{FF2B5EF4-FFF2-40B4-BE49-F238E27FC236}">
                  <a16:creationId xmlns:a16="http://schemas.microsoft.com/office/drawing/2014/main" id="{DD6D842C-958A-4602-803C-25C2824E9E56}"/>
                </a:ext>
              </a:extLst>
            </p:cNvPr>
            <p:cNvSpPr txBox="1"/>
            <p:nvPr/>
          </p:nvSpPr>
          <p:spPr>
            <a:xfrm>
              <a:off x="10612314" y="544217"/>
              <a:ext cx="1374187" cy="523220"/>
            </a:xfrm>
            <a:prstGeom prst="rect">
              <a:avLst/>
            </a:prstGeom>
            <a:noFill/>
            <a:effectLst>
              <a:outerShdw blurRad="50800" dist="38100" algn="l" rotWithShape="0">
                <a:srgbClr val="FFFF00">
                  <a:alpha val="40000"/>
                </a:srgbClr>
              </a:outerShdw>
            </a:effectLst>
          </p:spPr>
          <p:txBody>
            <a:bodyPr wrap="square" rtlCol="0">
              <a:spAutoFit/>
            </a:bodyPr>
            <a:lstStyle/>
            <a:p>
              <a:r>
                <a:rPr lang="en-US" sz="1400" i="1" dirty="0">
                  <a:effectLst/>
                  <a:latin typeface="Arial Black" panose="020B0A04020102020204" pitchFamily="34" charset="0"/>
                </a:rPr>
                <a:t>Jones Solar Engineering</a:t>
              </a:r>
            </a:p>
          </p:txBody>
        </p:sp>
      </p:grpSp>
    </p:spTree>
    <p:extLst>
      <p:ext uri="{BB962C8B-B14F-4D97-AF65-F5344CB8AC3E}">
        <p14:creationId xmlns:p14="http://schemas.microsoft.com/office/powerpoint/2010/main" val="147545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91DB-5E78-4386-BB2B-D3E8EFB72E58}"/>
              </a:ext>
            </a:extLst>
          </p:cNvPr>
          <p:cNvSpPr>
            <a:spLocks noGrp="1"/>
          </p:cNvSpPr>
          <p:nvPr>
            <p:ph type="title"/>
          </p:nvPr>
        </p:nvSpPr>
        <p:spPr>
          <a:xfrm>
            <a:off x="407378" y="365126"/>
            <a:ext cx="9721360" cy="971306"/>
          </a:xfrm>
        </p:spPr>
        <p:txBody>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EC1DDCC-6211-440E-A589-C889C88048D5}"/>
              </a:ext>
            </a:extLst>
          </p:cNvPr>
          <p:cNvSpPr>
            <a:spLocks noGrp="1"/>
          </p:cNvSpPr>
          <p:nvPr>
            <p:ph idx="1"/>
          </p:nvPr>
        </p:nvSpPr>
        <p:spPr>
          <a:xfrm>
            <a:off x="407377" y="1590065"/>
            <a:ext cx="11521463" cy="458689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697446-5EF0-4A8B-BA67-CE0DC3BE14ED}"/>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5" name="Footer Placeholder 4">
            <a:extLst>
              <a:ext uri="{FF2B5EF4-FFF2-40B4-BE49-F238E27FC236}">
                <a16:creationId xmlns:a16="http://schemas.microsoft.com/office/drawing/2014/main" id="{218ADB08-3D5D-4DDE-B0AD-9C570D3C0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C89FD-E995-465D-8C49-8E5192652FEA}"/>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8" name="Picture 7">
            <a:extLst>
              <a:ext uri="{FF2B5EF4-FFF2-40B4-BE49-F238E27FC236}">
                <a16:creationId xmlns:a16="http://schemas.microsoft.com/office/drawing/2014/main" id="{525BD364-8757-40C6-9991-FD8D23496B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78" y="1394803"/>
            <a:ext cx="11521463" cy="136891"/>
          </a:xfrm>
          <a:prstGeom prst="rect">
            <a:avLst/>
          </a:prstGeom>
        </p:spPr>
      </p:pic>
      <p:pic>
        <p:nvPicPr>
          <p:cNvPr id="10" name="Picture 9">
            <a:extLst>
              <a:ext uri="{FF2B5EF4-FFF2-40B4-BE49-F238E27FC236}">
                <a16:creationId xmlns:a16="http://schemas.microsoft.com/office/drawing/2014/main" id="{450090F4-7A01-4DD1-A58C-AAF380D2B8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383" y="570593"/>
            <a:ext cx="458103" cy="458103"/>
          </a:xfrm>
          <a:prstGeom prst="rect">
            <a:avLst/>
          </a:prstGeom>
        </p:spPr>
      </p:pic>
      <p:sp>
        <p:nvSpPr>
          <p:cNvPr id="12" name="TextBox 11">
            <a:extLst>
              <a:ext uri="{FF2B5EF4-FFF2-40B4-BE49-F238E27FC236}">
                <a16:creationId xmlns:a16="http://schemas.microsoft.com/office/drawing/2014/main" id="{2269484E-3E57-4714-9653-6E356BCA63C0}"/>
              </a:ext>
            </a:extLst>
          </p:cNvPr>
          <p:cNvSpPr txBox="1"/>
          <p:nvPr/>
        </p:nvSpPr>
        <p:spPr>
          <a:xfrm>
            <a:off x="10612314" y="544217"/>
            <a:ext cx="1374187" cy="523220"/>
          </a:xfrm>
          <a:prstGeom prst="rect">
            <a:avLst/>
          </a:prstGeom>
          <a:noFill/>
          <a:effectLst>
            <a:outerShdw blurRad="50800" dist="38100" algn="l" rotWithShape="0">
              <a:srgbClr val="FFFF00">
                <a:alpha val="40000"/>
              </a:srgbClr>
            </a:outerShdw>
          </a:effectLst>
        </p:spPr>
        <p:txBody>
          <a:bodyPr wrap="square" rtlCol="0">
            <a:spAutoFit/>
          </a:bodyPr>
          <a:lstStyle/>
          <a:p>
            <a:r>
              <a:rPr lang="en-US" sz="1400" i="1" dirty="0">
                <a:effectLst/>
                <a:latin typeface="Arial Black" panose="020B0A04020102020204" pitchFamily="34" charset="0"/>
              </a:rPr>
              <a:t>Jones Solar Engineering</a:t>
            </a:r>
          </a:p>
        </p:txBody>
      </p:sp>
    </p:spTree>
    <p:extLst>
      <p:ext uri="{BB962C8B-B14F-4D97-AF65-F5344CB8AC3E}">
        <p14:creationId xmlns:p14="http://schemas.microsoft.com/office/powerpoint/2010/main" val="132514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18B9-F37A-4ECD-BECD-2C17D1CFF3FF}"/>
              </a:ext>
            </a:extLst>
          </p:cNvPr>
          <p:cNvSpPr>
            <a:spLocks noGrp="1"/>
          </p:cNvSpPr>
          <p:nvPr>
            <p:ph type="title"/>
          </p:nvPr>
        </p:nvSpPr>
        <p:spPr>
          <a:xfrm>
            <a:off x="831850" y="1709739"/>
            <a:ext cx="10515600" cy="2176462"/>
          </a:xfrm>
        </p:spPr>
        <p:txBody>
          <a:bodyPr anchor="b"/>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7062D-7859-40F9-BE83-5A5739B5DABE}"/>
              </a:ext>
            </a:extLst>
          </p:cNvPr>
          <p:cNvSpPr>
            <a:spLocks noGrp="1"/>
          </p:cNvSpPr>
          <p:nvPr>
            <p:ph type="body" idx="1"/>
          </p:nvPr>
        </p:nvSpPr>
        <p:spPr>
          <a:xfrm>
            <a:off x="838200" y="4019552"/>
            <a:ext cx="10515600" cy="122301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78A69F-420A-48E9-8CF3-501376D9B1EF}"/>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5" name="Footer Placeholder 4">
            <a:extLst>
              <a:ext uri="{FF2B5EF4-FFF2-40B4-BE49-F238E27FC236}">
                <a16:creationId xmlns:a16="http://schemas.microsoft.com/office/drawing/2014/main" id="{4A61AABF-FE26-4866-81CA-81AEF1CA3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B8AF1-762D-4FD1-9F29-96BAE2854EB1}"/>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8" name="Picture 7">
            <a:extLst>
              <a:ext uri="{FF2B5EF4-FFF2-40B4-BE49-F238E27FC236}">
                <a16:creationId xmlns:a16="http://schemas.microsoft.com/office/drawing/2014/main" id="{FE6F9D3D-4984-4BCC-937E-DC151FBF98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18" y="5242567"/>
            <a:ext cx="11521463" cy="980433"/>
          </a:xfrm>
          <a:prstGeom prst="rect">
            <a:avLst/>
          </a:prstGeom>
        </p:spPr>
      </p:pic>
      <p:pic>
        <p:nvPicPr>
          <p:cNvPr id="10" name="Picture 9">
            <a:extLst>
              <a:ext uri="{FF2B5EF4-FFF2-40B4-BE49-F238E27FC236}">
                <a16:creationId xmlns:a16="http://schemas.microsoft.com/office/drawing/2014/main" id="{CCA48864-1A8B-4B56-ABF3-6CB9F4CE721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71" y="662630"/>
            <a:ext cx="11521463" cy="980433"/>
          </a:xfrm>
          <a:prstGeom prst="rect">
            <a:avLst/>
          </a:prstGeom>
        </p:spPr>
      </p:pic>
    </p:spTree>
    <p:extLst>
      <p:ext uri="{BB962C8B-B14F-4D97-AF65-F5344CB8AC3E}">
        <p14:creationId xmlns:p14="http://schemas.microsoft.com/office/powerpoint/2010/main" val="18888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FE98-F546-4B92-8449-67F5C3819B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6980D-FDED-45AB-B641-C0E1C5820EC6}"/>
              </a:ext>
            </a:extLst>
          </p:cNvPr>
          <p:cNvSpPr>
            <a:spLocks noGrp="1"/>
          </p:cNvSpPr>
          <p:nvPr>
            <p:ph sz="half" idx="1"/>
          </p:nvPr>
        </p:nvSpPr>
        <p:spPr>
          <a:xfrm>
            <a:off x="407378" y="1825625"/>
            <a:ext cx="56124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24F85A-9673-4291-8B5A-8AE0057A1681}"/>
              </a:ext>
            </a:extLst>
          </p:cNvPr>
          <p:cNvSpPr>
            <a:spLocks noGrp="1"/>
          </p:cNvSpPr>
          <p:nvPr>
            <p:ph sz="half" idx="2"/>
          </p:nvPr>
        </p:nvSpPr>
        <p:spPr>
          <a:xfrm>
            <a:off x="6172199" y="1825625"/>
            <a:ext cx="575664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A1A7AA-70A2-4DE7-93AB-94F9700F1E0B}"/>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6" name="Footer Placeholder 5">
            <a:extLst>
              <a:ext uri="{FF2B5EF4-FFF2-40B4-BE49-F238E27FC236}">
                <a16:creationId xmlns:a16="http://schemas.microsoft.com/office/drawing/2014/main" id="{4B8706E8-E006-43DD-8C6D-C442A8C16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9D924-9393-4CEB-88A7-A91227D236C4}"/>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9" name="Picture 8">
            <a:extLst>
              <a:ext uri="{FF2B5EF4-FFF2-40B4-BE49-F238E27FC236}">
                <a16:creationId xmlns:a16="http://schemas.microsoft.com/office/drawing/2014/main" id="{120A8D07-5B71-4399-BBD2-C55D0DC4269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78" y="1394803"/>
            <a:ext cx="11521463" cy="136891"/>
          </a:xfrm>
          <a:prstGeom prst="rect">
            <a:avLst/>
          </a:prstGeom>
        </p:spPr>
      </p:pic>
      <p:pic>
        <p:nvPicPr>
          <p:cNvPr id="11" name="Picture 10">
            <a:extLst>
              <a:ext uri="{FF2B5EF4-FFF2-40B4-BE49-F238E27FC236}">
                <a16:creationId xmlns:a16="http://schemas.microsoft.com/office/drawing/2014/main" id="{7FFBE7A1-D2A2-493B-AAFB-2D7D0A4342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383" y="570593"/>
            <a:ext cx="458103" cy="458103"/>
          </a:xfrm>
          <a:prstGeom prst="rect">
            <a:avLst/>
          </a:prstGeom>
        </p:spPr>
      </p:pic>
      <p:sp>
        <p:nvSpPr>
          <p:cNvPr id="13" name="TextBox 12">
            <a:extLst>
              <a:ext uri="{FF2B5EF4-FFF2-40B4-BE49-F238E27FC236}">
                <a16:creationId xmlns:a16="http://schemas.microsoft.com/office/drawing/2014/main" id="{01AABAC5-F7D8-4846-AC2F-11E2A0DC5DC1}"/>
              </a:ext>
            </a:extLst>
          </p:cNvPr>
          <p:cNvSpPr txBox="1"/>
          <p:nvPr/>
        </p:nvSpPr>
        <p:spPr>
          <a:xfrm>
            <a:off x="10612314" y="544217"/>
            <a:ext cx="1374187" cy="523220"/>
          </a:xfrm>
          <a:prstGeom prst="rect">
            <a:avLst/>
          </a:prstGeom>
          <a:noFill/>
          <a:effectLst>
            <a:outerShdw blurRad="50800" dist="38100" algn="l" rotWithShape="0">
              <a:srgbClr val="FFFF00">
                <a:alpha val="40000"/>
              </a:srgbClr>
            </a:outerShdw>
          </a:effectLst>
        </p:spPr>
        <p:txBody>
          <a:bodyPr wrap="square" rtlCol="0">
            <a:spAutoFit/>
          </a:bodyPr>
          <a:lstStyle/>
          <a:p>
            <a:r>
              <a:rPr lang="en-US" sz="1400" i="1" dirty="0">
                <a:effectLst/>
                <a:latin typeface="Arial Black" panose="020B0A04020102020204" pitchFamily="34" charset="0"/>
              </a:rPr>
              <a:t>Jones Solar Engineering</a:t>
            </a:r>
          </a:p>
        </p:txBody>
      </p:sp>
    </p:spTree>
    <p:extLst>
      <p:ext uri="{BB962C8B-B14F-4D97-AF65-F5344CB8AC3E}">
        <p14:creationId xmlns:p14="http://schemas.microsoft.com/office/powerpoint/2010/main" val="110915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C909-01E2-4428-9F5D-9BEDF5983EA0}"/>
              </a:ext>
            </a:extLst>
          </p:cNvPr>
          <p:cNvSpPr>
            <a:spLocks noGrp="1"/>
          </p:cNvSpPr>
          <p:nvPr>
            <p:ph type="title"/>
          </p:nvPr>
        </p:nvSpPr>
        <p:spPr>
          <a:xfrm>
            <a:off x="407378" y="365126"/>
            <a:ext cx="10948010" cy="102967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B9E9AF-BD41-4608-ADE9-CBD0EC7C83E9}"/>
              </a:ext>
            </a:extLst>
          </p:cNvPr>
          <p:cNvSpPr>
            <a:spLocks noGrp="1"/>
          </p:cNvSpPr>
          <p:nvPr>
            <p:ph type="body" idx="1"/>
          </p:nvPr>
        </p:nvSpPr>
        <p:spPr>
          <a:xfrm>
            <a:off x="407378" y="1681163"/>
            <a:ext cx="55901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C1AD2E-F28A-4A38-AB71-E53CE3F95F6B}"/>
              </a:ext>
            </a:extLst>
          </p:cNvPr>
          <p:cNvSpPr>
            <a:spLocks noGrp="1"/>
          </p:cNvSpPr>
          <p:nvPr>
            <p:ph sz="half" idx="2"/>
          </p:nvPr>
        </p:nvSpPr>
        <p:spPr>
          <a:xfrm>
            <a:off x="407378" y="2505075"/>
            <a:ext cx="559019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F10DD61-6421-4473-BD64-91D958321D7E}"/>
              </a:ext>
            </a:extLst>
          </p:cNvPr>
          <p:cNvSpPr>
            <a:spLocks noGrp="1"/>
          </p:cNvSpPr>
          <p:nvPr>
            <p:ph type="body" sz="quarter" idx="3"/>
          </p:nvPr>
        </p:nvSpPr>
        <p:spPr>
          <a:xfrm>
            <a:off x="6172199" y="1681163"/>
            <a:ext cx="57566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1285F-D220-444F-B5C4-E6B68A10CB04}"/>
              </a:ext>
            </a:extLst>
          </p:cNvPr>
          <p:cNvSpPr>
            <a:spLocks noGrp="1"/>
          </p:cNvSpPr>
          <p:nvPr>
            <p:ph sz="quarter" idx="4"/>
          </p:nvPr>
        </p:nvSpPr>
        <p:spPr>
          <a:xfrm>
            <a:off x="6172200" y="2505075"/>
            <a:ext cx="57566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3BE4D8-2CCC-4988-A62C-66DFE86C3E3C}"/>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8" name="Footer Placeholder 7">
            <a:extLst>
              <a:ext uri="{FF2B5EF4-FFF2-40B4-BE49-F238E27FC236}">
                <a16:creationId xmlns:a16="http://schemas.microsoft.com/office/drawing/2014/main" id="{DD3C30C7-5C52-4EA1-A944-B41A99681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85C770-BDE2-471B-945A-0CE3E642EF63}"/>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11" name="Picture 10">
            <a:extLst>
              <a:ext uri="{FF2B5EF4-FFF2-40B4-BE49-F238E27FC236}">
                <a16:creationId xmlns:a16="http://schemas.microsoft.com/office/drawing/2014/main" id="{640591C1-AB81-491E-8294-1865340DB6D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78" y="1394803"/>
            <a:ext cx="11521463" cy="136891"/>
          </a:xfrm>
          <a:prstGeom prst="rect">
            <a:avLst/>
          </a:prstGeom>
        </p:spPr>
      </p:pic>
      <p:pic>
        <p:nvPicPr>
          <p:cNvPr id="13" name="Picture 12">
            <a:extLst>
              <a:ext uri="{FF2B5EF4-FFF2-40B4-BE49-F238E27FC236}">
                <a16:creationId xmlns:a16="http://schemas.microsoft.com/office/drawing/2014/main" id="{17F89DB4-7C4B-4EFB-8566-DDF2160FE2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383" y="570593"/>
            <a:ext cx="458103" cy="458103"/>
          </a:xfrm>
          <a:prstGeom prst="rect">
            <a:avLst/>
          </a:prstGeom>
        </p:spPr>
      </p:pic>
      <p:sp>
        <p:nvSpPr>
          <p:cNvPr id="15" name="TextBox 14">
            <a:extLst>
              <a:ext uri="{FF2B5EF4-FFF2-40B4-BE49-F238E27FC236}">
                <a16:creationId xmlns:a16="http://schemas.microsoft.com/office/drawing/2014/main" id="{B53CC5AA-27FA-4203-B0F6-16AAC25B4465}"/>
              </a:ext>
            </a:extLst>
          </p:cNvPr>
          <p:cNvSpPr txBox="1"/>
          <p:nvPr/>
        </p:nvSpPr>
        <p:spPr>
          <a:xfrm>
            <a:off x="10612314" y="544217"/>
            <a:ext cx="1374187" cy="523220"/>
          </a:xfrm>
          <a:prstGeom prst="rect">
            <a:avLst/>
          </a:prstGeom>
          <a:noFill/>
          <a:effectLst>
            <a:outerShdw blurRad="50800" dist="38100" algn="l" rotWithShape="0">
              <a:srgbClr val="FFFF00">
                <a:alpha val="40000"/>
              </a:srgbClr>
            </a:outerShdw>
          </a:effectLst>
        </p:spPr>
        <p:txBody>
          <a:bodyPr wrap="square" rtlCol="0">
            <a:spAutoFit/>
          </a:bodyPr>
          <a:lstStyle/>
          <a:p>
            <a:r>
              <a:rPr lang="en-US" sz="1400" i="1" dirty="0">
                <a:effectLst/>
                <a:latin typeface="Arial Black" panose="020B0A04020102020204" pitchFamily="34" charset="0"/>
              </a:rPr>
              <a:t>Jones Solar Engineering</a:t>
            </a:r>
          </a:p>
        </p:txBody>
      </p:sp>
    </p:spTree>
    <p:extLst>
      <p:ext uri="{BB962C8B-B14F-4D97-AF65-F5344CB8AC3E}">
        <p14:creationId xmlns:p14="http://schemas.microsoft.com/office/powerpoint/2010/main" val="273743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49D8-9C45-43A0-85D6-6AA232CCB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90C42E-7ECC-4150-A0BE-5BAC454E1CC9}"/>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4" name="Footer Placeholder 3">
            <a:extLst>
              <a:ext uri="{FF2B5EF4-FFF2-40B4-BE49-F238E27FC236}">
                <a16:creationId xmlns:a16="http://schemas.microsoft.com/office/drawing/2014/main" id="{3B1F0CB9-D74F-4D28-9817-D18E13DB8D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7D922-C0C2-4A4D-8E22-88DDFE030BF3}"/>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7" name="Picture 6">
            <a:extLst>
              <a:ext uri="{FF2B5EF4-FFF2-40B4-BE49-F238E27FC236}">
                <a16:creationId xmlns:a16="http://schemas.microsoft.com/office/drawing/2014/main" id="{AFE03480-C417-4134-BB4B-820E50C596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78" y="1394803"/>
            <a:ext cx="11521463" cy="136891"/>
          </a:xfrm>
          <a:prstGeom prst="rect">
            <a:avLst/>
          </a:prstGeom>
        </p:spPr>
      </p:pic>
      <p:pic>
        <p:nvPicPr>
          <p:cNvPr id="9" name="Picture 8">
            <a:extLst>
              <a:ext uri="{FF2B5EF4-FFF2-40B4-BE49-F238E27FC236}">
                <a16:creationId xmlns:a16="http://schemas.microsoft.com/office/drawing/2014/main" id="{9A420E3F-6851-45E0-99EA-970E8438A9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383" y="570593"/>
            <a:ext cx="458103" cy="458103"/>
          </a:xfrm>
          <a:prstGeom prst="rect">
            <a:avLst/>
          </a:prstGeom>
        </p:spPr>
      </p:pic>
      <p:sp>
        <p:nvSpPr>
          <p:cNvPr id="11" name="TextBox 10">
            <a:extLst>
              <a:ext uri="{FF2B5EF4-FFF2-40B4-BE49-F238E27FC236}">
                <a16:creationId xmlns:a16="http://schemas.microsoft.com/office/drawing/2014/main" id="{D1CBEA92-5B42-464D-8DE3-68D01734DCF1}"/>
              </a:ext>
            </a:extLst>
          </p:cNvPr>
          <p:cNvSpPr txBox="1"/>
          <p:nvPr/>
        </p:nvSpPr>
        <p:spPr>
          <a:xfrm>
            <a:off x="10612314" y="544217"/>
            <a:ext cx="1374187" cy="523220"/>
          </a:xfrm>
          <a:prstGeom prst="rect">
            <a:avLst/>
          </a:prstGeom>
          <a:noFill/>
          <a:effectLst>
            <a:outerShdw blurRad="50800" dist="38100" algn="l" rotWithShape="0">
              <a:srgbClr val="FFFF00">
                <a:alpha val="40000"/>
              </a:srgbClr>
            </a:outerShdw>
          </a:effectLst>
        </p:spPr>
        <p:txBody>
          <a:bodyPr wrap="square" rtlCol="0">
            <a:spAutoFit/>
          </a:bodyPr>
          <a:lstStyle/>
          <a:p>
            <a:r>
              <a:rPr lang="en-US" sz="1400" i="1" dirty="0">
                <a:effectLst/>
                <a:latin typeface="Arial Black" panose="020B0A04020102020204" pitchFamily="34" charset="0"/>
              </a:rPr>
              <a:t>Jones Solar Engineering</a:t>
            </a:r>
          </a:p>
        </p:txBody>
      </p:sp>
    </p:spTree>
    <p:extLst>
      <p:ext uri="{BB962C8B-B14F-4D97-AF65-F5344CB8AC3E}">
        <p14:creationId xmlns:p14="http://schemas.microsoft.com/office/powerpoint/2010/main" val="238125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5977C-C48F-478E-A7C6-80D41B77549A}"/>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3" name="Footer Placeholder 2">
            <a:extLst>
              <a:ext uri="{FF2B5EF4-FFF2-40B4-BE49-F238E27FC236}">
                <a16:creationId xmlns:a16="http://schemas.microsoft.com/office/drawing/2014/main" id="{1026EBA0-C256-480F-862F-8F3BE85F9C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6974AB-07D9-49C3-81EB-3113711B8672}"/>
              </a:ext>
            </a:extLst>
          </p:cNvPr>
          <p:cNvSpPr>
            <a:spLocks noGrp="1"/>
          </p:cNvSpPr>
          <p:nvPr>
            <p:ph type="sldNum" sz="quarter" idx="12"/>
          </p:nvPr>
        </p:nvSpPr>
        <p:spPr/>
        <p:txBody>
          <a:bodyPr/>
          <a:lstStyle/>
          <a:p>
            <a:fld id="{3FC3FCD9-483A-4EC2-95A6-3C9D5695B86B}" type="slidenum">
              <a:rPr lang="en-US" smtClean="0"/>
              <a:t>‹#›</a:t>
            </a:fld>
            <a:endParaRPr lang="en-US"/>
          </a:p>
        </p:txBody>
      </p:sp>
    </p:spTree>
    <p:extLst>
      <p:ext uri="{BB962C8B-B14F-4D97-AF65-F5344CB8AC3E}">
        <p14:creationId xmlns:p14="http://schemas.microsoft.com/office/powerpoint/2010/main" val="229320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2899-8F30-4773-A4F4-B2D0592ADA59}"/>
              </a:ext>
            </a:extLst>
          </p:cNvPr>
          <p:cNvSpPr>
            <a:spLocks noGrp="1"/>
          </p:cNvSpPr>
          <p:nvPr>
            <p:ph type="title"/>
          </p:nvPr>
        </p:nvSpPr>
        <p:spPr>
          <a:xfrm>
            <a:off x="465039" y="457200"/>
            <a:ext cx="4449861" cy="1489685"/>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E486F7-93DB-4921-BCC6-FCCD89F9985D}"/>
              </a:ext>
            </a:extLst>
          </p:cNvPr>
          <p:cNvSpPr>
            <a:spLocks noGrp="1"/>
          </p:cNvSpPr>
          <p:nvPr>
            <p:ph idx="1"/>
          </p:nvPr>
        </p:nvSpPr>
        <p:spPr>
          <a:xfrm>
            <a:off x="5183187" y="457200"/>
            <a:ext cx="6624881" cy="578863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3B3035-7596-4D30-B918-00FA3BD03600}"/>
              </a:ext>
            </a:extLst>
          </p:cNvPr>
          <p:cNvSpPr>
            <a:spLocks noGrp="1"/>
          </p:cNvSpPr>
          <p:nvPr>
            <p:ph type="body" sz="half" idx="2"/>
          </p:nvPr>
        </p:nvSpPr>
        <p:spPr>
          <a:xfrm>
            <a:off x="465040" y="2057399"/>
            <a:ext cx="4449860" cy="41884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E0804E-707D-46FC-8B0E-08641AD0FC72}"/>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6" name="Footer Placeholder 5">
            <a:extLst>
              <a:ext uri="{FF2B5EF4-FFF2-40B4-BE49-F238E27FC236}">
                <a16:creationId xmlns:a16="http://schemas.microsoft.com/office/drawing/2014/main" id="{2549218A-CB03-4D0D-B9E9-C2D90D3AC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732B5-5DB4-41C7-BACD-3B5D59D3DEB8}"/>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9" name="Picture 8">
            <a:extLst>
              <a:ext uri="{FF2B5EF4-FFF2-40B4-BE49-F238E27FC236}">
                <a16:creationId xmlns:a16="http://schemas.microsoft.com/office/drawing/2014/main" id="{7D695426-FAC8-4582-A23C-09CAC4CD520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39" y="1946885"/>
            <a:ext cx="4449862" cy="110515"/>
          </a:xfrm>
          <a:prstGeom prst="rect">
            <a:avLst/>
          </a:prstGeom>
        </p:spPr>
      </p:pic>
      <p:pic>
        <p:nvPicPr>
          <p:cNvPr id="11" name="Picture 10">
            <a:extLst>
              <a:ext uri="{FF2B5EF4-FFF2-40B4-BE49-F238E27FC236}">
                <a16:creationId xmlns:a16="http://schemas.microsoft.com/office/drawing/2014/main" id="{E35A29B7-B473-4C8A-B05E-43B777DEF0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383" y="570593"/>
            <a:ext cx="458103" cy="458103"/>
          </a:xfrm>
          <a:prstGeom prst="rect">
            <a:avLst/>
          </a:prstGeom>
        </p:spPr>
      </p:pic>
      <p:sp>
        <p:nvSpPr>
          <p:cNvPr id="13" name="TextBox 12">
            <a:extLst>
              <a:ext uri="{FF2B5EF4-FFF2-40B4-BE49-F238E27FC236}">
                <a16:creationId xmlns:a16="http://schemas.microsoft.com/office/drawing/2014/main" id="{EF53EDC0-49F4-4B91-8165-D278B9CFCB04}"/>
              </a:ext>
            </a:extLst>
          </p:cNvPr>
          <p:cNvSpPr txBox="1"/>
          <p:nvPr/>
        </p:nvSpPr>
        <p:spPr>
          <a:xfrm>
            <a:off x="10612314" y="544217"/>
            <a:ext cx="1374187" cy="523220"/>
          </a:xfrm>
          <a:prstGeom prst="rect">
            <a:avLst/>
          </a:prstGeom>
          <a:noFill/>
          <a:effectLst>
            <a:outerShdw blurRad="50800" dist="38100" algn="l" rotWithShape="0">
              <a:srgbClr val="FFFF00">
                <a:alpha val="40000"/>
              </a:srgbClr>
            </a:outerShdw>
          </a:effectLst>
        </p:spPr>
        <p:txBody>
          <a:bodyPr wrap="square" rtlCol="0">
            <a:spAutoFit/>
          </a:bodyPr>
          <a:lstStyle/>
          <a:p>
            <a:r>
              <a:rPr lang="en-US" sz="1400" i="1" dirty="0">
                <a:effectLst/>
                <a:latin typeface="Arial Black" panose="020B0A04020102020204" pitchFamily="34" charset="0"/>
              </a:rPr>
              <a:t>Jones Solar Engineering</a:t>
            </a:r>
          </a:p>
        </p:txBody>
      </p:sp>
    </p:spTree>
    <p:extLst>
      <p:ext uri="{BB962C8B-B14F-4D97-AF65-F5344CB8AC3E}">
        <p14:creationId xmlns:p14="http://schemas.microsoft.com/office/powerpoint/2010/main" val="358356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CA44-67C2-4A96-83DA-87A44278774F}"/>
              </a:ext>
            </a:extLst>
          </p:cNvPr>
          <p:cNvSpPr>
            <a:spLocks noGrp="1"/>
          </p:cNvSpPr>
          <p:nvPr>
            <p:ph type="title"/>
          </p:nvPr>
        </p:nvSpPr>
        <p:spPr>
          <a:xfrm>
            <a:off x="465039" y="457200"/>
            <a:ext cx="4449861" cy="1489685"/>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D1CA173-E28A-451D-A910-9EB2A63BBF89}"/>
              </a:ext>
            </a:extLst>
          </p:cNvPr>
          <p:cNvSpPr>
            <a:spLocks noGrp="1"/>
          </p:cNvSpPr>
          <p:nvPr>
            <p:ph type="pic" idx="1"/>
          </p:nvPr>
        </p:nvSpPr>
        <p:spPr>
          <a:xfrm>
            <a:off x="5183188" y="1093813"/>
            <a:ext cx="6172200" cy="47672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FA61FF9-D34B-4B7A-8D8D-4C7B699A08B0}"/>
              </a:ext>
            </a:extLst>
          </p:cNvPr>
          <p:cNvSpPr>
            <a:spLocks noGrp="1"/>
          </p:cNvSpPr>
          <p:nvPr>
            <p:ph type="body" sz="half" idx="2"/>
          </p:nvPr>
        </p:nvSpPr>
        <p:spPr>
          <a:xfrm>
            <a:off x="465040" y="2057400"/>
            <a:ext cx="44498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F728D8-0011-485F-A870-3FFCCB2F845B}"/>
              </a:ext>
            </a:extLst>
          </p:cNvPr>
          <p:cNvSpPr>
            <a:spLocks noGrp="1"/>
          </p:cNvSpPr>
          <p:nvPr>
            <p:ph type="dt" sz="half" idx="10"/>
          </p:nvPr>
        </p:nvSpPr>
        <p:spPr/>
        <p:txBody>
          <a:bodyPr/>
          <a:lstStyle/>
          <a:p>
            <a:fld id="{AFDCD476-1F08-4B73-99D2-726748D6913E}" type="datetimeFigureOut">
              <a:rPr lang="en-US" smtClean="0"/>
              <a:t>4/2/2021</a:t>
            </a:fld>
            <a:endParaRPr lang="en-US"/>
          </a:p>
        </p:txBody>
      </p:sp>
      <p:sp>
        <p:nvSpPr>
          <p:cNvPr id="6" name="Footer Placeholder 5">
            <a:extLst>
              <a:ext uri="{FF2B5EF4-FFF2-40B4-BE49-F238E27FC236}">
                <a16:creationId xmlns:a16="http://schemas.microsoft.com/office/drawing/2014/main" id="{D33261FB-2A3F-40E7-A081-76046D9FC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D54B-0539-48C0-9224-B42D9EED0222}"/>
              </a:ext>
            </a:extLst>
          </p:cNvPr>
          <p:cNvSpPr>
            <a:spLocks noGrp="1"/>
          </p:cNvSpPr>
          <p:nvPr>
            <p:ph type="sldNum" sz="quarter" idx="12"/>
          </p:nvPr>
        </p:nvSpPr>
        <p:spPr/>
        <p:txBody>
          <a:bodyPr/>
          <a:lstStyle/>
          <a:p>
            <a:fld id="{3FC3FCD9-483A-4EC2-95A6-3C9D5695B86B}" type="slidenum">
              <a:rPr lang="en-US" smtClean="0"/>
              <a:t>‹#›</a:t>
            </a:fld>
            <a:endParaRPr lang="en-US"/>
          </a:p>
        </p:txBody>
      </p:sp>
      <p:pic>
        <p:nvPicPr>
          <p:cNvPr id="11" name="Picture 10">
            <a:extLst>
              <a:ext uri="{FF2B5EF4-FFF2-40B4-BE49-F238E27FC236}">
                <a16:creationId xmlns:a16="http://schemas.microsoft.com/office/drawing/2014/main" id="{5DD3D4E4-E3F9-41F9-BA86-16D23BF381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383" y="570593"/>
            <a:ext cx="458103" cy="458103"/>
          </a:xfrm>
          <a:prstGeom prst="rect">
            <a:avLst/>
          </a:prstGeom>
        </p:spPr>
      </p:pic>
      <p:sp>
        <p:nvSpPr>
          <p:cNvPr id="13" name="TextBox 12">
            <a:extLst>
              <a:ext uri="{FF2B5EF4-FFF2-40B4-BE49-F238E27FC236}">
                <a16:creationId xmlns:a16="http://schemas.microsoft.com/office/drawing/2014/main" id="{F9CB890F-288E-457B-8FD4-97D5FF034DA1}"/>
              </a:ext>
            </a:extLst>
          </p:cNvPr>
          <p:cNvSpPr txBox="1"/>
          <p:nvPr/>
        </p:nvSpPr>
        <p:spPr>
          <a:xfrm>
            <a:off x="10612314" y="544217"/>
            <a:ext cx="1374187" cy="523220"/>
          </a:xfrm>
          <a:prstGeom prst="rect">
            <a:avLst/>
          </a:prstGeom>
          <a:noFill/>
          <a:effectLst>
            <a:outerShdw blurRad="50800" dist="38100" algn="l" rotWithShape="0">
              <a:srgbClr val="FFFF00">
                <a:alpha val="40000"/>
              </a:srgbClr>
            </a:outerShdw>
          </a:effectLst>
        </p:spPr>
        <p:txBody>
          <a:bodyPr wrap="square" rtlCol="0">
            <a:spAutoFit/>
          </a:bodyPr>
          <a:lstStyle/>
          <a:p>
            <a:r>
              <a:rPr lang="en-US" sz="1400" i="1" dirty="0">
                <a:effectLst/>
                <a:latin typeface="Arial Black" panose="020B0A04020102020204" pitchFamily="34" charset="0"/>
              </a:rPr>
              <a:t>Jones Solar Engineering</a:t>
            </a:r>
          </a:p>
        </p:txBody>
      </p:sp>
      <p:pic>
        <p:nvPicPr>
          <p:cNvPr id="15" name="Picture 14">
            <a:extLst>
              <a:ext uri="{FF2B5EF4-FFF2-40B4-BE49-F238E27FC236}">
                <a16:creationId xmlns:a16="http://schemas.microsoft.com/office/drawing/2014/main" id="{0DB70F8E-73FA-4747-9DA9-49029DE95C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39" y="1946885"/>
            <a:ext cx="4449862" cy="110515"/>
          </a:xfrm>
          <a:prstGeom prst="rect">
            <a:avLst/>
          </a:prstGeom>
        </p:spPr>
      </p:pic>
    </p:spTree>
    <p:extLst>
      <p:ext uri="{BB962C8B-B14F-4D97-AF65-F5344CB8AC3E}">
        <p14:creationId xmlns:p14="http://schemas.microsoft.com/office/powerpoint/2010/main" val="412875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B3276-E200-462E-AB35-0FD9C80D9139}"/>
              </a:ext>
            </a:extLst>
          </p:cNvPr>
          <p:cNvSpPr>
            <a:spLocks noGrp="1"/>
          </p:cNvSpPr>
          <p:nvPr>
            <p:ph type="title"/>
          </p:nvPr>
        </p:nvSpPr>
        <p:spPr>
          <a:xfrm>
            <a:off x="407379" y="365125"/>
            <a:ext cx="9668606" cy="944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20DA42-8ABB-4E40-A06F-BE862F5507BC}"/>
              </a:ext>
            </a:extLst>
          </p:cNvPr>
          <p:cNvSpPr>
            <a:spLocks noGrp="1"/>
          </p:cNvSpPr>
          <p:nvPr>
            <p:ph type="body" idx="1"/>
          </p:nvPr>
        </p:nvSpPr>
        <p:spPr>
          <a:xfrm>
            <a:off x="407377" y="1616443"/>
            <a:ext cx="11521463" cy="45605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05CA08-7B1D-4C5D-8B71-ABFA2EBC0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CD476-1F08-4B73-99D2-726748D6913E}" type="datetimeFigureOut">
              <a:rPr lang="en-US" smtClean="0"/>
              <a:t>4/2/2021</a:t>
            </a:fld>
            <a:endParaRPr lang="en-US"/>
          </a:p>
        </p:txBody>
      </p:sp>
      <p:sp>
        <p:nvSpPr>
          <p:cNvPr id="5" name="Footer Placeholder 4">
            <a:extLst>
              <a:ext uri="{FF2B5EF4-FFF2-40B4-BE49-F238E27FC236}">
                <a16:creationId xmlns:a16="http://schemas.microsoft.com/office/drawing/2014/main" id="{1B85172C-BA18-49E4-BA95-6380638B4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08687D-FAC9-465F-B124-D5A654C0D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3FCD9-483A-4EC2-95A6-3C9D5695B86B}" type="slidenum">
              <a:rPr lang="en-US" smtClean="0"/>
              <a:t>‹#›</a:t>
            </a:fld>
            <a:endParaRPr lang="en-US"/>
          </a:p>
        </p:txBody>
      </p:sp>
    </p:spTree>
    <p:extLst>
      <p:ext uri="{BB962C8B-B14F-4D97-AF65-F5344CB8AC3E}">
        <p14:creationId xmlns:p14="http://schemas.microsoft.com/office/powerpoint/2010/main" val="193879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drive/folders/12zUc0vRXczNdxFTqz4-2Rr2DosAorcaM" TargetMode="External"/><Relationship Id="rId2" Type="http://schemas.openxmlformats.org/officeDocument/2006/relationships/hyperlink" Target="https://www.nrel.gov/docs/fy18osti/7149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hyperlink" Target="https://www.energy.gov/eere/buildings/building-energy-optimization-beopt-softwa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Mitch.Tian@energy.c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oadshape.epri.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361F-264E-43A0-BF32-BE8B98771995}"/>
              </a:ext>
            </a:extLst>
          </p:cNvPr>
          <p:cNvSpPr>
            <a:spLocks noGrp="1"/>
          </p:cNvSpPr>
          <p:nvPr>
            <p:ph type="ctrTitle"/>
          </p:nvPr>
        </p:nvSpPr>
        <p:spPr/>
        <p:txBody>
          <a:bodyPr/>
          <a:lstStyle/>
          <a:p>
            <a:r>
              <a:rPr lang="en-US" dirty="0"/>
              <a:t>California Load Forecasting</a:t>
            </a:r>
          </a:p>
        </p:txBody>
      </p:sp>
      <p:sp>
        <p:nvSpPr>
          <p:cNvPr id="3" name="Subtitle 2">
            <a:extLst>
              <a:ext uri="{FF2B5EF4-FFF2-40B4-BE49-F238E27FC236}">
                <a16:creationId xmlns:a16="http://schemas.microsoft.com/office/drawing/2014/main" id="{9EFEE69E-12BF-43EF-B881-58C3CA4F2281}"/>
              </a:ext>
            </a:extLst>
          </p:cNvPr>
          <p:cNvSpPr>
            <a:spLocks noGrp="1"/>
          </p:cNvSpPr>
          <p:nvPr>
            <p:ph type="subTitle" idx="1"/>
          </p:nvPr>
        </p:nvSpPr>
        <p:spPr/>
        <p:txBody>
          <a:bodyPr/>
          <a:lstStyle/>
          <a:p>
            <a:r>
              <a:rPr lang="en-US" dirty="0"/>
              <a:t>Russ Jones</a:t>
            </a:r>
          </a:p>
          <a:p>
            <a:r>
              <a:rPr lang="en-US" dirty="0"/>
              <a:t>March 2021</a:t>
            </a:r>
          </a:p>
        </p:txBody>
      </p:sp>
    </p:spTree>
    <p:extLst>
      <p:ext uri="{BB962C8B-B14F-4D97-AF65-F5344CB8AC3E}">
        <p14:creationId xmlns:p14="http://schemas.microsoft.com/office/powerpoint/2010/main" val="56550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D5D0-DBD5-41D6-8768-59BDDFB80452}"/>
              </a:ext>
            </a:extLst>
          </p:cNvPr>
          <p:cNvSpPr>
            <a:spLocks noGrp="1"/>
          </p:cNvSpPr>
          <p:nvPr>
            <p:ph type="title"/>
          </p:nvPr>
        </p:nvSpPr>
        <p:spPr/>
        <p:txBody>
          <a:bodyPr/>
          <a:lstStyle/>
          <a:p>
            <a:r>
              <a:rPr lang="en-US" dirty="0"/>
              <a:t>HVAC load shapes</a:t>
            </a:r>
          </a:p>
        </p:txBody>
      </p:sp>
      <p:sp>
        <p:nvSpPr>
          <p:cNvPr id="3" name="Content Placeholder 2">
            <a:extLst>
              <a:ext uri="{FF2B5EF4-FFF2-40B4-BE49-F238E27FC236}">
                <a16:creationId xmlns:a16="http://schemas.microsoft.com/office/drawing/2014/main" id="{0FF45381-0CBE-4568-ABB5-6C945BE9B0E1}"/>
              </a:ext>
            </a:extLst>
          </p:cNvPr>
          <p:cNvSpPr>
            <a:spLocks noGrp="1"/>
          </p:cNvSpPr>
          <p:nvPr>
            <p:ph idx="1"/>
          </p:nvPr>
        </p:nvSpPr>
        <p:spPr>
          <a:xfrm>
            <a:off x="407378" y="1590065"/>
            <a:ext cx="4753202" cy="4586898"/>
          </a:xfrm>
        </p:spPr>
        <p:txBody>
          <a:bodyPr>
            <a:normAutofit lnSpcReduction="10000"/>
          </a:bodyPr>
          <a:lstStyle/>
          <a:p>
            <a:r>
              <a:rPr lang="en-US" dirty="0"/>
              <a:t>Load data was binned in 2° steps</a:t>
            </a:r>
          </a:p>
          <a:p>
            <a:r>
              <a:rPr lang="en-US" dirty="0"/>
              <a:t>Bin with minimum daily load assumed to have no HVAC and was used as the load shape for all non-HVAC loads</a:t>
            </a:r>
          </a:p>
          <a:p>
            <a:r>
              <a:rPr lang="en-US" dirty="0"/>
              <a:t>The non-HVAC load shape was subtracted from the load to get the heating or cooling load shapes in bins of 2 cooling degree days (CDD) or heating degree days (HDD)</a:t>
            </a:r>
          </a:p>
          <a:p>
            <a:r>
              <a:rPr lang="en-US" dirty="0"/>
              <a:t>Fitting equation </a:t>
            </a:r>
            <a:r>
              <a:rPr lang="en-US" dirty="0" err="1"/>
              <a:t>coefficiencts</a:t>
            </a:r>
            <a:r>
              <a:rPr lang="en-US" dirty="0"/>
              <a:t> not given in the report</a:t>
            </a:r>
          </a:p>
          <a:p>
            <a:endParaRPr lang="en-US" dirty="0"/>
          </a:p>
        </p:txBody>
      </p:sp>
      <p:pic>
        <p:nvPicPr>
          <p:cNvPr id="5" name="Picture 4">
            <a:extLst>
              <a:ext uri="{FF2B5EF4-FFF2-40B4-BE49-F238E27FC236}">
                <a16:creationId xmlns:a16="http://schemas.microsoft.com/office/drawing/2014/main" id="{F1C9E2FC-BD68-4C3D-8816-4A8599A62456}"/>
              </a:ext>
            </a:extLst>
          </p:cNvPr>
          <p:cNvPicPr>
            <a:picLocks noChangeAspect="1"/>
          </p:cNvPicPr>
          <p:nvPr/>
        </p:nvPicPr>
        <p:blipFill>
          <a:blip r:embed="rId2"/>
          <a:stretch>
            <a:fillRect/>
          </a:stretch>
        </p:blipFill>
        <p:spPr>
          <a:xfrm>
            <a:off x="5983041" y="126122"/>
            <a:ext cx="5954723" cy="3172664"/>
          </a:xfrm>
          <a:prstGeom prst="rect">
            <a:avLst/>
          </a:prstGeom>
        </p:spPr>
      </p:pic>
      <p:pic>
        <p:nvPicPr>
          <p:cNvPr id="7" name="Picture 6">
            <a:extLst>
              <a:ext uri="{FF2B5EF4-FFF2-40B4-BE49-F238E27FC236}">
                <a16:creationId xmlns:a16="http://schemas.microsoft.com/office/drawing/2014/main" id="{0B06AC38-D5DB-4247-B95B-4728FA0177C2}"/>
              </a:ext>
            </a:extLst>
          </p:cNvPr>
          <p:cNvPicPr>
            <a:picLocks noChangeAspect="1"/>
          </p:cNvPicPr>
          <p:nvPr/>
        </p:nvPicPr>
        <p:blipFill>
          <a:blip r:embed="rId3"/>
          <a:stretch>
            <a:fillRect/>
          </a:stretch>
        </p:blipFill>
        <p:spPr>
          <a:xfrm>
            <a:off x="6010191" y="3454995"/>
            <a:ext cx="6043184" cy="3276884"/>
          </a:xfrm>
          <a:prstGeom prst="rect">
            <a:avLst/>
          </a:prstGeom>
        </p:spPr>
      </p:pic>
    </p:spTree>
    <p:extLst>
      <p:ext uri="{BB962C8B-B14F-4D97-AF65-F5344CB8AC3E}">
        <p14:creationId xmlns:p14="http://schemas.microsoft.com/office/powerpoint/2010/main" val="350122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F1B7-48E2-4BBF-BAA5-932197F1219C}"/>
              </a:ext>
            </a:extLst>
          </p:cNvPr>
          <p:cNvSpPr>
            <a:spLocks noGrp="1"/>
          </p:cNvSpPr>
          <p:nvPr>
            <p:ph type="title"/>
          </p:nvPr>
        </p:nvSpPr>
        <p:spPr/>
        <p:txBody>
          <a:bodyPr/>
          <a:lstStyle/>
          <a:p>
            <a:r>
              <a:rPr lang="en-US" dirty="0"/>
              <a:t>Commercial load shapes</a:t>
            </a:r>
          </a:p>
        </p:txBody>
      </p:sp>
      <p:sp>
        <p:nvSpPr>
          <p:cNvPr id="3" name="Content Placeholder 2">
            <a:extLst>
              <a:ext uri="{FF2B5EF4-FFF2-40B4-BE49-F238E27FC236}">
                <a16:creationId xmlns:a16="http://schemas.microsoft.com/office/drawing/2014/main" id="{F165C203-1BC7-4588-A7F2-5685E92FE6A7}"/>
              </a:ext>
            </a:extLst>
          </p:cNvPr>
          <p:cNvSpPr>
            <a:spLocks noGrp="1"/>
          </p:cNvSpPr>
          <p:nvPr>
            <p:ph idx="1"/>
          </p:nvPr>
        </p:nvSpPr>
        <p:spPr>
          <a:xfrm>
            <a:off x="407378" y="1590064"/>
            <a:ext cx="6737134" cy="5158208"/>
          </a:xfrm>
        </p:spPr>
        <p:txBody>
          <a:bodyPr>
            <a:normAutofit fontScale="77500" lnSpcReduction="20000"/>
          </a:bodyPr>
          <a:lstStyle/>
          <a:p>
            <a:r>
              <a:rPr lang="en-US" dirty="0"/>
              <a:t>Disaggregation approach for HVAC loads used for residential won’t work for commercial, because commercial buildings can have both cooling and heating operating simultaneously</a:t>
            </a:r>
          </a:p>
          <a:p>
            <a:r>
              <a:rPr lang="en-US" dirty="0"/>
              <a:t>Modeled 27 building subtypes in </a:t>
            </a:r>
            <a:r>
              <a:rPr lang="en-US" dirty="0" err="1"/>
              <a:t>EnergyPlus</a:t>
            </a:r>
            <a:r>
              <a:rPr lang="en-US" dirty="0"/>
              <a:t> and for each, ran multiple simulations with varied building parameters and HVAC setpoint schedules, fit aggregation of the simulations to aggregate profile via regression, and then aggregated results back to the 12 CEC standard commercial building types</a:t>
            </a:r>
          </a:p>
          <a:p>
            <a:pPr lvl="1"/>
            <a:r>
              <a:rPr lang="en-US" dirty="0" err="1"/>
              <a:t>EnergyPlus</a:t>
            </a:r>
            <a:r>
              <a:rPr lang="en-US" dirty="0"/>
              <a:t> models sourced from DOE commercial prototype building models</a:t>
            </a:r>
          </a:p>
          <a:p>
            <a:pPr lvl="1"/>
            <a:r>
              <a:rPr lang="en-US" dirty="0"/>
              <a:t>Batch simulations and regression using R</a:t>
            </a:r>
          </a:p>
          <a:p>
            <a:r>
              <a:rPr lang="en-US" dirty="0"/>
              <a:t>Commercial Energy Demand Forecast Model — a separate CEC model that derives total annual energy use by each end-use and building type, and by forecast zone</a:t>
            </a:r>
          </a:p>
          <a:p>
            <a:r>
              <a:rPr lang="en-US" dirty="0"/>
              <a:t>Some special adjustments made for schools to account for reduced summer loads</a:t>
            </a:r>
          </a:p>
          <a:p>
            <a:r>
              <a:rPr lang="en-US" dirty="0"/>
              <a:t>Residual load shape determined for each building type based on day type (weekday/weekend), CDH, HDH</a:t>
            </a:r>
          </a:p>
          <a:p>
            <a:r>
              <a:rPr lang="en-US" dirty="0"/>
              <a:t>Additional empirically determined seasonal adjustments to match IOU data</a:t>
            </a:r>
          </a:p>
          <a:p>
            <a:endParaRPr lang="en-US" dirty="0"/>
          </a:p>
        </p:txBody>
      </p:sp>
      <p:pic>
        <p:nvPicPr>
          <p:cNvPr id="5" name="Picture 4">
            <a:extLst>
              <a:ext uri="{FF2B5EF4-FFF2-40B4-BE49-F238E27FC236}">
                <a16:creationId xmlns:a16="http://schemas.microsoft.com/office/drawing/2014/main" id="{50F2156D-CE96-42B5-B266-A6D9FA182C4C}"/>
              </a:ext>
            </a:extLst>
          </p:cNvPr>
          <p:cNvPicPr>
            <a:picLocks noChangeAspect="1"/>
          </p:cNvPicPr>
          <p:nvPr/>
        </p:nvPicPr>
        <p:blipFill>
          <a:blip r:embed="rId2"/>
          <a:stretch>
            <a:fillRect/>
          </a:stretch>
        </p:blipFill>
        <p:spPr>
          <a:xfrm>
            <a:off x="7268514" y="141159"/>
            <a:ext cx="4701947" cy="6607113"/>
          </a:xfrm>
          <a:prstGeom prst="rect">
            <a:avLst/>
          </a:prstGeom>
        </p:spPr>
      </p:pic>
    </p:spTree>
    <p:extLst>
      <p:ext uri="{BB962C8B-B14F-4D97-AF65-F5344CB8AC3E}">
        <p14:creationId xmlns:p14="http://schemas.microsoft.com/office/powerpoint/2010/main" val="349909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99FA-D337-471D-A067-45034FAB4CB7}"/>
              </a:ext>
            </a:extLst>
          </p:cNvPr>
          <p:cNvSpPr>
            <a:spLocks noGrp="1"/>
          </p:cNvSpPr>
          <p:nvPr>
            <p:ph type="title"/>
          </p:nvPr>
        </p:nvSpPr>
        <p:spPr>
          <a:xfrm>
            <a:off x="407378" y="365126"/>
            <a:ext cx="5573008" cy="971306"/>
          </a:xfrm>
        </p:spPr>
        <p:txBody>
          <a:bodyPr/>
          <a:lstStyle/>
          <a:p>
            <a:r>
              <a:rPr lang="en-US" dirty="0"/>
              <a:t>Commercial HVAC loads</a:t>
            </a:r>
          </a:p>
        </p:txBody>
      </p:sp>
      <p:sp>
        <p:nvSpPr>
          <p:cNvPr id="3" name="Content Placeholder 2">
            <a:extLst>
              <a:ext uri="{FF2B5EF4-FFF2-40B4-BE49-F238E27FC236}">
                <a16:creationId xmlns:a16="http://schemas.microsoft.com/office/drawing/2014/main" id="{0FC2E2FF-E8FE-4574-B177-8E396340EFA9}"/>
              </a:ext>
            </a:extLst>
          </p:cNvPr>
          <p:cNvSpPr>
            <a:spLocks noGrp="1"/>
          </p:cNvSpPr>
          <p:nvPr>
            <p:ph idx="1"/>
          </p:nvPr>
        </p:nvSpPr>
        <p:spPr>
          <a:xfrm>
            <a:off x="407377" y="1590065"/>
            <a:ext cx="7864264" cy="4586898"/>
          </a:xfrm>
        </p:spPr>
        <p:txBody>
          <a:bodyPr/>
          <a:lstStyle/>
          <a:p>
            <a:r>
              <a:rPr lang="en-US" dirty="0"/>
              <a:t>HVAC loads were segregated from the weighted </a:t>
            </a:r>
            <a:r>
              <a:rPr lang="en-US" dirty="0" err="1"/>
              <a:t>EnergyPlus</a:t>
            </a:r>
            <a:r>
              <a:rPr lang="en-US" dirty="0"/>
              <a:t> simulations and aggregated by the 12 CEC commercial building types</a:t>
            </a:r>
          </a:p>
          <a:p>
            <a:r>
              <a:rPr lang="en-US" dirty="0"/>
              <a:t>Then regression models were developed for cooling, heating, and ventilation loads</a:t>
            </a:r>
          </a:p>
          <a:p>
            <a:r>
              <a:rPr lang="en-US" dirty="0"/>
              <a:t>For cooling</a:t>
            </a:r>
          </a:p>
          <a:p>
            <a:endParaRPr lang="en-US" dirty="0"/>
          </a:p>
          <a:p>
            <a:r>
              <a:rPr lang="en-US" dirty="0"/>
              <a:t>For heating</a:t>
            </a:r>
          </a:p>
          <a:p>
            <a:endParaRPr lang="en-US" dirty="0"/>
          </a:p>
          <a:p>
            <a:r>
              <a:rPr lang="en-US" dirty="0"/>
              <a:t>For ventilation</a:t>
            </a:r>
          </a:p>
          <a:p>
            <a:endParaRPr lang="en-US" dirty="0"/>
          </a:p>
          <a:p>
            <a:endParaRPr lang="en-US" dirty="0"/>
          </a:p>
        </p:txBody>
      </p:sp>
      <p:grpSp>
        <p:nvGrpSpPr>
          <p:cNvPr id="12" name="Group 11">
            <a:extLst>
              <a:ext uri="{FF2B5EF4-FFF2-40B4-BE49-F238E27FC236}">
                <a16:creationId xmlns:a16="http://schemas.microsoft.com/office/drawing/2014/main" id="{9E25CEB3-3831-4FD3-A995-B1842C78C9F2}"/>
              </a:ext>
            </a:extLst>
          </p:cNvPr>
          <p:cNvGrpSpPr/>
          <p:nvPr/>
        </p:nvGrpSpPr>
        <p:grpSpPr>
          <a:xfrm>
            <a:off x="8776160" y="147857"/>
            <a:ext cx="3310736" cy="6562285"/>
            <a:chOff x="6050276" y="-2232645"/>
            <a:chExt cx="6141724" cy="11887976"/>
          </a:xfrm>
        </p:grpSpPr>
        <p:pic>
          <p:nvPicPr>
            <p:cNvPr id="5" name="Picture 4">
              <a:extLst>
                <a:ext uri="{FF2B5EF4-FFF2-40B4-BE49-F238E27FC236}">
                  <a16:creationId xmlns:a16="http://schemas.microsoft.com/office/drawing/2014/main" id="{D2858C59-0EF8-44AA-A055-0B9801F13149}"/>
                </a:ext>
              </a:extLst>
            </p:cNvPr>
            <p:cNvPicPr>
              <a:picLocks noChangeAspect="1"/>
            </p:cNvPicPr>
            <p:nvPr/>
          </p:nvPicPr>
          <p:blipFill>
            <a:blip r:embed="rId2"/>
            <a:stretch>
              <a:fillRect/>
            </a:stretch>
          </p:blipFill>
          <p:spPr>
            <a:xfrm>
              <a:off x="6096000" y="-2232645"/>
              <a:ext cx="5997460" cy="2872989"/>
            </a:xfrm>
            <a:prstGeom prst="rect">
              <a:avLst/>
            </a:prstGeom>
          </p:spPr>
        </p:pic>
        <p:pic>
          <p:nvPicPr>
            <p:cNvPr id="7" name="Picture 6">
              <a:extLst>
                <a:ext uri="{FF2B5EF4-FFF2-40B4-BE49-F238E27FC236}">
                  <a16:creationId xmlns:a16="http://schemas.microsoft.com/office/drawing/2014/main" id="{677328D8-61BA-432E-9510-06FAB67E5E53}"/>
                </a:ext>
              </a:extLst>
            </p:cNvPr>
            <p:cNvPicPr>
              <a:picLocks noChangeAspect="1"/>
            </p:cNvPicPr>
            <p:nvPr/>
          </p:nvPicPr>
          <p:blipFill>
            <a:blip r:embed="rId3"/>
            <a:stretch>
              <a:fillRect/>
            </a:stretch>
          </p:blipFill>
          <p:spPr>
            <a:xfrm>
              <a:off x="6133575" y="640344"/>
              <a:ext cx="6058425" cy="2728196"/>
            </a:xfrm>
            <a:prstGeom prst="rect">
              <a:avLst/>
            </a:prstGeom>
          </p:spPr>
        </p:pic>
        <p:pic>
          <p:nvPicPr>
            <p:cNvPr id="9" name="Picture 8">
              <a:extLst>
                <a:ext uri="{FF2B5EF4-FFF2-40B4-BE49-F238E27FC236}">
                  <a16:creationId xmlns:a16="http://schemas.microsoft.com/office/drawing/2014/main" id="{C78F5CB3-5C34-4DB3-A8FD-EF9D04EC4974}"/>
                </a:ext>
              </a:extLst>
            </p:cNvPr>
            <p:cNvPicPr>
              <a:picLocks noChangeAspect="1"/>
            </p:cNvPicPr>
            <p:nvPr/>
          </p:nvPicPr>
          <p:blipFill>
            <a:blip r:embed="rId4"/>
            <a:stretch>
              <a:fillRect/>
            </a:stretch>
          </p:blipFill>
          <p:spPr>
            <a:xfrm>
              <a:off x="6050276" y="3429252"/>
              <a:ext cx="6043184" cy="2911092"/>
            </a:xfrm>
            <a:prstGeom prst="rect">
              <a:avLst/>
            </a:prstGeom>
          </p:spPr>
        </p:pic>
        <p:pic>
          <p:nvPicPr>
            <p:cNvPr id="11" name="Picture 10">
              <a:extLst>
                <a:ext uri="{FF2B5EF4-FFF2-40B4-BE49-F238E27FC236}">
                  <a16:creationId xmlns:a16="http://schemas.microsoft.com/office/drawing/2014/main" id="{0656866D-1CD0-48AE-BC13-1D3179079F56}"/>
                </a:ext>
              </a:extLst>
            </p:cNvPr>
            <p:cNvPicPr>
              <a:picLocks noChangeAspect="1"/>
            </p:cNvPicPr>
            <p:nvPr/>
          </p:nvPicPr>
          <p:blipFill>
            <a:blip r:embed="rId5"/>
            <a:stretch>
              <a:fillRect/>
            </a:stretch>
          </p:blipFill>
          <p:spPr>
            <a:xfrm>
              <a:off x="6156437" y="6340344"/>
              <a:ext cx="6035563" cy="3314987"/>
            </a:xfrm>
            <a:prstGeom prst="rect">
              <a:avLst/>
            </a:prstGeom>
          </p:spPr>
        </p:pic>
      </p:grpSp>
      <p:pic>
        <p:nvPicPr>
          <p:cNvPr id="14" name="Picture 13">
            <a:extLst>
              <a:ext uri="{FF2B5EF4-FFF2-40B4-BE49-F238E27FC236}">
                <a16:creationId xmlns:a16="http://schemas.microsoft.com/office/drawing/2014/main" id="{7164D572-72D6-48C5-9F09-CAD5E3750AE9}"/>
              </a:ext>
            </a:extLst>
          </p:cNvPr>
          <p:cNvPicPr>
            <a:picLocks noChangeAspect="1"/>
          </p:cNvPicPr>
          <p:nvPr/>
        </p:nvPicPr>
        <p:blipFill>
          <a:blip r:embed="rId6"/>
          <a:stretch>
            <a:fillRect/>
          </a:stretch>
        </p:blipFill>
        <p:spPr>
          <a:xfrm>
            <a:off x="2559049" y="3893723"/>
            <a:ext cx="2676284" cy="415520"/>
          </a:xfrm>
          <a:prstGeom prst="rect">
            <a:avLst/>
          </a:prstGeom>
        </p:spPr>
      </p:pic>
      <p:pic>
        <p:nvPicPr>
          <p:cNvPr id="16" name="Picture 15">
            <a:extLst>
              <a:ext uri="{FF2B5EF4-FFF2-40B4-BE49-F238E27FC236}">
                <a16:creationId xmlns:a16="http://schemas.microsoft.com/office/drawing/2014/main" id="{6D3B3DFB-6F07-4D25-BB6B-56C55182012C}"/>
              </a:ext>
            </a:extLst>
          </p:cNvPr>
          <p:cNvPicPr>
            <a:picLocks noChangeAspect="1"/>
          </p:cNvPicPr>
          <p:nvPr/>
        </p:nvPicPr>
        <p:blipFill>
          <a:blip r:embed="rId7"/>
          <a:stretch>
            <a:fillRect/>
          </a:stretch>
        </p:blipFill>
        <p:spPr>
          <a:xfrm>
            <a:off x="2636322" y="4817175"/>
            <a:ext cx="2542470" cy="426750"/>
          </a:xfrm>
          <a:prstGeom prst="rect">
            <a:avLst/>
          </a:prstGeom>
        </p:spPr>
      </p:pic>
      <p:pic>
        <p:nvPicPr>
          <p:cNvPr id="18" name="Picture 17">
            <a:extLst>
              <a:ext uri="{FF2B5EF4-FFF2-40B4-BE49-F238E27FC236}">
                <a16:creationId xmlns:a16="http://schemas.microsoft.com/office/drawing/2014/main" id="{D2BC8E59-D243-4592-969C-C8688BFA70F1}"/>
              </a:ext>
            </a:extLst>
          </p:cNvPr>
          <p:cNvPicPr>
            <a:picLocks noChangeAspect="1"/>
          </p:cNvPicPr>
          <p:nvPr/>
        </p:nvPicPr>
        <p:blipFill>
          <a:blip r:embed="rId8"/>
          <a:stretch>
            <a:fillRect/>
          </a:stretch>
        </p:blipFill>
        <p:spPr>
          <a:xfrm>
            <a:off x="2314349" y="5715672"/>
            <a:ext cx="3523771" cy="460440"/>
          </a:xfrm>
          <a:prstGeom prst="rect">
            <a:avLst/>
          </a:prstGeom>
        </p:spPr>
      </p:pic>
    </p:spTree>
    <p:extLst>
      <p:ext uri="{BB962C8B-B14F-4D97-AF65-F5344CB8AC3E}">
        <p14:creationId xmlns:p14="http://schemas.microsoft.com/office/powerpoint/2010/main" val="411310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8C93-677D-4713-B2CD-E9AF48C182DC}"/>
              </a:ext>
            </a:extLst>
          </p:cNvPr>
          <p:cNvSpPr>
            <a:spLocks noGrp="1"/>
          </p:cNvSpPr>
          <p:nvPr>
            <p:ph type="title"/>
          </p:nvPr>
        </p:nvSpPr>
        <p:spPr/>
        <p:txBody>
          <a:bodyPr/>
          <a:lstStyle/>
          <a:p>
            <a:r>
              <a:rPr lang="en-US" dirty="0"/>
              <a:t>Agricultural, Industrial, Mining &amp; Extraction, and Telecommunications, Construction &amp; Utilities (TCU) load shapes</a:t>
            </a:r>
          </a:p>
        </p:txBody>
      </p:sp>
      <p:sp>
        <p:nvSpPr>
          <p:cNvPr id="3" name="Content Placeholder 2">
            <a:extLst>
              <a:ext uri="{FF2B5EF4-FFF2-40B4-BE49-F238E27FC236}">
                <a16:creationId xmlns:a16="http://schemas.microsoft.com/office/drawing/2014/main" id="{8ED3D568-EDC1-4810-8EF9-F135A6BAB4FE}"/>
              </a:ext>
            </a:extLst>
          </p:cNvPr>
          <p:cNvSpPr>
            <a:spLocks noGrp="1"/>
          </p:cNvSpPr>
          <p:nvPr>
            <p:ph idx="1"/>
          </p:nvPr>
        </p:nvSpPr>
        <p:spPr>
          <a:xfrm>
            <a:off x="407378" y="1590064"/>
            <a:ext cx="3702168" cy="5126045"/>
          </a:xfrm>
        </p:spPr>
        <p:txBody>
          <a:bodyPr>
            <a:normAutofit fontScale="92500" lnSpcReduction="20000"/>
          </a:bodyPr>
          <a:lstStyle/>
          <a:p>
            <a:r>
              <a:rPr lang="en-US" dirty="0"/>
              <a:t>Not determined by end use but rather aggregated by facility type</a:t>
            </a:r>
          </a:p>
          <a:p>
            <a:r>
              <a:rPr lang="en-US" dirty="0"/>
              <a:t>There are four facility types represented in the agricultural sector, 15 for industrial, 3 for mining &amp; extraction, 13 for TCU</a:t>
            </a:r>
          </a:p>
          <a:p>
            <a:r>
              <a:rPr lang="en-US" dirty="0"/>
              <a:t>Regression modeling used to fit diurnal and annual variation (for agriculture)</a:t>
            </a:r>
          </a:p>
          <a:p>
            <a:endParaRPr lang="en-US" dirty="0"/>
          </a:p>
          <a:p>
            <a:pPr lvl="1"/>
            <a:r>
              <a:rPr lang="el-GR" dirty="0"/>
              <a:t>β</a:t>
            </a:r>
            <a:r>
              <a:rPr lang="en-US" dirty="0"/>
              <a:t>₂ allows for linear load growth as observed in the data</a:t>
            </a:r>
          </a:p>
          <a:p>
            <a:pPr lvl="1"/>
            <a:r>
              <a:rPr lang="en-US" dirty="0"/>
              <a:t>Industrial and mining &amp; extraction regression also includes economic growth since production is correlated </a:t>
            </a:r>
          </a:p>
        </p:txBody>
      </p:sp>
      <p:grpSp>
        <p:nvGrpSpPr>
          <p:cNvPr id="8" name="Group 7">
            <a:extLst>
              <a:ext uri="{FF2B5EF4-FFF2-40B4-BE49-F238E27FC236}">
                <a16:creationId xmlns:a16="http://schemas.microsoft.com/office/drawing/2014/main" id="{BF2BCD7E-82A8-498D-87AB-9714E70B7E1F}"/>
              </a:ext>
            </a:extLst>
          </p:cNvPr>
          <p:cNvGrpSpPr/>
          <p:nvPr/>
        </p:nvGrpSpPr>
        <p:grpSpPr>
          <a:xfrm>
            <a:off x="4647656" y="1549549"/>
            <a:ext cx="3702169" cy="5308451"/>
            <a:chOff x="6865330" y="1590065"/>
            <a:chExt cx="5203065" cy="5788923"/>
          </a:xfrm>
        </p:grpSpPr>
        <p:pic>
          <p:nvPicPr>
            <p:cNvPr id="5" name="Picture 4">
              <a:extLst>
                <a:ext uri="{FF2B5EF4-FFF2-40B4-BE49-F238E27FC236}">
                  <a16:creationId xmlns:a16="http://schemas.microsoft.com/office/drawing/2014/main" id="{29FF8A92-F952-4A43-B40A-B1607AE6A41B}"/>
                </a:ext>
              </a:extLst>
            </p:cNvPr>
            <p:cNvPicPr>
              <a:picLocks noChangeAspect="1"/>
            </p:cNvPicPr>
            <p:nvPr/>
          </p:nvPicPr>
          <p:blipFill>
            <a:blip r:embed="rId2"/>
            <a:stretch>
              <a:fillRect/>
            </a:stretch>
          </p:blipFill>
          <p:spPr>
            <a:xfrm>
              <a:off x="6865330" y="1590065"/>
              <a:ext cx="5203065" cy="2859932"/>
            </a:xfrm>
            <a:prstGeom prst="rect">
              <a:avLst/>
            </a:prstGeom>
          </p:spPr>
        </p:pic>
        <p:pic>
          <p:nvPicPr>
            <p:cNvPr id="7" name="Picture 6">
              <a:extLst>
                <a:ext uri="{FF2B5EF4-FFF2-40B4-BE49-F238E27FC236}">
                  <a16:creationId xmlns:a16="http://schemas.microsoft.com/office/drawing/2014/main" id="{50B159B2-C14B-43CC-A4C3-BEE5995F29D9}"/>
                </a:ext>
              </a:extLst>
            </p:cNvPr>
            <p:cNvPicPr>
              <a:picLocks noChangeAspect="1"/>
            </p:cNvPicPr>
            <p:nvPr/>
          </p:nvPicPr>
          <p:blipFill>
            <a:blip r:embed="rId3"/>
            <a:stretch>
              <a:fillRect/>
            </a:stretch>
          </p:blipFill>
          <p:spPr>
            <a:xfrm>
              <a:off x="6865330" y="4544997"/>
              <a:ext cx="5100034" cy="2833991"/>
            </a:xfrm>
            <a:prstGeom prst="rect">
              <a:avLst/>
            </a:prstGeom>
          </p:spPr>
        </p:pic>
      </p:grpSp>
      <p:pic>
        <p:nvPicPr>
          <p:cNvPr id="10" name="Picture 9">
            <a:extLst>
              <a:ext uri="{FF2B5EF4-FFF2-40B4-BE49-F238E27FC236}">
                <a16:creationId xmlns:a16="http://schemas.microsoft.com/office/drawing/2014/main" id="{79440A98-85EB-4AD0-A838-AD687EAC4FBE}"/>
              </a:ext>
            </a:extLst>
          </p:cNvPr>
          <p:cNvPicPr>
            <a:picLocks noChangeAspect="1"/>
          </p:cNvPicPr>
          <p:nvPr/>
        </p:nvPicPr>
        <p:blipFill rotWithShape="1">
          <a:blip r:embed="rId4"/>
          <a:srcRect r="10513" b="14135"/>
          <a:stretch/>
        </p:blipFill>
        <p:spPr>
          <a:xfrm>
            <a:off x="413823" y="4456264"/>
            <a:ext cx="4025608" cy="433299"/>
          </a:xfrm>
          <a:prstGeom prst="rect">
            <a:avLst/>
          </a:prstGeom>
        </p:spPr>
      </p:pic>
      <p:grpSp>
        <p:nvGrpSpPr>
          <p:cNvPr id="11" name="Group 10">
            <a:extLst>
              <a:ext uri="{FF2B5EF4-FFF2-40B4-BE49-F238E27FC236}">
                <a16:creationId xmlns:a16="http://schemas.microsoft.com/office/drawing/2014/main" id="{F7A53415-7835-4A96-A961-A149BB1E2126}"/>
              </a:ext>
            </a:extLst>
          </p:cNvPr>
          <p:cNvGrpSpPr/>
          <p:nvPr/>
        </p:nvGrpSpPr>
        <p:grpSpPr>
          <a:xfrm>
            <a:off x="8418786" y="1590065"/>
            <a:ext cx="3773214" cy="5164891"/>
            <a:chOff x="6789979" y="671934"/>
            <a:chExt cx="5177307" cy="5746699"/>
          </a:xfrm>
        </p:grpSpPr>
        <p:pic>
          <p:nvPicPr>
            <p:cNvPr id="12" name="Picture 11">
              <a:extLst>
                <a:ext uri="{FF2B5EF4-FFF2-40B4-BE49-F238E27FC236}">
                  <a16:creationId xmlns:a16="http://schemas.microsoft.com/office/drawing/2014/main" id="{D993BA82-AB30-461C-BECC-6922A7EDB68B}"/>
                </a:ext>
              </a:extLst>
            </p:cNvPr>
            <p:cNvPicPr>
              <a:picLocks noChangeAspect="1"/>
            </p:cNvPicPr>
            <p:nvPr/>
          </p:nvPicPr>
          <p:blipFill>
            <a:blip r:embed="rId5"/>
            <a:stretch>
              <a:fillRect/>
            </a:stretch>
          </p:blipFill>
          <p:spPr>
            <a:xfrm>
              <a:off x="6867252" y="671934"/>
              <a:ext cx="5100034" cy="2788596"/>
            </a:xfrm>
            <a:prstGeom prst="rect">
              <a:avLst/>
            </a:prstGeom>
          </p:spPr>
        </p:pic>
        <p:pic>
          <p:nvPicPr>
            <p:cNvPr id="13" name="Picture 12">
              <a:extLst>
                <a:ext uri="{FF2B5EF4-FFF2-40B4-BE49-F238E27FC236}">
                  <a16:creationId xmlns:a16="http://schemas.microsoft.com/office/drawing/2014/main" id="{E62C7F00-43E7-4757-9CBB-4622CE613744}"/>
                </a:ext>
              </a:extLst>
            </p:cNvPr>
            <p:cNvPicPr>
              <a:picLocks noChangeAspect="1"/>
            </p:cNvPicPr>
            <p:nvPr/>
          </p:nvPicPr>
          <p:blipFill>
            <a:blip r:embed="rId6"/>
            <a:stretch>
              <a:fillRect/>
            </a:stretch>
          </p:blipFill>
          <p:spPr>
            <a:xfrm>
              <a:off x="6789979" y="3487365"/>
              <a:ext cx="5177307" cy="2931268"/>
            </a:xfrm>
            <a:prstGeom prst="rect">
              <a:avLst/>
            </a:prstGeom>
          </p:spPr>
        </p:pic>
      </p:grpSp>
    </p:spTree>
    <p:extLst>
      <p:ext uri="{BB962C8B-B14F-4D97-AF65-F5344CB8AC3E}">
        <p14:creationId xmlns:p14="http://schemas.microsoft.com/office/powerpoint/2010/main" val="132527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624C-C535-4145-A922-4F0011EDB66A}"/>
              </a:ext>
            </a:extLst>
          </p:cNvPr>
          <p:cNvSpPr>
            <a:spLocks noGrp="1"/>
          </p:cNvSpPr>
          <p:nvPr>
            <p:ph type="title"/>
          </p:nvPr>
        </p:nvSpPr>
        <p:spPr>
          <a:xfrm>
            <a:off x="407378" y="365126"/>
            <a:ext cx="2949913" cy="971306"/>
          </a:xfrm>
        </p:spPr>
        <p:txBody>
          <a:bodyPr/>
          <a:lstStyle/>
          <a:p>
            <a:r>
              <a:rPr lang="en-US" dirty="0"/>
              <a:t>EV Charging Load Shapes</a:t>
            </a:r>
          </a:p>
        </p:txBody>
      </p:sp>
      <p:sp>
        <p:nvSpPr>
          <p:cNvPr id="3" name="Content Placeholder 2">
            <a:extLst>
              <a:ext uri="{FF2B5EF4-FFF2-40B4-BE49-F238E27FC236}">
                <a16:creationId xmlns:a16="http://schemas.microsoft.com/office/drawing/2014/main" id="{85896702-CCC3-4E31-AD5D-689A687E9B4E}"/>
              </a:ext>
            </a:extLst>
          </p:cNvPr>
          <p:cNvSpPr>
            <a:spLocks noGrp="1"/>
          </p:cNvSpPr>
          <p:nvPr>
            <p:ph idx="1"/>
          </p:nvPr>
        </p:nvSpPr>
        <p:spPr>
          <a:xfrm>
            <a:off x="407377" y="1590065"/>
            <a:ext cx="3225765" cy="4586898"/>
          </a:xfrm>
        </p:spPr>
        <p:txBody>
          <a:bodyPr>
            <a:normAutofit fontScale="85000" lnSpcReduction="20000"/>
          </a:bodyPr>
          <a:lstStyle/>
          <a:p>
            <a:r>
              <a:rPr lang="en-US" dirty="0"/>
              <a:t>Data sources — Charge station data from ChargePoint, as well as CEC and IOU reports</a:t>
            </a:r>
          </a:p>
          <a:p>
            <a:r>
              <a:rPr lang="en-US" dirty="0"/>
              <a:t>ChargePoint operates the largest public charging network and also sells and collects data from residential chargers</a:t>
            </a:r>
          </a:p>
          <a:p>
            <a:r>
              <a:rPr lang="en-US" dirty="0"/>
              <a:t>Also modeled price response</a:t>
            </a:r>
          </a:p>
          <a:p>
            <a:endParaRPr lang="en-US" dirty="0"/>
          </a:p>
          <a:p>
            <a:r>
              <a:rPr lang="en-US" i="1" dirty="0"/>
              <a:t>TOU%</a:t>
            </a:r>
            <a:r>
              <a:rPr lang="en-US" dirty="0"/>
              <a:t> = fraction of vehicles with TOU tariff</a:t>
            </a:r>
          </a:p>
          <a:p>
            <a:r>
              <a:rPr lang="en-US" i="1" dirty="0"/>
              <a:t>e</a:t>
            </a:r>
            <a:r>
              <a:rPr lang="en-US" dirty="0"/>
              <a:t> = price elasticity</a:t>
            </a:r>
          </a:p>
          <a:p>
            <a:r>
              <a:rPr lang="en-US" i="1" dirty="0" err="1"/>
              <a:t>PR</a:t>
            </a:r>
            <a:r>
              <a:rPr lang="en-US" i="1" baseline="-25000" dirty="0" err="1"/>
              <a:t>h</a:t>
            </a:r>
            <a:r>
              <a:rPr lang="en-US" dirty="0"/>
              <a:t> = price ratio in hour h (relative to lowest)</a:t>
            </a:r>
          </a:p>
          <a:p>
            <a:endParaRPr lang="en-US" dirty="0"/>
          </a:p>
        </p:txBody>
      </p:sp>
      <p:grpSp>
        <p:nvGrpSpPr>
          <p:cNvPr id="12" name="Group 11">
            <a:extLst>
              <a:ext uri="{FF2B5EF4-FFF2-40B4-BE49-F238E27FC236}">
                <a16:creationId xmlns:a16="http://schemas.microsoft.com/office/drawing/2014/main" id="{02C1386F-A6A6-4210-97F9-C2BF0F81D243}"/>
              </a:ext>
            </a:extLst>
          </p:cNvPr>
          <p:cNvGrpSpPr/>
          <p:nvPr/>
        </p:nvGrpSpPr>
        <p:grpSpPr>
          <a:xfrm>
            <a:off x="3636578" y="157652"/>
            <a:ext cx="8478595" cy="6632028"/>
            <a:chOff x="12134" y="13770"/>
            <a:chExt cx="10221688" cy="7338495"/>
          </a:xfrm>
        </p:grpSpPr>
        <p:pic>
          <p:nvPicPr>
            <p:cNvPr id="5" name="Picture 4">
              <a:extLst>
                <a:ext uri="{FF2B5EF4-FFF2-40B4-BE49-F238E27FC236}">
                  <a16:creationId xmlns:a16="http://schemas.microsoft.com/office/drawing/2014/main" id="{F30BE9E9-831A-4834-8B0D-C649C63E6899}"/>
                </a:ext>
              </a:extLst>
            </p:cNvPr>
            <p:cNvPicPr>
              <a:picLocks noChangeAspect="1"/>
            </p:cNvPicPr>
            <p:nvPr/>
          </p:nvPicPr>
          <p:blipFill>
            <a:blip r:embed="rId2"/>
            <a:stretch>
              <a:fillRect/>
            </a:stretch>
          </p:blipFill>
          <p:spPr>
            <a:xfrm>
              <a:off x="138854" y="179738"/>
              <a:ext cx="4662152" cy="3618689"/>
            </a:xfrm>
            <a:prstGeom prst="rect">
              <a:avLst/>
            </a:prstGeom>
          </p:spPr>
        </p:pic>
        <p:pic>
          <p:nvPicPr>
            <p:cNvPr id="7" name="Picture 6">
              <a:extLst>
                <a:ext uri="{FF2B5EF4-FFF2-40B4-BE49-F238E27FC236}">
                  <a16:creationId xmlns:a16="http://schemas.microsoft.com/office/drawing/2014/main" id="{3F53A106-1B65-4EB5-83BF-C3B76FCC6AF7}"/>
                </a:ext>
              </a:extLst>
            </p:cNvPr>
            <p:cNvPicPr>
              <a:picLocks noChangeAspect="1"/>
            </p:cNvPicPr>
            <p:nvPr/>
          </p:nvPicPr>
          <p:blipFill>
            <a:blip r:embed="rId3"/>
            <a:stretch>
              <a:fillRect/>
            </a:stretch>
          </p:blipFill>
          <p:spPr>
            <a:xfrm>
              <a:off x="12134" y="3798427"/>
              <a:ext cx="4893972" cy="3553838"/>
            </a:xfrm>
            <a:prstGeom prst="rect">
              <a:avLst/>
            </a:prstGeom>
          </p:spPr>
        </p:pic>
        <p:pic>
          <p:nvPicPr>
            <p:cNvPr id="9" name="Picture 8">
              <a:extLst>
                <a:ext uri="{FF2B5EF4-FFF2-40B4-BE49-F238E27FC236}">
                  <a16:creationId xmlns:a16="http://schemas.microsoft.com/office/drawing/2014/main" id="{C4968F9D-69EA-4DA0-BE28-583656A6CA00}"/>
                </a:ext>
              </a:extLst>
            </p:cNvPr>
            <p:cNvPicPr>
              <a:picLocks noChangeAspect="1"/>
            </p:cNvPicPr>
            <p:nvPr/>
          </p:nvPicPr>
          <p:blipFill>
            <a:blip r:embed="rId4"/>
            <a:stretch>
              <a:fillRect/>
            </a:stretch>
          </p:blipFill>
          <p:spPr>
            <a:xfrm>
              <a:off x="4927726" y="13770"/>
              <a:ext cx="5306096" cy="3702996"/>
            </a:xfrm>
            <a:prstGeom prst="rect">
              <a:avLst/>
            </a:prstGeom>
          </p:spPr>
        </p:pic>
        <p:pic>
          <p:nvPicPr>
            <p:cNvPr id="11" name="Picture 10">
              <a:extLst>
                <a:ext uri="{FF2B5EF4-FFF2-40B4-BE49-F238E27FC236}">
                  <a16:creationId xmlns:a16="http://schemas.microsoft.com/office/drawing/2014/main" id="{C1F243A2-05F9-4705-A2C8-E55AF504E8AA}"/>
                </a:ext>
              </a:extLst>
            </p:cNvPr>
            <p:cNvPicPr>
              <a:picLocks noChangeAspect="1"/>
            </p:cNvPicPr>
            <p:nvPr/>
          </p:nvPicPr>
          <p:blipFill>
            <a:blip r:embed="rId5"/>
            <a:stretch>
              <a:fillRect/>
            </a:stretch>
          </p:blipFill>
          <p:spPr>
            <a:xfrm>
              <a:off x="4910248" y="3720605"/>
              <a:ext cx="5177307" cy="3631660"/>
            </a:xfrm>
            <a:prstGeom prst="rect">
              <a:avLst/>
            </a:prstGeom>
          </p:spPr>
        </p:pic>
      </p:grpSp>
      <p:pic>
        <p:nvPicPr>
          <p:cNvPr id="14" name="Picture 13">
            <a:extLst>
              <a:ext uri="{FF2B5EF4-FFF2-40B4-BE49-F238E27FC236}">
                <a16:creationId xmlns:a16="http://schemas.microsoft.com/office/drawing/2014/main" id="{F48C07B5-96AC-4A6A-8D49-26A0AE1706FC}"/>
              </a:ext>
            </a:extLst>
          </p:cNvPr>
          <p:cNvPicPr>
            <a:picLocks noChangeAspect="1"/>
          </p:cNvPicPr>
          <p:nvPr/>
        </p:nvPicPr>
        <p:blipFill>
          <a:blip r:embed="rId6"/>
          <a:stretch>
            <a:fillRect/>
          </a:stretch>
        </p:blipFill>
        <p:spPr>
          <a:xfrm>
            <a:off x="403822" y="4221751"/>
            <a:ext cx="3116240" cy="392293"/>
          </a:xfrm>
          <a:prstGeom prst="rect">
            <a:avLst/>
          </a:prstGeom>
        </p:spPr>
      </p:pic>
    </p:spTree>
    <p:extLst>
      <p:ext uri="{BB962C8B-B14F-4D97-AF65-F5344CB8AC3E}">
        <p14:creationId xmlns:p14="http://schemas.microsoft.com/office/powerpoint/2010/main" val="74821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8053-81D7-4422-A5EA-169941B9D30D}"/>
              </a:ext>
            </a:extLst>
          </p:cNvPr>
          <p:cNvSpPr>
            <a:spLocks noGrp="1"/>
          </p:cNvSpPr>
          <p:nvPr>
            <p:ph type="title"/>
          </p:nvPr>
        </p:nvSpPr>
        <p:spPr/>
        <p:txBody>
          <a:bodyPr/>
          <a:lstStyle/>
          <a:p>
            <a:r>
              <a:rPr lang="en-US" dirty="0"/>
              <a:t>Application of the EV load shapes to our work</a:t>
            </a:r>
          </a:p>
        </p:txBody>
      </p:sp>
      <p:sp>
        <p:nvSpPr>
          <p:cNvPr id="3" name="Content Placeholder 2">
            <a:extLst>
              <a:ext uri="{FF2B5EF4-FFF2-40B4-BE49-F238E27FC236}">
                <a16:creationId xmlns:a16="http://schemas.microsoft.com/office/drawing/2014/main" id="{7F4E7F07-AD98-4D55-8369-4B452CDAF6E7}"/>
              </a:ext>
            </a:extLst>
          </p:cNvPr>
          <p:cNvSpPr>
            <a:spLocks noGrp="1"/>
          </p:cNvSpPr>
          <p:nvPr>
            <p:ph idx="1"/>
          </p:nvPr>
        </p:nvSpPr>
        <p:spPr>
          <a:xfrm>
            <a:off x="6608458" y="5192110"/>
            <a:ext cx="5268233" cy="1383208"/>
          </a:xfrm>
          <a:solidFill>
            <a:schemeClr val="accent1">
              <a:lumMod val="20000"/>
              <a:lumOff val="80000"/>
            </a:schemeClr>
          </a:solidFill>
          <a:effectLst>
            <a:outerShdw blurRad="50800" dist="38100" dir="2700000" algn="tl" rotWithShape="0">
              <a:prstClr val="black">
                <a:alpha val="40000"/>
              </a:prstClr>
            </a:outerShdw>
          </a:effectLst>
        </p:spPr>
        <p:txBody>
          <a:bodyPr>
            <a:normAutofit fontScale="77500" lnSpcReduction="20000"/>
          </a:bodyPr>
          <a:lstStyle/>
          <a:p>
            <a:pPr marL="0" indent="0">
              <a:buNone/>
            </a:pPr>
            <a:r>
              <a:rPr lang="en-US" dirty="0"/>
              <a:t>Ashling and Russ have used the EV load data to make a simple annualized load profile generator under different assumptions of residential vs. nonresidential charging, and applied it to see the impact on storage requirements using our simple storage model</a:t>
            </a:r>
          </a:p>
        </p:txBody>
      </p:sp>
      <p:pic>
        <p:nvPicPr>
          <p:cNvPr id="5" name="Picture 4" descr="Chart, histogram&#10;&#10;Description automatically generated">
            <a:extLst>
              <a:ext uri="{FF2B5EF4-FFF2-40B4-BE49-F238E27FC236}">
                <a16:creationId xmlns:a16="http://schemas.microsoft.com/office/drawing/2014/main" id="{81AA4C77-98A7-45BB-A6B4-392D42765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15" y="1590065"/>
            <a:ext cx="3063246" cy="2740194"/>
          </a:xfrm>
          <a:prstGeom prst="rect">
            <a:avLst/>
          </a:prstGeom>
        </p:spPr>
      </p:pic>
      <p:pic>
        <p:nvPicPr>
          <p:cNvPr id="7" name="Picture 6" descr="Chart, line chart&#10;&#10;Description automatically generated">
            <a:extLst>
              <a:ext uri="{FF2B5EF4-FFF2-40B4-BE49-F238E27FC236}">
                <a16:creationId xmlns:a16="http://schemas.microsoft.com/office/drawing/2014/main" id="{B9EAA231-DFDA-4CF3-B771-6A90AB0EC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261" y="1598153"/>
            <a:ext cx="3063246" cy="2740194"/>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D9A21DF8-FFBC-486E-BA4C-9D85A7583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9" y="4357636"/>
            <a:ext cx="6427244" cy="2515174"/>
          </a:xfrm>
          <a:prstGeom prst="rect">
            <a:avLst/>
          </a:prstGeom>
        </p:spPr>
      </p:pic>
      <p:sp>
        <p:nvSpPr>
          <p:cNvPr id="10" name="Content Placeholder 2">
            <a:extLst>
              <a:ext uri="{FF2B5EF4-FFF2-40B4-BE49-F238E27FC236}">
                <a16:creationId xmlns:a16="http://schemas.microsoft.com/office/drawing/2014/main" id="{00EA1C43-01F3-46C2-B9D3-395C985302DC}"/>
              </a:ext>
            </a:extLst>
          </p:cNvPr>
          <p:cNvSpPr txBox="1">
            <a:spLocks/>
          </p:cNvSpPr>
          <p:nvPr/>
        </p:nvSpPr>
        <p:spPr>
          <a:xfrm>
            <a:off x="4524162" y="2943346"/>
            <a:ext cx="1943681" cy="97130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Monthly demand was derived from California gasoline consumption data (from EIA)</a:t>
            </a:r>
          </a:p>
        </p:txBody>
      </p:sp>
      <p:pic>
        <p:nvPicPr>
          <p:cNvPr id="6" name="Picture 5">
            <a:extLst>
              <a:ext uri="{FF2B5EF4-FFF2-40B4-BE49-F238E27FC236}">
                <a16:creationId xmlns:a16="http://schemas.microsoft.com/office/drawing/2014/main" id="{4EE5C781-1ABE-4683-84EF-94FFD386AA45}"/>
              </a:ext>
            </a:extLst>
          </p:cNvPr>
          <p:cNvPicPr>
            <a:picLocks noChangeAspect="1"/>
          </p:cNvPicPr>
          <p:nvPr/>
        </p:nvPicPr>
        <p:blipFill>
          <a:blip r:embed="rId5"/>
          <a:stretch>
            <a:fillRect/>
          </a:stretch>
        </p:blipFill>
        <p:spPr>
          <a:xfrm>
            <a:off x="6780264" y="1619216"/>
            <a:ext cx="4812645" cy="3447273"/>
          </a:xfrm>
          <a:prstGeom prst="rect">
            <a:avLst/>
          </a:prstGeom>
        </p:spPr>
      </p:pic>
      <p:sp>
        <p:nvSpPr>
          <p:cNvPr id="8" name="TextBox 7">
            <a:extLst>
              <a:ext uri="{FF2B5EF4-FFF2-40B4-BE49-F238E27FC236}">
                <a16:creationId xmlns:a16="http://schemas.microsoft.com/office/drawing/2014/main" id="{3DF359A6-8DAE-4447-ABEF-071B320C485C}"/>
              </a:ext>
            </a:extLst>
          </p:cNvPr>
          <p:cNvSpPr txBox="1"/>
          <p:nvPr/>
        </p:nvSpPr>
        <p:spPr>
          <a:xfrm>
            <a:off x="9375228" y="3342852"/>
            <a:ext cx="2095445" cy="338554"/>
          </a:xfrm>
          <a:prstGeom prst="rect">
            <a:avLst/>
          </a:prstGeom>
          <a:noFill/>
        </p:spPr>
        <p:txBody>
          <a:bodyPr wrap="none" rtlCol="0">
            <a:spAutoFit/>
          </a:bodyPr>
          <a:lstStyle/>
          <a:p>
            <a:r>
              <a:rPr lang="en-US" sz="1600" b="1" dirty="0"/>
              <a:t>Solar: 80% of the load </a:t>
            </a:r>
          </a:p>
        </p:txBody>
      </p:sp>
    </p:spTree>
    <p:extLst>
      <p:ext uri="{BB962C8B-B14F-4D97-AF65-F5344CB8AC3E}">
        <p14:creationId xmlns:p14="http://schemas.microsoft.com/office/powerpoint/2010/main" val="2128773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03A-8E11-4EFB-B07D-12B76E9904F4}"/>
              </a:ext>
            </a:extLst>
          </p:cNvPr>
          <p:cNvSpPr>
            <a:spLocks noGrp="1"/>
          </p:cNvSpPr>
          <p:nvPr>
            <p:ph type="title"/>
          </p:nvPr>
        </p:nvSpPr>
        <p:spPr/>
        <p:txBody>
          <a:bodyPr/>
          <a:lstStyle/>
          <a:p>
            <a:r>
              <a:rPr lang="en-US" dirty="0"/>
              <a:t>Energy Efficiency Load </a:t>
            </a:r>
            <a:r>
              <a:rPr lang="en-US"/>
              <a:t>Impact Profiles</a:t>
            </a:r>
          </a:p>
        </p:txBody>
      </p:sp>
      <p:sp>
        <p:nvSpPr>
          <p:cNvPr id="3" name="Content Placeholder 2">
            <a:extLst>
              <a:ext uri="{FF2B5EF4-FFF2-40B4-BE49-F238E27FC236}">
                <a16:creationId xmlns:a16="http://schemas.microsoft.com/office/drawing/2014/main" id="{76A34022-C269-4DC8-8A00-02AED5BEDEC7}"/>
              </a:ext>
            </a:extLst>
          </p:cNvPr>
          <p:cNvSpPr>
            <a:spLocks noGrp="1"/>
          </p:cNvSpPr>
          <p:nvPr>
            <p:ph idx="1"/>
          </p:nvPr>
        </p:nvSpPr>
        <p:spPr>
          <a:xfrm>
            <a:off x="407377" y="1590065"/>
            <a:ext cx="5867299" cy="4586898"/>
          </a:xfrm>
        </p:spPr>
        <p:txBody>
          <a:bodyPr>
            <a:normAutofit fontScale="85000" lnSpcReduction="20000"/>
          </a:bodyPr>
          <a:lstStyle/>
          <a:p>
            <a:r>
              <a:rPr lang="en-US" dirty="0"/>
              <a:t>Used to model Committed Savings and Additional Achievable Energy Efficiency (AAEE) measures and scenarios</a:t>
            </a:r>
          </a:p>
          <a:p>
            <a:r>
              <a:rPr lang="en-US" dirty="0"/>
              <a:t>Gains mostly due to utility-sponsored initiatives, or more stringent building and appliance standards</a:t>
            </a:r>
          </a:p>
          <a:p>
            <a:r>
              <a:rPr lang="en-US" dirty="0"/>
              <a:t>Examples: </a:t>
            </a:r>
          </a:p>
          <a:p>
            <a:r>
              <a:rPr lang="en-US" dirty="0"/>
              <a:t>Synchronous measures — reduced lighting wattage by substitution of LEDs</a:t>
            </a:r>
          </a:p>
          <a:p>
            <a:r>
              <a:rPr lang="en-US" dirty="0"/>
              <a:t>Near-synchronous measures — HVAC interaction with reduced lighting wattage</a:t>
            </a:r>
          </a:p>
          <a:p>
            <a:r>
              <a:rPr lang="en-US" dirty="0"/>
              <a:t>Asynchronous measures — replacing gas furnace with heat pump</a:t>
            </a:r>
          </a:p>
          <a:p>
            <a:r>
              <a:rPr lang="en-US" dirty="0"/>
              <a:t>Biggest potential savings are in the commercial sector</a:t>
            </a:r>
          </a:p>
          <a:p>
            <a:r>
              <a:rPr lang="en-US" dirty="0"/>
              <a:t>Load shape impacts determined primarily by before-and-after </a:t>
            </a:r>
            <a:r>
              <a:rPr lang="en-US" dirty="0" err="1"/>
              <a:t>EnergyPlus</a:t>
            </a:r>
            <a:r>
              <a:rPr lang="en-US" dirty="0"/>
              <a:t> simulations</a:t>
            </a:r>
          </a:p>
        </p:txBody>
      </p:sp>
      <p:pic>
        <p:nvPicPr>
          <p:cNvPr id="5" name="Picture 4">
            <a:extLst>
              <a:ext uri="{FF2B5EF4-FFF2-40B4-BE49-F238E27FC236}">
                <a16:creationId xmlns:a16="http://schemas.microsoft.com/office/drawing/2014/main" id="{652A605A-0405-4CBF-94BF-0E2C59253CFF}"/>
              </a:ext>
            </a:extLst>
          </p:cNvPr>
          <p:cNvPicPr>
            <a:picLocks noChangeAspect="1"/>
          </p:cNvPicPr>
          <p:nvPr/>
        </p:nvPicPr>
        <p:blipFill>
          <a:blip r:embed="rId2"/>
          <a:stretch>
            <a:fillRect/>
          </a:stretch>
        </p:blipFill>
        <p:spPr>
          <a:xfrm>
            <a:off x="6833803" y="510812"/>
            <a:ext cx="5203065" cy="2704289"/>
          </a:xfrm>
          <a:prstGeom prst="rect">
            <a:avLst/>
          </a:prstGeom>
        </p:spPr>
      </p:pic>
      <p:pic>
        <p:nvPicPr>
          <p:cNvPr id="7" name="Picture 6">
            <a:extLst>
              <a:ext uri="{FF2B5EF4-FFF2-40B4-BE49-F238E27FC236}">
                <a16:creationId xmlns:a16="http://schemas.microsoft.com/office/drawing/2014/main" id="{85535A05-BAB6-43C5-B072-B1D3DC540375}"/>
              </a:ext>
            </a:extLst>
          </p:cNvPr>
          <p:cNvPicPr>
            <a:picLocks noChangeAspect="1"/>
          </p:cNvPicPr>
          <p:nvPr/>
        </p:nvPicPr>
        <p:blipFill>
          <a:blip r:embed="rId3"/>
          <a:stretch>
            <a:fillRect/>
          </a:stretch>
        </p:blipFill>
        <p:spPr>
          <a:xfrm>
            <a:off x="6833803" y="3310546"/>
            <a:ext cx="5177307" cy="2866417"/>
          </a:xfrm>
          <a:prstGeom prst="rect">
            <a:avLst/>
          </a:prstGeom>
        </p:spPr>
      </p:pic>
    </p:spTree>
    <p:extLst>
      <p:ext uri="{BB962C8B-B14F-4D97-AF65-F5344CB8AC3E}">
        <p14:creationId xmlns:p14="http://schemas.microsoft.com/office/powerpoint/2010/main" val="266834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028C-003E-44A2-84C8-4A6E2322798B}"/>
              </a:ext>
            </a:extLst>
          </p:cNvPr>
          <p:cNvSpPr>
            <a:spLocks noGrp="1"/>
          </p:cNvSpPr>
          <p:nvPr>
            <p:ph type="title"/>
          </p:nvPr>
        </p:nvSpPr>
        <p:spPr/>
        <p:txBody>
          <a:bodyPr/>
          <a:lstStyle/>
          <a:p>
            <a:r>
              <a:rPr lang="en-US" dirty="0"/>
              <a:t>Nice but what’s missing?</a:t>
            </a:r>
          </a:p>
        </p:txBody>
      </p:sp>
      <p:sp>
        <p:nvSpPr>
          <p:cNvPr id="3" name="Content Placeholder 2">
            <a:extLst>
              <a:ext uri="{FF2B5EF4-FFF2-40B4-BE49-F238E27FC236}">
                <a16:creationId xmlns:a16="http://schemas.microsoft.com/office/drawing/2014/main" id="{CBF49083-1418-43EA-8E67-22DEDA53411F}"/>
              </a:ext>
            </a:extLst>
          </p:cNvPr>
          <p:cNvSpPr>
            <a:spLocks noGrp="1"/>
          </p:cNvSpPr>
          <p:nvPr>
            <p:ph idx="1"/>
          </p:nvPr>
        </p:nvSpPr>
        <p:spPr/>
        <p:txBody>
          <a:bodyPr>
            <a:normAutofit lnSpcReduction="10000"/>
          </a:bodyPr>
          <a:lstStyle/>
          <a:p>
            <a:r>
              <a:rPr lang="en-US" dirty="0"/>
              <a:t>Detailed description of most load shapes but many (particularly HVAC) are incompletely described … missing data</a:t>
            </a:r>
          </a:p>
          <a:p>
            <a:r>
              <a:rPr lang="en-US" dirty="0"/>
              <a:t>The report covers only the normalized load shapes, and not how they are added up to the total load shape (i.e., the weights of each shape in the total)</a:t>
            </a:r>
          </a:p>
          <a:p>
            <a:r>
              <a:rPr lang="en-US" dirty="0"/>
              <a:t>For that you have to go to other CEC reports:</a:t>
            </a:r>
          </a:p>
          <a:p>
            <a:pPr lvl="1"/>
            <a:r>
              <a:rPr lang="en-US" dirty="0"/>
              <a:t>Energy Demand Forecast Methods Report (June 2005, CEC-400-2005-036) describes methods for determining total annual loads with equations used for 5 sectoral energy demand forecast models (residential, commercial, industrial, agricultural, and water pumping)</a:t>
            </a:r>
          </a:p>
          <a:p>
            <a:pPr lvl="1"/>
            <a:r>
              <a:rPr lang="en-US" dirty="0"/>
              <a:t>Provides equations based on population, number of households, etc. but also does not provide the data</a:t>
            </a:r>
          </a:p>
          <a:p>
            <a:r>
              <a:rPr lang="en-US" dirty="0"/>
              <a:t>California Energy Commission Report, “California Energy Demand 2018-2030 Revised Forecast”, February 2018, CEC-200-2018-002-CMF</a:t>
            </a:r>
          </a:p>
          <a:p>
            <a:pPr lvl="1"/>
            <a:r>
              <a:rPr lang="en-US" dirty="0"/>
              <a:t>Gives total annual demand by IOU, sector, and climate zone, but no breakdown by end use </a:t>
            </a:r>
          </a:p>
          <a:p>
            <a:endParaRPr lang="en-US" dirty="0"/>
          </a:p>
        </p:txBody>
      </p:sp>
    </p:spTree>
    <p:extLst>
      <p:ext uri="{BB962C8B-B14F-4D97-AF65-F5344CB8AC3E}">
        <p14:creationId xmlns:p14="http://schemas.microsoft.com/office/powerpoint/2010/main" val="47583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065C-347B-4676-A1BF-66DA7C356F9A}"/>
              </a:ext>
            </a:extLst>
          </p:cNvPr>
          <p:cNvSpPr>
            <a:spLocks noGrp="1"/>
          </p:cNvSpPr>
          <p:nvPr>
            <p:ph type="title"/>
          </p:nvPr>
        </p:nvSpPr>
        <p:spPr/>
        <p:txBody>
          <a:bodyPr/>
          <a:lstStyle/>
          <a:p>
            <a:r>
              <a:rPr lang="en-US" dirty="0"/>
              <a:t>Future projections of hourly surface temperatures in California</a:t>
            </a:r>
            <a:br>
              <a:rPr lang="en-US" dirty="0"/>
            </a:br>
            <a:r>
              <a:rPr lang="en-US" dirty="0"/>
              <a:t>— Scripps Institute of Oceanography </a:t>
            </a:r>
          </a:p>
        </p:txBody>
      </p:sp>
      <p:sp>
        <p:nvSpPr>
          <p:cNvPr id="3" name="Content Placeholder 2">
            <a:extLst>
              <a:ext uri="{FF2B5EF4-FFF2-40B4-BE49-F238E27FC236}">
                <a16:creationId xmlns:a16="http://schemas.microsoft.com/office/drawing/2014/main" id="{66A1033B-99F8-41DF-8480-A6A178A30076}"/>
              </a:ext>
            </a:extLst>
          </p:cNvPr>
          <p:cNvSpPr>
            <a:spLocks noGrp="1"/>
          </p:cNvSpPr>
          <p:nvPr>
            <p:ph idx="1"/>
          </p:nvPr>
        </p:nvSpPr>
        <p:spPr/>
        <p:txBody>
          <a:bodyPr/>
          <a:lstStyle/>
          <a:p>
            <a:r>
              <a:rPr lang="en-US" dirty="0"/>
              <a:t>An analog matching method is developed to produce projections to the end of this century of hourly temperatures at selected stations in California using daily minimum and maximum temperature (</a:t>
            </a:r>
            <a:r>
              <a:rPr lang="en-US" dirty="0" err="1"/>
              <a:t>Tmin</a:t>
            </a:r>
            <a:r>
              <a:rPr lang="en-US" dirty="0"/>
              <a:t> and </a:t>
            </a:r>
            <a:r>
              <a:rPr lang="en-US" dirty="0" err="1"/>
              <a:t>Tmax</a:t>
            </a:r>
            <a:r>
              <a:rPr lang="en-US" dirty="0"/>
              <a:t>).</a:t>
            </a:r>
          </a:p>
          <a:p>
            <a:r>
              <a:rPr lang="en-US" dirty="0"/>
              <a:t>Results from 10 general circulation models that do well simulating the regional climate show an extensive decrease in the number of chill hours in the state, which could have significant impacts on agriculture. </a:t>
            </a:r>
          </a:p>
          <a:p>
            <a:r>
              <a:rPr lang="en-US" dirty="0"/>
              <a:t>Most locations also show a strong increase in the number of hours above thresholds of 100 and 110 °F, sometimes by more than an order of magnitude. Such increases would drive a strong increase in cooling electricity demand. </a:t>
            </a:r>
          </a:p>
          <a:p>
            <a:r>
              <a:rPr lang="en-US" dirty="0"/>
              <a:t>The climate change effects have been incorporated in the most recent IEPR.</a:t>
            </a:r>
          </a:p>
        </p:txBody>
      </p:sp>
    </p:spTree>
    <p:extLst>
      <p:ext uri="{BB962C8B-B14F-4D97-AF65-F5344CB8AC3E}">
        <p14:creationId xmlns:p14="http://schemas.microsoft.com/office/powerpoint/2010/main" val="297025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2D81-61F6-40BE-AE9D-5A7F929F76FE}"/>
              </a:ext>
            </a:extLst>
          </p:cNvPr>
          <p:cNvSpPr>
            <a:spLocks noGrp="1"/>
          </p:cNvSpPr>
          <p:nvPr>
            <p:ph type="title"/>
          </p:nvPr>
        </p:nvSpPr>
        <p:spPr/>
        <p:txBody>
          <a:bodyPr/>
          <a:lstStyle/>
          <a:p>
            <a:r>
              <a:rPr lang="en-US" dirty="0" err="1"/>
              <a:t>dsgrid</a:t>
            </a:r>
            <a:r>
              <a:rPr lang="en-US" dirty="0"/>
              <a:t> documentation (Electricity Futures Study) — NREL</a:t>
            </a:r>
          </a:p>
        </p:txBody>
      </p:sp>
      <p:sp>
        <p:nvSpPr>
          <p:cNvPr id="3" name="Content Placeholder 2">
            <a:extLst>
              <a:ext uri="{FF2B5EF4-FFF2-40B4-BE49-F238E27FC236}">
                <a16:creationId xmlns:a16="http://schemas.microsoft.com/office/drawing/2014/main" id="{E2626458-851E-4B06-8408-BC59E728F301}"/>
              </a:ext>
            </a:extLst>
          </p:cNvPr>
          <p:cNvSpPr>
            <a:spLocks noGrp="1"/>
          </p:cNvSpPr>
          <p:nvPr>
            <p:ph idx="1"/>
          </p:nvPr>
        </p:nvSpPr>
        <p:spPr>
          <a:xfrm>
            <a:off x="407377" y="1807779"/>
            <a:ext cx="6287713" cy="2684987"/>
          </a:xfrm>
        </p:spPr>
        <p:txBody>
          <a:bodyPr>
            <a:normAutofit fontScale="77500" lnSpcReduction="20000"/>
          </a:bodyPr>
          <a:lstStyle/>
          <a:p>
            <a:r>
              <a:rPr lang="en-US" dirty="0"/>
              <a:t>Model for the whole US, much more complete with load shapes, equations, and tables of load components</a:t>
            </a:r>
          </a:p>
          <a:p>
            <a:r>
              <a:rPr lang="en-US" dirty="0"/>
              <a:t>From the author: </a:t>
            </a:r>
          </a:p>
          <a:p>
            <a:pPr marL="0" indent="0">
              <a:buNone/>
            </a:pPr>
            <a:r>
              <a:rPr lang="en-US" dirty="0"/>
              <a:t>“The </a:t>
            </a:r>
            <a:r>
              <a:rPr lang="en-US" dirty="0" err="1"/>
              <a:t>dsgrid</a:t>
            </a:r>
            <a:r>
              <a:rPr lang="en-US" dirty="0"/>
              <a:t> work for EFS was more proof-of-concept—we demonstrated the bottom-up development of hourly load profiles by county, but only for historical year 2012. We are currently working on national-level, high-resolution modeling again, with plans to publish an alpha-version projection in Fall 2021 (very simple demand projection for every sector except electrified light duty vehicles, which will have more detail). “</a:t>
            </a:r>
          </a:p>
        </p:txBody>
      </p:sp>
      <p:pic>
        <p:nvPicPr>
          <p:cNvPr id="5" name="Picture 4">
            <a:extLst>
              <a:ext uri="{FF2B5EF4-FFF2-40B4-BE49-F238E27FC236}">
                <a16:creationId xmlns:a16="http://schemas.microsoft.com/office/drawing/2014/main" id="{65FCEE91-114E-46E4-BFDC-F09ED5C74378}"/>
              </a:ext>
            </a:extLst>
          </p:cNvPr>
          <p:cNvPicPr>
            <a:picLocks noChangeAspect="1"/>
          </p:cNvPicPr>
          <p:nvPr/>
        </p:nvPicPr>
        <p:blipFill>
          <a:blip r:embed="rId2"/>
          <a:stretch>
            <a:fillRect/>
          </a:stretch>
        </p:blipFill>
        <p:spPr>
          <a:xfrm>
            <a:off x="36023" y="4492766"/>
            <a:ext cx="6875639" cy="2266452"/>
          </a:xfrm>
          <a:prstGeom prst="rect">
            <a:avLst/>
          </a:prstGeom>
        </p:spPr>
      </p:pic>
      <p:pic>
        <p:nvPicPr>
          <p:cNvPr id="7" name="Picture 6">
            <a:extLst>
              <a:ext uri="{FF2B5EF4-FFF2-40B4-BE49-F238E27FC236}">
                <a16:creationId xmlns:a16="http://schemas.microsoft.com/office/drawing/2014/main" id="{8D784B12-0664-4397-8276-503E6D164158}"/>
              </a:ext>
            </a:extLst>
          </p:cNvPr>
          <p:cNvPicPr>
            <a:picLocks noChangeAspect="1"/>
          </p:cNvPicPr>
          <p:nvPr/>
        </p:nvPicPr>
        <p:blipFill>
          <a:blip r:embed="rId3"/>
          <a:stretch>
            <a:fillRect/>
          </a:stretch>
        </p:blipFill>
        <p:spPr>
          <a:xfrm>
            <a:off x="6911662" y="1514272"/>
            <a:ext cx="5280338" cy="5343728"/>
          </a:xfrm>
          <a:prstGeom prst="rect">
            <a:avLst/>
          </a:prstGeom>
        </p:spPr>
      </p:pic>
    </p:spTree>
    <p:extLst>
      <p:ext uri="{BB962C8B-B14F-4D97-AF65-F5344CB8AC3E}">
        <p14:creationId xmlns:p14="http://schemas.microsoft.com/office/powerpoint/2010/main" val="393435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5839-B823-4A3F-B59B-588208777B5E}"/>
              </a:ext>
            </a:extLst>
          </p:cNvPr>
          <p:cNvSpPr>
            <a:spLocks noGrp="1"/>
          </p:cNvSpPr>
          <p:nvPr>
            <p:ph type="title"/>
          </p:nvPr>
        </p:nvSpPr>
        <p:spPr/>
        <p:txBody>
          <a:bodyPr/>
          <a:lstStyle/>
          <a:p>
            <a:r>
              <a:rPr lang="en-US" dirty="0"/>
              <a:t>Documents</a:t>
            </a:r>
          </a:p>
        </p:txBody>
      </p:sp>
      <p:sp>
        <p:nvSpPr>
          <p:cNvPr id="3" name="Content Placeholder 2">
            <a:extLst>
              <a:ext uri="{FF2B5EF4-FFF2-40B4-BE49-F238E27FC236}">
                <a16:creationId xmlns:a16="http://schemas.microsoft.com/office/drawing/2014/main" id="{0041E7A3-E9BD-49B5-9327-F8D13FBCE9E3}"/>
              </a:ext>
            </a:extLst>
          </p:cNvPr>
          <p:cNvSpPr>
            <a:spLocks noGrp="1"/>
          </p:cNvSpPr>
          <p:nvPr>
            <p:ph idx="1"/>
          </p:nvPr>
        </p:nvSpPr>
        <p:spPr>
          <a:xfrm>
            <a:off x="407377" y="1590064"/>
            <a:ext cx="11521463" cy="4902809"/>
          </a:xfrm>
        </p:spPr>
        <p:txBody>
          <a:bodyPr>
            <a:normAutofit fontScale="77500" lnSpcReduction="20000"/>
          </a:bodyPr>
          <a:lstStyle/>
          <a:p>
            <a:r>
              <a:rPr lang="en-US" dirty="0"/>
              <a:t>Main document for review today:</a:t>
            </a:r>
          </a:p>
          <a:p>
            <a:pPr lvl="1"/>
            <a:r>
              <a:rPr lang="en-US" dirty="0"/>
              <a:t>California Energy Commission Final Project Report, “California Investor-Owned Utility Electricity Load Shapes”, April 2019, CEC-500-2019-046</a:t>
            </a:r>
          </a:p>
          <a:p>
            <a:r>
              <a:rPr lang="en-US" dirty="0"/>
              <a:t>Related:</a:t>
            </a:r>
          </a:p>
          <a:p>
            <a:pPr lvl="1"/>
            <a:r>
              <a:rPr lang="en-US" dirty="0"/>
              <a:t>California Energy Commission Report, “Final 2019 Integrated Energy Policy Report”, February 2020, CEC-100-2019-001-CMF</a:t>
            </a:r>
          </a:p>
          <a:p>
            <a:pPr lvl="1"/>
            <a:r>
              <a:rPr lang="en-US" dirty="0"/>
              <a:t>California Energy Commission Report, “California Energy Demand 2018-2030 Revised Forecast”, February 2018, CEC-200-2018-002-CMF</a:t>
            </a:r>
          </a:p>
          <a:p>
            <a:pPr lvl="1"/>
            <a:r>
              <a:rPr lang="en-US" dirty="0"/>
              <a:t>California Energy Commission Report, “Energy Demand Forecast Methods Report”, Companion Report to the California Energy Demand 2006-2016 Staff Energy Demand Forecast Report, June 2005, CEC-400-2005-036</a:t>
            </a:r>
          </a:p>
          <a:p>
            <a:pPr lvl="1"/>
            <a:r>
              <a:rPr lang="en-US" dirty="0"/>
              <a:t>David W. Pierce and Daniel R. Cayan, “Future projections of hourly surface temperatures in California”, Scripps Institution of Oceanography Division of Climate, Atmospheric Sciences, and Physical Oceanography, La Jolla, CA 92093-0230, 24 May 2019</a:t>
            </a:r>
          </a:p>
          <a:p>
            <a:r>
              <a:rPr lang="en-US" dirty="0"/>
              <a:t>NREL demand model used in EFS</a:t>
            </a:r>
          </a:p>
          <a:p>
            <a:pPr lvl="1"/>
            <a:r>
              <a:rPr lang="en-US" dirty="0"/>
              <a:t>Hale, Elaine, Henry Horsey, Brandon Johnson, Matteo </a:t>
            </a:r>
            <a:r>
              <a:rPr lang="en-US" dirty="0" err="1"/>
              <a:t>Muratori</a:t>
            </a:r>
            <a:r>
              <a:rPr lang="en-US" dirty="0"/>
              <a:t>, Eric Wilson, et al. 2018. </a:t>
            </a:r>
            <a:r>
              <a:rPr lang="en-US" i="1" dirty="0"/>
              <a:t>The Demand-side Grid (</a:t>
            </a:r>
            <a:r>
              <a:rPr lang="en-US" i="1" dirty="0" err="1"/>
              <a:t>dsgrid</a:t>
            </a:r>
            <a:r>
              <a:rPr lang="en-US" i="1" dirty="0"/>
              <a:t>) Model Documentation</a:t>
            </a:r>
            <a:r>
              <a:rPr lang="en-US" dirty="0"/>
              <a:t>. Golden, CO: National Renewable Energy Laboratory. NREL/TP-6A20-71492. </a:t>
            </a:r>
            <a:r>
              <a:rPr lang="en-US" dirty="0">
                <a:hlinkClick r:id="rId2"/>
              </a:rPr>
              <a:t>https://www.nrel.gov/docs/fy18osti/71492.pdf</a:t>
            </a:r>
            <a:r>
              <a:rPr lang="en-US" dirty="0"/>
              <a:t>.</a:t>
            </a:r>
          </a:p>
          <a:p>
            <a:r>
              <a:rPr lang="en-US" dirty="0"/>
              <a:t>Building America House Simulation Protocols</a:t>
            </a:r>
          </a:p>
          <a:p>
            <a:pPr lvl="1"/>
            <a:r>
              <a:rPr lang="en-US" dirty="0"/>
              <a:t>Robert </a:t>
            </a:r>
            <a:r>
              <a:rPr lang="en-US" dirty="0" err="1"/>
              <a:t>Hendron</a:t>
            </a:r>
            <a:r>
              <a:rPr lang="en-US" dirty="0"/>
              <a:t> and </a:t>
            </a:r>
            <a:r>
              <a:rPr lang="en-US" dirty="0" err="1"/>
              <a:t>Cheryn</a:t>
            </a:r>
            <a:r>
              <a:rPr lang="en-US" dirty="0"/>
              <a:t> </a:t>
            </a:r>
            <a:r>
              <a:rPr lang="en-US" dirty="0" err="1"/>
              <a:t>Engebrecht</a:t>
            </a:r>
            <a:r>
              <a:rPr lang="en-US" dirty="0"/>
              <a:t>, </a:t>
            </a:r>
            <a:r>
              <a:rPr lang="en-US" i="1" dirty="0"/>
              <a:t>Building America House Simulation Protocols</a:t>
            </a:r>
            <a:r>
              <a:rPr lang="en-US" dirty="0"/>
              <a:t>, National Renewable Energy Laboratory, Revised October 2010</a:t>
            </a:r>
          </a:p>
          <a:p>
            <a:r>
              <a:rPr lang="en-US" dirty="0"/>
              <a:t>Documents online at the LDES project google drive </a:t>
            </a:r>
            <a:r>
              <a:rPr lang="en-US" dirty="0">
                <a:hlinkClick r:id="rId3"/>
              </a:rPr>
              <a:t>https://drive.google.com/drive/folders/12zUc0vRXczNdxFTqz4-2Rr2DosAorcaM</a:t>
            </a:r>
            <a:r>
              <a:rPr lang="en-US" dirty="0"/>
              <a:t> </a:t>
            </a:r>
          </a:p>
          <a:p>
            <a:endParaRPr lang="en-US" dirty="0"/>
          </a:p>
          <a:p>
            <a:pPr lvl="1"/>
            <a:endParaRPr lang="en-US" dirty="0"/>
          </a:p>
          <a:p>
            <a:pPr lvl="1"/>
            <a:endParaRPr lang="en-US" dirty="0"/>
          </a:p>
        </p:txBody>
      </p:sp>
    </p:spTree>
    <p:extLst>
      <p:ext uri="{BB962C8B-B14F-4D97-AF65-F5344CB8AC3E}">
        <p14:creationId xmlns:p14="http://schemas.microsoft.com/office/powerpoint/2010/main" val="4100166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D4DA-92AC-45E5-B808-65B7644F92E6}"/>
              </a:ext>
            </a:extLst>
          </p:cNvPr>
          <p:cNvSpPr>
            <a:spLocks noGrp="1"/>
          </p:cNvSpPr>
          <p:nvPr>
            <p:ph type="title"/>
          </p:nvPr>
        </p:nvSpPr>
        <p:spPr>
          <a:xfrm>
            <a:off x="407378" y="365126"/>
            <a:ext cx="5366489" cy="971306"/>
          </a:xfrm>
        </p:spPr>
        <p:txBody>
          <a:bodyPr>
            <a:normAutofit/>
          </a:bodyPr>
          <a:lstStyle/>
          <a:p>
            <a:r>
              <a:rPr lang="en-US" dirty="0"/>
              <a:t>Building America House Simulation Protocols — NREL 2010</a:t>
            </a:r>
          </a:p>
        </p:txBody>
      </p:sp>
      <p:sp>
        <p:nvSpPr>
          <p:cNvPr id="3" name="Content Placeholder 2">
            <a:extLst>
              <a:ext uri="{FF2B5EF4-FFF2-40B4-BE49-F238E27FC236}">
                <a16:creationId xmlns:a16="http://schemas.microsoft.com/office/drawing/2014/main" id="{6055173E-B5B4-4074-BFF6-674AE98C0CDF}"/>
              </a:ext>
            </a:extLst>
          </p:cNvPr>
          <p:cNvSpPr>
            <a:spLocks noGrp="1"/>
          </p:cNvSpPr>
          <p:nvPr>
            <p:ph idx="1"/>
          </p:nvPr>
        </p:nvSpPr>
        <p:spPr>
          <a:xfrm>
            <a:off x="407377" y="1590065"/>
            <a:ext cx="5261903" cy="4586898"/>
          </a:xfrm>
        </p:spPr>
        <p:txBody>
          <a:bodyPr>
            <a:normAutofit fontScale="92500" lnSpcReduction="20000"/>
          </a:bodyPr>
          <a:lstStyle/>
          <a:p>
            <a:r>
              <a:rPr lang="en-US" dirty="0"/>
              <a:t>The DOE Building America Program has been a source of innovations in residential building energy performance for more than 20 years. The program partners with industry to bring cutting-edge innovations and resources to market.</a:t>
            </a:r>
          </a:p>
          <a:p>
            <a:r>
              <a:rPr lang="en-US" dirty="0"/>
              <a:t>Building America's House Simulation Protocols report is designed to assist researchers in tracking the progress of multiyear, whole-building energy reduction against research goals for new and existing homes. These protocols are preloaded into </a:t>
            </a:r>
            <a:r>
              <a:rPr lang="en-US" dirty="0" err="1">
                <a:hlinkClick r:id="rId2"/>
              </a:rPr>
              <a:t>BEopt</a:t>
            </a:r>
            <a:r>
              <a:rPr lang="en-US" dirty="0"/>
              <a:t> and use a consistent approach for defining a reference building, so that all projects can be compared to each other</a:t>
            </a:r>
          </a:p>
          <a:p>
            <a:r>
              <a:rPr lang="en-US" dirty="0"/>
              <a:t>Provides lots of useful engineering data tables, equations, and load shapes</a:t>
            </a:r>
          </a:p>
          <a:p>
            <a:endParaRPr lang="en-US" dirty="0"/>
          </a:p>
          <a:p>
            <a:endParaRPr lang="en-US" dirty="0"/>
          </a:p>
        </p:txBody>
      </p:sp>
      <p:pic>
        <p:nvPicPr>
          <p:cNvPr id="5" name="Picture 4">
            <a:extLst>
              <a:ext uri="{FF2B5EF4-FFF2-40B4-BE49-F238E27FC236}">
                <a16:creationId xmlns:a16="http://schemas.microsoft.com/office/drawing/2014/main" id="{9EC4DA67-3A43-4082-9A35-897B2BCDD906}"/>
              </a:ext>
            </a:extLst>
          </p:cNvPr>
          <p:cNvPicPr>
            <a:picLocks noChangeAspect="1"/>
          </p:cNvPicPr>
          <p:nvPr/>
        </p:nvPicPr>
        <p:blipFill>
          <a:blip r:embed="rId3"/>
          <a:stretch>
            <a:fillRect/>
          </a:stretch>
        </p:blipFill>
        <p:spPr>
          <a:xfrm>
            <a:off x="5773867" y="365126"/>
            <a:ext cx="6336406" cy="5940357"/>
          </a:xfrm>
          <a:prstGeom prst="rect">
            <a:avLst/>
          </a:prstGeom>
        </p:spPr>
      </p:pic>
    </p:spTree>
    <p:extLst>
      <p:ext uri="{BB962C8B-B14F-4D97-AF65-F5344CB8AC3E}">
        <p14:creationId xmlns:p14="http://schemas.microsoft.com/office/powerpoint/2010/main" val="247863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F146-822E-415A-A395-005C278607FE}"/>
              </a:ext>
            </a:extLst>
          </p:cNvPr>
          <p:cNvSpPr>
            <a:spLocks noGrp="1"/>
          </p:cNvSpPr>
          <p:nvPr>
            <p:ph type="title"/>
          </p:nvPr>
        </p:nvSpPr>
        <p:spPr/>
        <p:txBody>
          <a:bodyPr/>
          <a:lstStyle/>
          <a:p>
            <a:r>
              <a:rPr lang="en-US" b="1" dirty="0"/>
              <a:t>End-Use Load Profiles for the U.S. Building Stock</a:t>
            </a:r>
            <a:endParaRPr lang="en-US" dirty="0"/>
          </a:p>
        </p:txBody>
      </p:sp>
      <p:sp>
        <p:nvSpPr>
          <p:cNvPr id="3" name="Content Placeholder 2">
            <a:extLst>
              <a:ext uri="{FF2B5EF4-FFF2-40B4-BE49-F238E27FC236}">
                <a16:creationId xmlns:a16="http://schemas.microsoft.com/office/drawing/2014/main" id="{218585D8-352B-44BF-86EF-F1E7A2A83259}"/>
              </a:ext>
            </a:extLst>
          </p:cNvPr>
          <p:cNvSpPr>
            <a:spLocks noGrp="1"/>
          </p:cNvSpPr>
          <p:nvPr>
            <p:ph idx="1"/>
          </p:nvPr>
        </p:nvSpPr>
        <p:spPr>
          <a:xfrm>
            <a:off x="407377" y="1590064"/>
            <a:ext cx="5376203" cy="5062195"/>
          </a:xfrm>
        </p:spPr>
        <p:txBody>
          <a:bodyPr>
            <a:normAutofit fontScale="92500" lnSpcReduction="20000"/>
          </a:bodyPr>
          <a:lstStyle/>
          <a:p>
            <a:r>
              <a:rPr lang="en-US" dirty="0"/>
              <a:t>Multiyear study to develop a database of end-use load profiles representing all major end uses, building types, and climate regions in the U.S. commercial and residential building stock</a:t>
            </a:r>
          </a:p>
          <a:p>
            <a:r>
              <a:rPr lang="en-US" dirty="0"/>
              <a:t>Team of NREL, LBNL, and Argonne National Lab</a:t>
            </a:r>
          </a:p>
          <a:p>
            <a:r>
              <a:rPr lang="en-US" dirty="0"/>
              <a:t>Upon concluding in 2021, will result in: </a:t>
            </a:r>
          </a:p>
          <a:p>
            <a:pPr lvl="1"/>
            <a:r>
              <a:rPr lang="en-US" b="1" dirty="0"/>
              <a:t>Validated end-use load profiles</a:t>
            </a:r>
            <a:r>
              <a:rPr lang="en-US" dirty="0"/>
              <a:t> for the U.S. building stock at both aggregate and individual building scales, representing all major end uses, building types, and climate regions in the U.S. building stock </a:t>
            </a:r>
          </a:p>
          <a:p>
            <a:pPr lvl="1"/>
            <a:r>
              <a:rPr lang="en-US" dirty="0"/>
              <a:t>Calibrated open-source building stock end-use </a:t>
            </a:r>
            <a:r>
              <a:rPr lang="en-US" b="1" dirty="0"/>
              <a:t>models with the ability to estimate energy efficiency and demand response savings profiles for existing and emerging technologies</a:t>
            </a:r>
            <a:endParaRPr lang="en-US" dirty="0"/>
          </a:p>
          <a:p>
            <a:pPr lvl="1"/>
            <a:r>
              <a:rPr lang="en-US" b="1" dirty="0"/>
              <a:t>Documentation</a:t>
            </a:r>
            <a:r>
              <a:rPr lang="en-US" dirty="0"/>
              <a:t> of load profile use cases, critical gaps, model methodology, and user guide. </a:t>
            </a:r>
          </a:p>
          <a:p>
            <a:endParaRPr lang="en-US" dirty="0"/>
          </a:p>
          <a:p>
            <a:endParaRPr lang="en-US" dirty="0"/>
          </a:p>
        </p:txBody>
      </p:sp>
      <p:pic>
        <p:nvPicPr>
          <p:cNvPr id="5" name="Picture 4">
            <a:extLst>
              <a:ext uri="{FF2B5EF4-FFF2-40B4-BE49-F238E27FC236}">
                <a16:creationId xmlns:a16="http://schemas.microsoft.com/office/drawing/2014/main" id="{2950654C-8F27-4449-91FE-97B0455ED385}"/>
              </a:ext>
            </a:extLst>
          </p:cNvPr>
          <p:cNvPicPr>
            <a:picLocks noChangeAspect="1"/>
          </p:cNvPicPr>
          <p:nvPr/>
        </p:nvPicPr>
        <p:blipFill>
          <a:blip r:embed="rId2"/>
          <a:stretch>
            <a:fillRect/>
          </a:stretch>
        </p:blipFill>
        <p:spPr>
          <a:xfrm>
            <a:off x="5937296" y="1590065"/>
            <a:ext cx="6045492" cy="5176784"/>
          </a:xfrm>
          <a:prstGeom prst="rect">
            <a:avLst/>
          </a:prstGeom>
        </p:spPr>
      </p:pic>
    </p:spTree>
    <p:extLst>
      <p:ext uri="{BB962C8B-B14F-4D97-AF65-F5344CB8AC3E}">
        <p14:creationId xmlns:p14="http://schemas.microsoft.com/office/powerpoint/2010/main" val="24899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9992-E2FF-4484-9455-967A28B66607}"/>
              </a:ext>
            </a:extLst>
          </p:cNvPr>
          <p:cNvSpPr>
            <a:spLocks noGrp="1"/>
          </p:cNvSpPr>
          <p:nvPr>
            <p:ph type="title"/>
          </p:nvPr>
        </p:nvSpPr>
        <p:spPr/>
        <p:txBody>
          <a:bodyPr/>
          <a:lstStyle/>
          <a:p>
            <a:r>
              <a:rPr lang="en-US" dirty="0"/>
              <a:t>HELM 2.0 software</a:t>
            </a:r>
          </a:p>
        </p:txBody>
      </p:sp>
      <p:sp>
        <p:nvSpPr>
          <p:cNvPr id="3" name="Content Placeholder 2">
            <a:extLst>
              <a:ext uri="{FF2B5EF4-FFF2-40B4-BE49-F238E27FC236}">
                <a16:creationId xmlns:a16="http://schemas.microsoft.com/office/drawing/2014/main" id="{FA05E0A5-E6D6-494A-808D-FC8DF4C51F4B}"/>
              </a:ext>
            </a:extLst>
          </p:cNvPr>
          <p:cNvSpPr>
            <a:spLocks noGrp="1"/>
          </p:cNvSpPr>
          <p:nvPr>
            <p:ph idx="1"/>
          </p:nvPr>
        </p:nvSpPr>
        <p:spPr/>
        <p:txBody>
          <a:bodyPr>
            <a:normAutofit/>
          </a:bodyPr>
          <a:lstStyle/>
          <a:p>
            <a:r>
              <a:rPr lang="en-US" dirty="0"/>
              <a:t>In response to my inquiry, the CEC Demand Analysis Office has agreed to provide the HELM 2.0 software for our use</a:t>
            </a:r>
          </a:p>
          <a:p>
            <a:r>
              <a:rPr lang="en-US" dirty="0"/>
              <a:t>Mitch Tian — </a:t>
            </a:r>
            <a:r>
              <a:rPr lang="en-US" b="0" i="0" u="none" strike="noStrike" baseline="0" dirty="0">
                <a:solidFill>
                  <a:srgbClr val="2B2B2B"/>
                </a:solidFill>
                <a:hlinkClick r:id="rId2"/>
              </a:rPr>
              <a:t>Mitch.Tian@energy.ca.gov</a:t>
            </a:r>
            <a:r>
              <a:rPr lang="en-US" b="0" i="0" u="none" strike="noStrike" baseline="0" dirty="0">
                <a:solidFill>
                  <a:srgbClr val="2B2B2B"/>
                </a:solidFill>
              </a:rPr>
              <a:t> </a:t>
            </a:r>
          </a:p>
          <a:p>
            <a:r>
              <a:rPr lang="en-US" dirty="0">
                <a:solidFill>
                  <a:srgbClr val="2B2B2B"/>
                </a:solidFill>
              </a:rPr>
              <a:t>It has not been provided yet — awaiting completion of a user manual which was originally expected by 19 March (more to come)</a:t>
            </a:r>
          </a:p>
          <a:p>
            <a:endParaRPr lang="en-US" dirty="0">
              <a:solidFill>
                <a:srgbClr val="2B2B2B"/>
              </a:solidFill>
            </a:endParaRPr>
          </a:p>
          <a:p>
            <a:endParaRPr lang="en-US" b="0" i="0" u="none" strike="noStrike" baseline="0" dirty="0">
              <a:solidFill>
                <a:srgbClr val="2B2B2B"/>
              </a:solidFill>
            </a:endParaRPr>
          </a:p>
        </p:txBody>
      </p:sp>
    </p:spTree>
    <p:extLst>
      <p:ext uri="{BB962C8B-B14F-4D97-AF65-F5344CB8AC3E}">
        <p14:creationId xmlns:p14="http://schemas.microsoft.com/office/powerpoint/2010/main" val="3039981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626089-C4A9-43AB-830B-8E3612D99D9E}"/>
              </a:ext>
            </a:extLst>
          </p:cNvPr>
          <p:cNvGrpSpPr/>
          <p:nvPr/>
        </p:nvGrpSpPr>
        <p:grpSpPr>
          <a:xfrm>
            <a:off x="0" y="-31350"/>
            <a:ext cx="12192000" cy="6889350"/>
            <a:chOff x="0" y="-31350"/>
            <a:chExt cx="11547128" cy="6761334"/>
          </a:xfrm>
        </p:grpSpPr>
        <p:pic>
          <p:nvPicPr>
            <p:cNvPr id="5" name="Picture 4" descr="A picture containing qr code&#10;&#10;Description automatically generated">
              <a:extLst>
                <a:ext uri="{FF2B5EF4-FFF2-40B4-BE49-F238E27FC236}">
                  <a16:creationId xmlns:a16="http://schemas.microsoft.com/office/drawing/2014/main" id="{257DF6B1-A4C0-4CF3-A9B8-1EE009880933}"/>
                </a:ext>
              </a:extLst>
            </p:cNvPr>
            <p:cNvPicPr>
              <a:picLocks noChangeAspect="1"/>
            </p:cNvPicPr>
            <p:nvPr/>
          </p:nvPicPr>
          <p:blipFill rotWithShape="1">
            <a:blip r:embed="rId2">
              <a:extLst>
                <a:ext uri="{28A0092B-C50C-407E-A947-70E740481C1C}">
                  <a14:useLocalDpi xmlns:a14="http://schemas.microsoft.com/office/drawing/2010/main" val="0"/>
                </a:ext>
              </a:extLst>
            </a:blip>
            <a:srcRect l="28552" t="24126" r="28951" b="26755"/>
            <a:stretch/>
          </p:blipFill>
          <p:spPr>
            <a:xfrm>
              <a:off x="0" y="0"/>
              <a:ext cx="2890156" cy="3368475"/>
            </a:xfrm>
            <a:prstGeom prst="rect">
              <a:avLst/>
            </a:prstGeom>
          </p:spPr>
        </p:pic>
        <p:pic>
          <p:nvPicPr>
            <p:cNvPr id="6" name="Picture 5" descr="A picture containing qr code&#10;&#10;Description automatically generated">
              <a:extLst>
                <a:ext uri="{FF2B5EF4-FFF2-40B4-BE49-F238E27FC236}">
                  <a16:creationId xmlns:a16="http://schemas.microsoft.com/office/drawing/2014/main" id="{802F8E68-75EB-4C42-9854-8602B6D51246}"/>
                </a:ext>
              </a:extLst>
            </p:cNvPr>
            <p:cNvPicPr>
              <a:picLocks noChangeAspect="1"/>
            </p:cNvPicPr>
            <p:nvPr/>
          </p:nvPicPr>
          <p:blipFill rotWithShape="1">
            <a:blip r:embed="rId2">
              <a:extLst>
                <a:ext uri="{28A0092B-C50C-407E-A947-70E740481C1C}">
                  <a14:useLocalDpi xmlns:a14="http://schemas.microsoft.com/office/drawing/2010/main" val="0"/>
                </a:ext>
              </a:extLst>
            </a:blip>
            <a:srcRect l="28552" t="24126" r="28951" b="26755"/>
            <a:stretch/>
          </p:blipFill>
          <p:spPr>
            <a:xfrm>
              <a:off x="2890156" y="-31350"/>
              <a:ext cx="2890156" cy="3368475"/>
            </a:xfrm>
            <a:prstGeom prst="rect">
              <a:avLst/>
            </a:prstGeom>
          </p:spPr>
        </p:pic>
        <p:pic>
          <p:nvPicPr>
            <p:cNvPr id="7" name="Picture 6" descr="A picture containing qr code&#10;&#10;Description automatically generated">
              <a:extLst>
                <a:ext uri="{FF2B5EF4-FFF2-40B4-BE49-F238E27FC236}">
                  <a16:creationId xmlns:a16="http://schemas.microsoft.com/office/drawing/2014/main" id="{53088F13-0619-4566-BCF8-538920E0279E}"/>
                </a:ext>
              </a:extLst>
            </p:cNvPr>
            <p:cNvPicPr>
              <a:picLocks noChangeAspect="1"/>
            </p:cNvPicPr>
            <p:nvPr/>
          </p:nvPicPr>
          <p:blipFill rotWithShape="1">
            <a:blip r:embed="rId2">
              <a:extLst>
                <a:ext uri="{28A0092B-C50C-407E-A947-70E740481C1C}">
                  <a14:useLocalDpi xmlns:a14="http://schemas.microsoft.com/office/drawing/2010/main" val="0"/>
                </a:ext>
              </a:extLst>
            </a:blip>
            <a:srcRect l="28552" t="24126" r="28951" b="26755"/>
            <a:stretch/>
          </p:blipFill>
          <p:spPr>
            <a:xfrm>
              <a:off x="0" y="3361509"/>
              <a:ext cx="2890156" cy="3368475"/>
            </a:xfrm>
            <a:prstGeom prst="rect">
              <a:avLst/>
            </a:prstGeom>
          </p:spPr>
        </p:pic>
        <p:pic>
          <p:nvPicPr>
            <p:cNvPr id="8" name="Picture 7" descr="A picture containing qr code&#10;&#10;Description automatically generated">
              <a:extLst>
                <a:ext uri="{FF2B5EF4-FFF2-40B4-BE49-F238E27FC236}">
                  <a16:creationId xmlns:a16="http://schemas.microsoft.com/office/drawing/2014/main" id="{328C00F2-5495-4658-8352-B8275D19E997}"/>
                </a:ext>
              </a:extLst>
            </p:cNvPr>
            <p:cNvPicPr>
              <a:picLocks noChangeAspect="1"/>
            </p:cNvPicPr>
            <p:nvPr/>
          </p:nvPicPr>
          <p:blipFill rotWithShape="1">
            <a:blip r:embed="rId2">
              <a:extLst>
                <a:ext uri="{28A0092B-C50C-407E-A947-70E740481C1C}">
                  <a14:useLocalDpi xmlns:a14="http://schemas.microsoft.com/office/drawing/2010/main" val="0"/>
                </a:ext>
              </a:extLst>
            </a:blip>
            <a:srcRect l="28552" t="24126" r="28951" b="26755"/>
            <a:stretch/>
          </p:blipFill>
          <p:spPr>
            <a:xfrm>
              <a:off x="2884060" y="3337125"/>
              <a:ext cx="2890156" cy="3368475"/>
            </a:xfrm>
            <a:prstGeom prst="rect">
              <a:avLst/>
            </a:prstGeom>
          </p:spPr>
        </p:pic>
        <p:pic>
          <p:nvPicPr>
            <p:cNvPr id="9" name="Picture 8" descr="A picture containing qr code&#10;&#10;Description automatically generated">
              <a:extLst>
                <a:ext uri="{FF2B5EF4-FFF2-40B4-BE49-F238E27FC236}">
                  <a16:creationId xmlns:a16="http://schemas.microsoft.com/office/drawing/2014/main" id="{06CF1525-9AC0-406F-B80B-DD71CA603E3A}"/>
                </a:ext>
              </a:extLst>
            </p:cNvPr>
            <p:cNvPicPr>
              <a:picLocks noChangeAspect="1"/>
            </p:cNvPicPr>
            <p:nvPr/>
          </p:nvPicPr>
          <p:blipFill rotWithShape="1">
            <a:blip r:embed="rId2">
              <a:extLst>
                <a:ext uri="{28A0092B-C50C-407E-A947-70E740481C1C}">
                  <a14:useLocalDpi xmlns:a14="http://schemas.microsoft.com/office/drawing/2010/main" val="0"/>
                </a:ext>
              </a:extLst>
            </a:blip>
            <a:srcRect l="28552" t="24126" r="28951" b="26755"/>
            <a:stretch/>
          </p:blipFill>
          <p:spPr>
            <a:xfrm>
              <a:off x="5773564" y="-25254"/>
              <a:ext cx="2890156" cy="3368475"/>
            </a:xfrm>
            <a:prstGeom prst="rect">
              <a:avLst/>
            </a:prstGeom>
          </p:spPr>
        </p:pic>
        <p:pic>
          <p:nvPicPr>
            <p:cNvPr id="10" name="Picture 9" descr="A picture containing qr code&#10;&#10;Description automatically generated">
              <a:extLst>
                <a:ext uri="{FF2B5EF4-FFF2-40B4-BE49-F238E27FC236}">
                  <a16:creationId xmlns:a16="http://schemas.microsoft.com/office/drawing/2014/main" id="{660F608C-E58D-40E3-9C45-3D9098BC406D}"/>
                </a:ext>
              </a:extLst>
            </p:cNvPr>
            <p:cNvPicPr>
              <a:picLocks noChangeAspect="1"/>
            </p:cNvPicPr>
            <p:nvPr/>
          </p:nvPicPr>
          <p:blipFill rotWithShape="1">
            <a:blip r:embed="rId2">
              <a:extLst>
                <a:ext uri="{28A0092B-C50C-407E-A947-70E740481C1C}">
                  <a14:useLocalDpi xmlns:a14="http://schemas.microsoft.com/office/drawing/2010/main" val="0"/>
                </a:ext>
              </a:extLst>
            </a:blip>
            <a:srcRect l="28552" t="24126" r="28951" b="26755"/>
            <a:stretch/>
          </p:blipFill>
          <p:spPr>
            <a:xfrm>
              <a:off x="5767468" y="3343221"/>
              <a:ext cx="2890156" cy="3368475"/>
            </a:xfrm>
            <a:prstGeom prst="rect">
              <a:avLst/>
            </a:prstGeom>
          </p:spPr>
        </p:pic>
        <p:pic>
          <p:nvPicPr>
            <p:cNvPr id="11" name="Picture 10" descr="A picture containing qr code&#10;&#10;Description automatically generated">
              <a:extLst>
                <a:ext uri="{FF2B5EF4-FFF2-40B4-BE49-F238E27FC236}">
                  <a16:creationId xmlns:a16="http://schemas.microsoft.com/office/drawing/2014/main" id="{C1D723E5-9CB2-4F44-9087-8B8A882004F5}"/>
                </a:ext>
              </a:extLst>
            </p:cNvPr>
            <p:cNvPicPr>
              <a:picLocks noChangeAspect="1"/>
            </p:cNvPicPr>
            <p:nvPr/>
          </p:nvPicPr>
          <p:blipFill rotWithShape="1">
            <a:blip r:embed="rId2">
              <a:extLst>
                <a:ext uri="{28A0092B-C50C-407E-A947-70E740481C1C}">
                  <a14:useLocalDpi xmlns:a14="http://schemas.microsoft.com/office/drawing/2010/main" val="0"/>
                </a:ext>
              </a:extLst>
            </a:blip>
            <a:srcRect l="28552" t="24126" r="28951" b="26755"/>
            <a:stretch/>
          </p:blipFill>
          <p:spPr>
            <a:xfrm>
              <a:off x="8656972" y="-6966"/>
              <a:ext cx="2890156" cy="3368475"/>
            </a:xfrm>
            <a:prstGeom prst="rect">
              <a:avLst/>
            </a:prstGeom>
          </p:spPr>
        </p:pic>
        <p:pic>
          <p:nvPicPr>
            <p:cNvPr id="12" name="Picture 11" descr="A picture containing qr code&#10;&#10;Description automatically generated">
              <a:extLst>
                <a:ext uri="{FF2B5EF4-FFF2-40B4-BE49-F238E27FC236}">
                  <a16:creationId xmlns:a16="http://schemas.microsoft.com/office/drawing/2014/main" id="{04B1F8C0-912D-4B36-8A49-7337D85F966C}"/>
                </a:ext>
              </a:extLst>
            </p:cNvPr>
            <p:cNvPicPr>
              <a:picLocks noChangeAspect="1"/>
            </p:cNvPicPr>
            <p:nvPr/>
          </p:nvPicPr>
          <p:blipFill rotWithShape="1">
            <a:blip r:embed="rId2">
              <a:extLst>
                <a:ext uri="{28A0092B-C50C-407E-A947-70E740481C1C}">
                  <a14:useLocalDpi xmlns:a14="http://schemas.microsoft.com/office/drawing/2010/main" val="0"/>
                </a:ext>
              </a:extLst>
            </a:blip>
            <a:srcRect l="28552" t="24126" r="28951" b="26755"/>
            <a:stretch/>
          </p:blipFill>
          <p:spPr>
            <a:xfrm>
              <a:off x="8650876" y="3361509"/>
              <a:ext cx="2890156" cy="3368475"/>
            </a:xfrm>
            <a:prstGeom prst="rect">
              <a:avLst/>
            </a:prstGeom>
          </p:spPr>
        </p:pic>
      </p:grpSp>
    </p:spTree>
    <p:extLst>
      <p:ext uri="{BB962C8B-B14F-4D97-AF65-F5344CB8AC3E}">
        <p14:creationId xmlns:p14="http://schemas.microsoft.com/office/powerpoint/2010/main" val="266528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6E9A-6A1F-48C8-88C3-22D5919295D4}"/>
              </a:ext>
            </a:extLst>
          </p:cNvPr>
          <p:cNvSpPr>
            <a:spLocks noGrp="1"/>
          </p:cNvSpPr>
          <p:nvPr>
            <p:ph type="title"/>
          </p:nvPr>
        </p:nvSpPr>
        <p:spPr/>
        <p:txBody>
          <a:bodyPr/>
          <a:lstStyle/>
          <a:p>
            <a:r>
              <a:rPr lang="en-US" dirty="0"/>
              <a:t>Load Shapes for California IOUs</a:t>
            </a:r>
          </a:p>
        </p:txBody>
      </p:sp>
      <p:sp>
        <p:nvSpPr>
          <p:cNvPr id="3" name="Content Placeholder 2">
            <a:extLst>
              <a:ext uri="{FF2B5EF4-FFF2-40B4-BE49-F238E27FC236}">
                <a16:creationId xmlns:a16="http://schemas.microsoft.com/office/drawing/2014/main" id="{C3954258-2157-44EA-AB73-54A40403985F}"/>
              </a:ext>
            </a:extLst>
          </p:cNvPr>
          <p:cNvSpPr>
            <a:spLocks noGrp="1"/>
          </p:cNvSpPr>
          <p:nvPr>
            <p:ph idx="1"/>
          </p:nvPr>
        </p:nvSpPr>
        <p:spPr/>
        <p:txBody>
          <a:bodyPr>
            <a:normAutofit fontScale="92500" lnSpcReduction="10000"/>
          </a:bodyPr>
          <a:lstStyle/>
          <a:p>
            <a:r>
              <a:rPr lang="en-US" dirty="0"/>
              <a:t>CEC Demand Analysis office funded ADM </a:t>
            </a:r>
            <a:r>
              <a:rPr lang="en-US"/>
              <a:t>Associates Inc. for </a:t>
            </a:r>
            <a:r>
              <a:rPr lang="en-US" dirty="0"/>
              <a:t>this study</a:t>
            </a:r>
          </a:p>
          <a:p>
            <a:pPr lvl="1"/>
            <a:r>
              <a:rPr lang="en-US" dirty="0"/>
              <a:t>Updated traditional end-use load shapes for six energy sectors</a:t>
            </a:r>
          </a:p>
          <a:p>
            <a:pPr lvl="1"/>
            <a:r>
              <a:rPr lang="en-US" dirty="0"/>
              <a:t>Developed PV system, EV, and energy efficiency load impact profiles</a:t>
            </a:r>
          </a:p>
          <a:p>
            <a:pPr lvl="1"/>
            <a:r>
              <a:rPr lang="en-US" dirty="0"/>
              <a:t>Developed updated Hourly Electric Load Model (HELM) 2.0 written in R</a:t>
            </a:r>
          </a:p>
          <a:p>
            <a:r>
              <a:rPr lang="en-US" dirty="0"/>
              <a:t>CEC uses the HELM to cast annual energy demand forecast elements into hourly demands, from which projected annual peak loads are forecasted for the Integrated Energy Policy Report (IEPR)</a:t>
            </a:r>
          </a:p>
          <a:p>
            <a:r>
              <a:rPr lang="en-US" dirty="0"/>
              <a:t>HELM 2.0 includes weather-sensitive and weather-insensitive load shapes at the end-use, planning area, and forecast zone level for the residential and commercial sectors, and at the whole-building level for other sectors. </a:t>
            </a:r>
          </a:p>
          <a:p>
            <a:r>
              <a:rPr lang="en-US" dirty="0"/>
              <a:t>The project updated end-use load shapes by blending publicly available load shapes from market and metering studies with building simulations in </a:t>
            </a:r>
            <a:r>
              <a:rPr lang="en-US" dirty="0" err="1"/>
              <a:t>EnergyPlus</a:t>
            </a:r>
            <a:r>
              <a:rPr lang="en-US" dirty="0"/>
              <a:t>.</a:t>
            </a:r>
          </a:p>
          <a:p>
            <a:r>
              <a:rPr lang="en-US" dirty="0"/>
              <a:t>The load shapes and profiles can respond to relevant factors such as weather data, macroeconomic data, and in some cases, price signals from utility time of use rates.</a:t>
            </a:r>
          </a:p>
        </p:txBody>
      </p:sp>
    </p:spTree>
    <p:extLst>
      <p:ext uri="{BB962C8B-B14F-4D97-AF65-F5344CB8AC3E}">
        <p14:creationId xmlns:p14="http://schemas.microsoft.com/office/powerpoint/2010/main" val="27692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54C9-83F2-4FB4-AF14-02BED2E71705}"/>
              </a:ext>
            </a:extLst>
          </p:cNvPr>
          <p:cNvSpPr>
            <a:spLocks noGrp="1"/>
          </p:cNvSpPr>
          <p:nvPr>
            <p:ph type="title"/>
          </p:nvPr>
        </p:nvSpPr>
        <p:spPr/>
        <p:txBody>
          <a:bodyPr/>
          <a:lstStyle/>
          <a:p>
            <a:r>
              <a:rPr lang="en-US" dirty="0"/>
              <a:t>Project objectives</a:t>
            </a:r>
          </a:p>
        </p:txBody>
      </p:sp>
      <p:sp>
        <p:nvSpPr>
          <p:cNvPr id="3" name="Content Placeholder 2">
            <a:extLst>
              <a:ext uri="{FF2B5EF4-FFF2-40B4-BE49-F238E27FC236}">
                <a16:creationId xmlns:a16="http://schemas.microsoft.com/office/drawing/2014/main" id="{229922A9-511B-4B38-937C-1EEEF9FD9E1B}"/>
              </a:ext>
            </a:extLst>
          </p:cNvPr>
          <p:cNvSpPr>
            <a:spLocks noGrp="1"/>
          </p:cNvSpPr>
          <p:nvPr>
            <p:ph idx="1"/>
          </p:nvPr>
        </p:nvSpPr>
        <p:spPr/>
        <p:txBody>
          <a:bodyPr>
            <a:normAutofit/>
          </a:bodyPr>
          <a:lstStyle/>
          <a:p>
            <a:r>
              <a:rPr lang="en-US" dirty="0"/>
              <a:t>Updated base end-use load shapes from secondary data and reconciled those shapes with aggregated whole-building hourly billing data, provided by utility companies.</a:t>
            </a:r>
          </a:p>
          <a:p>
            <a:r>
              <a:rPr lang="en-US" dirty="0"/>
              <a:t>Developed key energy efficiency load impact profiles analysis and building energy simulations. </a:t>
            </a:r>
          </a:p>
          <a:p>
            <a:r>
              <a:rPr lang="en-US" dirty="0"/>
              <a:t>Developed load profiles to represent electric vehicle charging, and to enable scenario analysis related to customer price response due to time-of-use rates.</a:t>
            </a:r>
          </a:p>
          <a:p>
            <a:r>
              <a:rPr lang="en-US" dirty="0"/>
              <a:t>Developed load profiles to represent PV residential and non-residential generation.</a:t>
            </a:r>
          </a:p>
          <a:p>
            <a:r>
              <a:rPr lang="en-US" dirty="0"/>
              <a:t>Developed a software infrastructure to adapt load shapes to particular scenarios within the CED Model. This software replaces a portion of the software in the CED Model.</a:t>
            </a:r>
          </a:p>
        </p:txBody>
      </p:sp>
    </p:spTree>
    <p:extLst>
      <p:ext uri="{BB962C8B-B14F-4D97-AF65-F5344CB8AC3E}">
        <p14:creationId xmlns:p14="http://schemas.microsoft.com/office/powerpoint/2010/main" val="129788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CCC8-C4F3-488F-AB58-FE994A63C5D9}"/>
              </a:ext>
            </a:extLst>
          </p:cNvPr>
          <p:cNvSpPr>
            <a:spLocks noGrp="1"/>
          </p:cNvSpPr>
          <p:nvPr>
            <p:ph type="title"/>
          </p:nvPr>
        </p:nvSpPr>
        <p:spPr/>
        <p:txBody>
          <a:bodyPr/>
          <a:lstStyle/>
          <a:p>
            <a:r>
              <a:rPr lang="en-US" dirty="0"/>
              <a:t>Project data produced</a:t>
            </a:r>
          </a:p>
        </p:txBody>
      </p:sp>
      <p:sp>
        <p:nvSpPr>
          <p:cNvPr id="3" name="Content Placeholder 2">
            <a:extLst>
              <a:ext uri="{FF2B5EF4-FFF2-40B4-BE49-F238E27FC236}">
                <a16:creationId xmlns:a16="http://schemas.microsoft.com/office/drawing/2014/main" id="{85716046-5B48-49C2-8739-89750E228027}"/>
              </a:ext>
            </a:extLst>
          </p:cNvPr>
          <p:cNvSpPr>
            <a:spLocks noGrp="1"/>
          </p:cNvSpPr>
          <p:nvPr>
            <p:ph idx="1"/>
          </p:nvPr>
        </p:nvSpPr>
        <p:spPr>
          <a:xfrm>
            <a:off x="407377" y="1590064"/>
            <a:ext cx="11521463" cy="5197235"/>
          </a:xfrm>
        </p:spPr>
        <p:txBody>
          <a:bodyPr>
            <a:normAutofit fontScale="62500" lnSpcReduction="20000"/>
          </a:bodyPr>
          <a:lstStyle/>
          <a:p>
            <a:r>
              <a:rPr lang="en-US" b="1" dirty="0"/>
              <a:t>Residential sector </a:t>
            </a:r>
            <a:r>
              <a:rPr lang="en-US" dirty="0"/>
              <a:t>— 2 main building types (single family and multifamily) and 24 end-uses including 6 weather-sensitive HVAC end-uses. </a:t>
            </a:r>
          </a:p>
          <a:p>
            <a:pPr lvl="1"/>
            <a:r>
              <a:rPr lang="en-US" dirty="0"/>
              <a:t>HVAC load shapes were generated using utility provided hourly advanced metering infrastructure (AMI) data and regression analysis to isolate typical non-HVAC loads during weekdays and weekends.</a:t>
            </a:r>
          </a:p>
          <a:p>
            <a:r>
              <a:rPr lang="en-US" b="1" dirty="0"/>
              <a:t>Commercial sector</a:t>
            </a:r>
            <a:r>
              <a:rPr lang="en-US" dirty="0"/>
              <a:t> — 12 different building types, 10 end-uses — 3 HVAC-related and 7 non-HVAC-related. </a:t>
            </a:r>
          </a:p>
          <a:p>
            <a:pPr lvl="1"/>
            <a:r>
              <a:rPr lang="en-US" dirty="0"/>
              <a:t>HVAC-related end-use load shapes were generated using </a:t>
            </a:r>
            <a:r>
              <a:rPr lang="en-US" dirty="0" err="1"/>
              <a:t>EnergyPlus</a:t>
            </a:r>
            <a:r>
              <a:rPr lang="en-US" dirty="0"/>
              <a:t> building simulation models </a:t>
            </a:r>
          </a:p>
          <a:p>
            <a:pPr lvl="1"/>
            <a:r>
              <a:rPr lang="en-US" dirty="0"/>
              <a:t>Because the building models in </a:t>
            </a:r>
            <a:r>
              <a:rPr lang="en-US" dirty="0" err="1"/>
              <a:t>EnergyPlus</a:t>
            </a:r>
            <a:r>
              <a:rPr lang="en-US" dirty="0"/>
              <a:t> reflect individual buildings while the load shapes reflect aggregates of buildings, a regression-based calibration method was used in which multiple simulations were aggregated to create more representative load shapes. </a:t>
            </a:r>
          </a:p>
          <a:p>
            <a:pPr lvl="1"/>
            <a:r>
              <a:rPr lang="en-US" dirty="0"/>
              <a:t>Non-HVAC end-uses were sourced from the last California Commercial End-use Survey (CEUS) (</a:t>
            </a:r>
            <a:r>
              <a:rPr lang="en-US" dirty="0" err="1"/>
              <a:t>Itron</a:t>
            </a:r>
            <a:r>
              <a:rPr lang="en-US" dirty="0"/>
              <a:t>, Inc. 2006) and current AMI data.</a:t>
            </a:r>
          </a:p>
          <a:p>
            <a:r>
              <a:rPr lang="en-US" dirty="0"/>
              <a:t>For the residential and commercial sectors, a residual load shape was developed to capture the systematic differences between the modeled load shapes and the observed AMI data. </a:t>
            </a:r>
          </a:p>
          <a:p>
            <a:r>
              <a:rPr lang="en-US" b="1" dirty="0"/>
              <a:t>Agricultural, industrial, mining and extraction, and TCU (Transportation, Communications and Utilities) sectors </a:t>
            </a:r>
            <a:r>
              <a:rPr lang="en-US" dirty="0"/>
              <a:t>— whole building level only </a:t>
            </a:r>
          </a:p>
          <a:p>
            <a:pPr lvl="1"/>
            <a:r>
              <a:rPr lang="en-US" dirty="0"/>
              <a:t>The load shapes were modeled via a regression model which included temporal factors, as well as other predictors such as cooling degree hours (CDH), economic predictors, and linear growth terms.</a:t>
            </a:r>
          </a:p>
          <a:p>
            <a:r>
              <a:rPr lang="en-US" b="1" dirty="0"/>
              <a:t>Street lighting</a:t>
            </a:r>
            <a:r>
              <a:rPr lang="en-US" dirty="0"/>
              <a:t> — Most street lighting remains unmonitored. Street lighting load shape depends only on sunset/sunrise; traffic lights assumed constant load.</a:t>
            </a:r>
          </a:p>
          <a:p>
            <a:r>
              <a:rPr lang="en-US" b="1" dirty="0"/>
              <a:t>Behind-the-meter PV</a:t>
            </a:r>
            <a:r>
              <a:rPr lang="en-US" dirty="0"/>
              <a:t>  — Shapes generated using SAM for a selected city in each forecast zone, at different orientations over a typical meteorological year (TMY). Data from the California Solar Initiative (CSI) was used to aggregate across panel orientations.</a:t>
            </a:r>
          </a:p>
          <a:p>
            <a:r>
              <a:rPr lang="en-US" b="1" dirty="0"/>
              <a:t>Electric Vehicles</a:t>
            </a:r>
            <a:r>
              <a:rPr lang="en-US" dirty="0"/>
              <a:t> — Load shapes were created using data from ChargePoint for household vehicles (charging at residential and non-residential locations), commercial fleet vehicles, and government vehicles. </a:t>
            </a:r>
          </a:p>
          <a:p>
            <a:pPr lvl="1"/>
            <a:r>
              <a:rPr lang="en-US" dirty="0"/>
              <a:t>A separate model known as the EV Infrastructure Load Model (EVIL Model) was used to model price elasticity with time of use (TOU) rates.</a:t>
            </a:r>
          </a:p>
          <a:p>
            <a:r>
              <a:rPr lang="en-US" b="1" dirty="0"/>
              <a:t>Energy efficiency load impact profiles</a:t>
            </a:r>
            <a:r>
              <a:rPr lang="en-US" dirty="0"/>
              <a:t> — generated using </a:t>
            </a:r>
            <a:r>
              <a:rPr lang="en-US" dirty="0" err="1"/>
              <a:t>EnergyPlus</a:t>
            </a:r>
            <a:r>
              <a:rPr lang="en-US" dirty="0"/>
              <a:t> building simulations </a:t>
            </a:r>
          </a:p>
          <a:p>
            <a:pPr lvl="1"/>
            <a:r>
              <a:rPr lang="en-US" dirty="0"/>
              <a:t>Efficiency measures described by 13 efficiency profiles drawn from the last Additional Achievable Energy Efficiency (AAEE), . </a:t>
            </a:r>
          </a:p>
        </p:txBody>
      </p:sp>
    </p:spTree>
    <p:extLst>
      <p:ext uri="{BB962C8B-B14F-4D97-AF65-F5344CB8AC3E}">
        <p14:creationId xmlns:p14="http://schemas.microsoft.com/office/powerpoint/2010/main" val="284944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01C9-8438-471D-9B5C-FA1E37679F4A}"/>
              </a:ext>
            </a:extLst>
          </p:cNvPr>
          <p:cNvSpPr>
            <a:spLocks noGrp="1"/>
          </p:cNvSpPr>
          <p:nvPr>
            <p:ph type="title"/>
          </p:nvPr>
        </p:nvSpPr>
        <p:spPr/>
        <p:txBody>
          <a:bodyPr/>
          <a:lstStyle/>
          <a:p>
            <a:r>
              <a:rPr lang="en-US" dirty="0"/>
              <a:t>Project approach</a:t>
            </a:r>
          </a:p>
        </p:txBody>
      </p:sp>
      <p:sp>
        <p:nvSpPr>
          <p:cNvPr id="5" name="Content Placeholder 4">
            <a:extLst>
              <a:ext uri="{FF2B5EF4-FFF2-40B4-BE49-F238E27FC236}">
                <a16:creationId xmlns:a16="http://schemas.microsoft.com/office/drawing/2014/main" id="{0F63E202-D6F1-4A1F-AEF5-2E29793C31BE}"/>
              </a:ext>
            </a:extLst>
          </p:cNvPr>
          <p:cNvSpPr>
            <a:spLocks noGrp="1"/>
          </p:cNvSpPr>
          <p:nvPr>
            <p:ph idx="1"/>
          </p:nvPr>
        </p:nvSpPr>
        <p:spPr/>
        <p:txBody>
          <a:bodyPr>
            <a:normAutofit fontScale="85000" lnSpcReduction="20000"/>
          </a:bodyPr>
          <a:lstStyle/>
          <a:p>
            <a:r>
              <a:rPr lang="en-US" b="1" dirty="0"/>
              <a:t>Load shape generators </a:t>
            </a:r>
            <a:r>
              <a:rPr lang="en-US" dirty="0"/>
              <a:t>— regression models and coefficients in place of static load shapes to respond to weather, economic inputs, TOU/tariff inputs</a:t>
            </a:r>
          </a:p>
          <a:p>
            <a:r>
              <a:rPr lang="en-US" b="1" dirty="0"/>
              <a:t>Secondary data sources </a:t>
            </a:r>
            <a:r>
              <a:rPr lang="en-US" dirty="0"/>
              <a:t>— 8 different secondary sources cited</a:t>
            </a:r>
          </a:p>
          <a:p>
            <a:r>
              <a:rPr lang="en-US" b="1" dirty="0"/>
              <a:t>Tuning shapes to AMI data </a:t>
            </a:r>
            <a:r>
              <a:rPr lang="en-US" dirty="0"/>
              <a:t>— to account for gains in building efficiency since 2005 data was collected (for commercial loads), an hour-by-hour matching of normalized load was used to re-shape end-use load profiles</a:t>
            </a:r>
          </a:p>
          <a:p>
            <a:r>
              <a:rPr lang="en-US" b="1" dirty="0"/>
              <a:t>Batch simulations </a:t>
            </a:r>
            <a:r>
              <a:rPr lang="en-US" dirty="0"/>
              <a:t>— hundreds of </a:t>
            </a:r>
            <a:r>
              <a:rPr lang="en-US" dirty="0" err="1"/>
              <a:t>EnergyPlus</a:t>
            </a:r>
            <a:r>
              <a:rPr lang="en-US" dirty="0"/>
              <a:t> simulations were run with varying parameters to match the IOU meter data</a:t>
            </a:r>
          </a:p>
          <a:p>
            <a:r>
              <a:rPr lang="en-US" b="1" dirty="0"/>
              <a:t>Residual modeling </a:t>
            </a:r>
            <a:r>
              <a:rPr lang="en-US" dirty="0"/>
              <a:t>— segmented by month, day of week (or holiday), and hour for residential sectors, and then regressed (CDH = cooling degree hours, HDH = heating degree hours)</a:t>
            </a:r>
          </a:p>
          <a:p>
            <a:endParaRPr lang="en-US" dirty="0"/>
          </a:p>
          <a:p>
            <a:endParaRPr lang="en-US" b="1" dirty="0"/>
          </a:p>
          <a:p>
            <a:r>
              <a:rPr lang="en-US" b="1" dirty="0"/>
              <a:t>Energy efficiency impact</a:t>
            </a:r>
            <a:r>
              <a:rPr lang="en-US" dirty="0"/>
              <a:t> — 11 archetypal energy efficiency load impact profiles, expands to 1400 unique profiles with variants of building types and forecast zones, mostly generated using </a:t>
            </a:r>
            <a:r>
              <a:rPr lang="en-US" dirty="0" err="1"/>
              <a:t>EnergyPlus</a:t>
            </a:r>
            <a:endParaRPr lang="en-US" dirty="0"/>
          </a:p>
          <a:p>
            <a:r>
              <a:rPr lang="en-US" b="1" dirty="0"/>
              <a:t>Economic adjustments </a:t>
            </a:r>
            <a:r>
              <a:rPr lang="en-US" dirty="0"/>
              <a:t>— included correlation to economic growth figures and linear year-to-year load growth</a:t>
            </a:r>
          </a:p>
          <a:p>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D7E6B1CD-879B-41D3-9B76-1A1FBBD8E53C}"/>
              </a:ext>
            </a:extLst>
          </p:cNvPr>
          <p:cNvPicPr>
            <a:picLocks noChangeAspect="1"/>
          </p:cNvPicPr>
          <p:nvPr/>
        </p:nvPicPr>
        <p:blipFill>
          <a:blip r:embed="rId2"/>
          <a:stretch>
            <a:fillRect/>
          </a:stretch>
        </p:blipFill>
        <p:spPr>
          <a:xfrm>
            <a:off x="3845764" y="4385196"/>
            <a:ext cx="4843745" cy="439052"/>
          </a:xfrm>
          <a:prstGeom prst="rect">
            <a:avLst/>
          </a:prstGeom>
        </p:spPr>
      </p:pic>
    </p:spTree>
    <p:extLst>
      <p:ext uri="{BB962C8B-B14F-4D97-AF65-F5344CB8AC3E}">
        <p14:creationId xmlns:p14="http://schemas.microsoft.com/office/powerpoint/2010/main" val="246239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FD86-CCB4-4B2E-8D53-FBA37E45B9AE}"/>
              </a:ext>
            </a:extLst>
          </p:cNvPr>
          <p:cNvSpPr>
            <a:spLocks noGrp="1"/>
          </p:cNvSpPr>
          <p:nvPr>
            <p:ph type="title"/>
          </p:nvPr>
        </p:nvSpPr>
        <p:spPr>
          <a:xfrm>
            <a:off x="407378" y="365126"/>
            <a:ext cx="3271243" cy="971306"/>
          </a:xfrm>
        </p:spPr>
        <p:txBody>
          <a:bodyPr/>
          <a:lstStyle/>
          <a:p>
            <a:r>
              <a:rPr lang="en-US" dirty="0"/>
              <a:t>EPRI load shape library</a:t>
            </a:r>
          </a:p>
        </p:txBody>
      </p:sp>
      <p:pic>
        <p:nvPicPr>
          <p:cNvPr id="5" name="Picture 4">
            <a:extLst>
              <a:ext uri="{FF2B5EF4-FFF2-40B4-BE49-F238E27FC236}">
                <a16:creationId xmlns:a16="http://schemas.microsoft.com/office/drawing/2014/main" id="{424D7050-D209-4ED8-9954-E7045127605E}"/>
              </a:ext>
            </a:extLst>
          </p:cNvPr>
          <p:cNvPicPr>
            <a:picLocks noChangeAspect="1"/>
          </p:cNvPicPr>
          <p:nvPr/>
        </p:nvPicPr>
        <p:blipFill>
          <a:blip r:embed="rId2"/>
          <a:stretch>
            <a:fillRect/>
          </a:stretch>
        </p:blipFill>
        <p:spPr>
          <a:xfrm>
            <a:off x="3258785" y="184804"/>
            <a:ext cx="8849132" cy="6447224"/>
          </a:xfrm>
          <a:prstGeom prst="rect">
            <a:avLst/>
          </a:prstGeom>
        </p:spPr>
      </p:pic>
      <p:sp>
        <p:nvSpPr>
          <p:cNvPr id="6" name="TextBox 5">
            <a:extLst>
              <a:ext uri="{FF2B5EF4-FFF2-40B4-BE49-F238E27FC236}">
                <a16:creationId xmlns:a16="http://schemas.microsoft.com/office/drawing/2014/main" id="{3D2D74D0-6D9D-42A4-BEB9-18DCD20091BF}"/>
              </a:ext>
            </a:extLst>
          </p:cNvPr>
          <p:cNvSpPr txBox="1"/>
          <p:nvPr/>
        </p:nvSpPr>
        <p:spPr>
          <a:xfrm>
            <a:off x="249382" y="3158836"/>
            <a:ext cx="2904513" cy="369332"/>
          </a:xfrm>
          <a:prstGeom prst="rect">
            <a:avLst/>
          </a:prstGeom>
          <a:noFill/>
        </p:spPr>
        <p:txBody>
          <a:bodyPr wrap="none" rtlCol="0">
            <a:spAutoFit/>
          </a:bodyPr>
          <a:lstStyle/>
          <a:p>
            <a:r>
              <a:rPr lang="en-US" dirty="0">
                <a:hlinkClick r:id="rId3"/>
              </a:rPr>
              <a:t>https://loadshape.epri.com/</a:t>
            </a:r>
            <a:r>
              <a:rPr lang="en-US" dirty="0"/>
              <a:t> </a:t>
            </a:r>
          </a:p>
        </p:txBody>
      </p:sp>
    </p:spTree>
    <p:extLst>
      <p:ext uri="{BB962C8B-B14F-4D97-AF65-F5344CB8AC3E}">
        <p14:creationId xmlns:p14="http://schemas.microsoft.com/office/powerpoint/2010/main" val="72117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1971-310D-4C4D-9821-187B9DC452D7}"/>
              </a:ext>
            </a:extLst>
          </p:cNvPr>
          <p:cNvSpPr>
            <a:spLocks noGrp="1"/>
          </p:cNvSpPr>
          <p:nvPr>
            <p:ph type="title"/>
          </p:nvPr>
        </p:nvSpPr>
        <p:spPr/>
        <p:txBody>
          <a:bodyPr/>
          <a:lstStyle/>
          <a:p>
            <a:r>
              <a:rPr lang="en-US" dirty="0"/>
              <a:t>Residential load shapes</a:t>
            </a:r>
          </a:p>
        </p:txBody>
      </p:sp>
      <p:sp>
        <p:nvSpPr>
          <p:cNvPr id="3" name="Content Placeholder 2">
            <a:extLst>
              <a:ext uri="{FF2B5EF4-FFF2-40B4-BE49-F238E27FC236}">
                <a16:creationId xmlns:a16="http://schemas.microsoft.com/office/drawing/2014/main" id="{812AC284-E279-484A-83F1-5E52774A1ECE}"/>
              </a:ext>
            </a:extLst>
          </p:cNvPr>
          <p:cNvSpPr>
            <a:spLocks noGrp="1"/>
          </p:cNvSpPr>
          <p:nvPr>
            <p:ph idx="1"/>
          </p:nvPr>
        </p:nvSpPr>
        <p:spPr/>
        <p:txBody>
          <a:bodyPr>
            <a:normAutofit/>
          </a:bodyPr>
          <a:lstStyle/>
          <a:p>
            <a:r>
              <a:rPr lang="en-US" dirty="0"/>
              <a:t>AMI (Advanced Metering Infrastructure) Data — aggregated data from each IOU in each forecast zone, segregated by single-/multi-family, high/med/low consumption, gas vs electric heat </a:t>
            </a:r>
          </a:p>
          <a:p>
            <a:r>
              <a:rPr lang="en-US" dirty="0"/>
              <a:t>Residential Energy Demand Forecast Model — a separate CEC model that derives total energy use by each end-use, and by IOU territory. ADM modeled by forecast zone using population data</a:t>
            </a:r>
          </a:p>
          <a:p>
            <a:r>
              <a:rPr lang="en-US" dirty="0"/>
              <a:t>Weather Data — weather from 2014–2016 was used for each forecast zone, from airport weather stations</a:t>
            </a:r>
          </a:p>
          <a:p>
            <a:r>
              <a:rPr lang="en-US" dirty="0"/>
              <a:t>Load shapes were taken from multiple sources</a:t>
            </a:r>
          </a:p>
          <a:p>
            <a:r>
              <a:rPr lang="en-US" dirty="0"/>
              <a:t>Source selection/weighting methodology — shapes from multiple sources were combined to produce shapes for weekdays &amp; weekends in winter, spring, summer, fall</a:t>
            </a:r>
          </a:p>
          <a:p>
            <a:endParaRPr lang="en-US" dirty="0"/>
          </a:p>
        </p:txBody>
      </p:sp>
    </p:spTree>
    <p:extLst>
      <p:ext uri="{BB962C8B-B14F-4D97-AF65-F5344CB8AC3E}">
        <p14:creationId xmlns:p14="http://schemas.microsoft.com/office/powerpoint/2010/main" val="425983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7FB3-CC80-4FE2-A4DD-88A3D48DD998}"/>
              </a:ext>
            </a:extLst>
          </p:cNvPr>
          <p:cNvSpPr>
            <a:spLocks noGrp="1"/>
          </p:cNvSpPr>
          <p:nvPr>
            <p:ph type="title"/>
          </p:nvPr>
        </p:nvSpPr>
        <p:spPr/>
        <p:txBody>
          <a:bodyPr/>
          <a:lstStyle/>
          <a:p>
            <a:r>
              <a:rPr lang="en-US" dirty="0"/>
              <a:t>Example: Washer</a:t>
            </a:r>
          </a:p>
        </p:txBody>
      </p:sp>
      <p:pic>
        <p:nvPicPr>
          <p:cNvPr id="13" name="Picture 12">
            <a:extLst>
              <a:ext uri="{FF2B5EF4-FFF2-40B4-BE49-F238E27FC236}">
                <a16:creationId xmlns:a16="http://schemas.microsoft.com/office/drawing/2014/main" id="{BD98D988-9083-47EE-A31E-3A9C4052768E}"/>
              </a:ext>
            </a:extLst>
          </p:cNvPr>
          <p:cNvPicPr>
            <a:picLocks noChangeAspect="1"/>
          </p:cNvPicPr>
          <p:nvPr/>
        </p:nvPicPr>
        <p:blipFill>
          <a:blip r:embed="rId2"/>
          <a:stretch>
            <a:fillRect/>
          </a:stretch>
        </p:blipFill>
        <p:spPr>
          <a:xfrm>
            <a:off x="511593" y="1672985"/>
            <a:ext cx="3649511" cy="1955095"/>
          </a:xfrm>
          <a:prstGeom prst="rect">
            <a:avLst/>
          </a:prstGeom>
        </p:spPr>
      </p:pic>
      <p:grpSp>
        <p:nvGrpSpPr>
          <p:cNvPr id="30" name="Group 29">
            <a:extLst>
              <a:ext uri="{FF2B5EF4-FFF2-40B4-BE49-F238E27FC236}">
                <a16:creationId xmlns:a16="http://schemas.microsoft.com/office/drawing/2014/main" id="{6778E366-E511-42E5-84FA-1E3ED9C6FB8B}"/>
              </a:ext>
            </a:extLst>
          </p:cNvPr>
          <p:cNvGrpSpPr/>
          <p:nvPr/>
        </p:nvGrpSpPr>
        <p:grpSpPr>
          <a:xfrm>
            <a:off x="4633797" y="159996"/>
            <a:ext cx="7385149" cy="6660864"/>
            <a:chOff x="4251017" y="159996"/>
            <a:chExt cx="7385149" cy="6660864"/>
          </a:xfrm>
        </p:grpSpPr>
        <p:pic>
          <p:nvPicPr>
            <p:cNvPr id="15" name="Picture 14">
              <a:extLst>
                <a:ext uri="{FF2B5EF4-FFF2-40B4-BE49-F238E27FC236}">
                  <a16:creationId xmlns:a16="http://schemas.microsoft.com/office/drawing/2014/main" id="{ABB74AD2-EB29-494B-93D3-E342D1D8C387}"/>
                </a:ext>
              </a:extLst>
            </p:cNvPr>
            <p:cNvPicPr>
              <a:picLocks noChangeAspect="1"/>
            </p:cNvPicPr>
            <p:nvPr/>
          </p:nvPicPr>
          <p:blipFill>
            <a:blip r:embed="rId3"/>
            <a:stretch>
              <a:fillRect/>
            </a:stretch>
          </p:blipFill>
          <p:spPr>
            <a:xfrm>
              <a:off x="4251018" y="170657"/>
              <a:ext cx="3629402" cy="1631649"/>
            </a:xfrm>
            <a:prstGeom prst="rect">
              <a:avLst/>
            </a:prstGeom>
          </p:spPr>
        </p:pic>
        <p:pic>
          <p:nvPicPr>
            <p:cNvPr id="17" name="Picture 16">
              <a:extLst>
                <a:ext uri="{FF2B5EF4-FFF2-40B4-BE49-F238E27FC236}">
                  <a16:creationId xmlns:a16="http://schemas.microsoft.com/office/drawing/2014/main" id="{B412CCC8-18D5-443B-AE10-B0C09D28E538}"/>
                </a:ext>
              </a:extLst>
            </p:cNvPr>
            <p:cNvPicPr>
              <a:picLocks noChangeAspect="1"/>
            </p:cNvPicPr>
            <p:nvPr/>
          </p:nvPicPr>
          <p:blipFill>
            <a:blip r:embed="rId4"/>
            <a:stretch>
              <a:fillRect/>
            </a:stretch>
          </p:blipFill>
          <p:spPr>
            <a:xfrm>
              <a:off x="7880420" y="159996"/>
              <a:ext cx="3630994" cy="1631649"/>
            </a:xfrm>
            <a:prstGeom prst="rect">
              <a:avLst/>
            </a:prstGeom>
          </p:spPr>
        </p:pic>
        <p:pic>
          <p:nvPicPr>
            <p:cNvPr id="19" name="Picture 18">
              <a:extLst>
                <a:ext uri="{FF2B5EF4-FFF2-40B4-BE49-F238E27FC236}">
                  <a16:creationId xmlns:a16="http://schemas.microsoft.com/office/drawing/2014/main" id="{777742E3-A239-46E9-90FE-4BA411CF79A9}"/>
                </a:ext>
              </a:extLst>
            </p:cNvPr>
            <p:cNvPicPr>
              <a:picLocks noChangeAspect="1"/>
            </p:cNvPicPr>
            <p:nvPr/>
          </p:nvPicPr>
          <p:blipFill>
            <a:blip r:embed="rId5"/>
            <a:stretch>
              <a:fillRect/>
            </a:stretch>
          </p:blipFill>
          <p:spPr>
            <a:xfrm>
              <a:off x="4251017" y="1844619"/>
              <a:ext cx="3649511" cy="1611829"/>
            </a:xfrm>
            <a:prstGeom prst="rect">
              <a:avLst/>
            </a:prstGeom>
          </p:spPr>
        </p:pic>
        <p:pic>
          <p:nvPicPr>
            <p:cNvPr id="21" name="Picture 20">
              <a:extLst>
                <a:ext uri="{FF2B5EF4-FFF2-40B4-BE49-F238E27FC236}">
                  <a16:creationId xmlns:a16="http://schemas.microsoft.com/office/drawing/2014/main" id="{708850E9-95B5-4B4E-AA6F-BD9267FF8134}"/>
                </a:ext>
              </a:extLst>
            </p:cNvPr>
            <p:cNvPicPr>
              <a:picLocks noChangeAspect="1"/>
            </p:cNvPicPr>
            <p:nvPr/>
          </p:nvPicPr>
          <p:blipFill>
            <a:blip r:embed="rId6"/>
            <a:stretch>
              <a:fillRect/>
            </a:stretch>
          </p:blipFill>
          <p:spPr>
            <a:xfrm>
              <a:off x="7880420" y="1823572"/>
              <a:ext cx="3755746" cy="1667646"/>
            </a:xfrm>
            <a:prstGeom prst="rect">
              <a:avLst/>
            </a:prstGeom>
          </p:spPr>
        </p:pic>
        <p:pic>
          <p:nvPicPr>
            <p:cNvPr id="23" name="Picture 22">
              <a:extLst>
                <a:ext uri="{FF2B5EF4-FFF2-40B4-BE49-F238E27FC236}">
                  <a16:creationId xmlns:a16="http://schemas.microsoft.com/office/drawing/2014/main" id="{13539B83-4850-47BC-8901-DA01208FBCCA}"/>
                </a:ext>
              </a:extLst>
            </p:cNvPr>
            <p:cNvPicPr>
              <a:picLocks noChangeAspect="1"/>
            </p:cNvPicPr>
            <p:nvPr/>
          </p:nvPicPr>
          <p:blipFill>
            <a:blip r:embed="rId7"/>
            <a:stretch>
              <a:fillRect/>
            </a:stretch>
          </p:blipFill>
          <p:spPr>
            <a:xfrm>
              <a:off x="4251017" y="3498761"/>
              <a:ext cx="3629403" cy="1594601"/>
            </a:xfrm>
            <a:prstGeom prst="rect">
              <a:avLst/>
            </a:prstGeom>
          </p:spPr>
        </p:pic>
        <p:pic>
          <p:nvPicPr>
            <p:cNvPr id="25" name="Picture 24">
              <a:extLst>
                <a:ext uri="{FF2B5EF4-FFF2-40B4-BE49-F238E27FC236}">
                  <a16:creationId xmlns:a16="http://schemas.microsoft.com/office/drawing/2014/main" id="{DFB1A75B-2D72-4C8B-82DC-84FC2383B1BD}"/>
                </a:ext>
              </a:extLst>
            </p:cNvPr>
            <p:cNvPicPr>
              <a:picLocks noChangeAspect="1"/>
            </p:cNvPicPr>
            <p:nvPr/>
          </p:nvPicPr>
          <p:blipFill>
            <a:blip r:embed="rId8"/>
            <a:stretch>
              <a:fillRect/>
            </a:stretch>
          </p:blipFill>
          <p:spPr>
            <a:xfrm>
              <a:off x="7880420" y="3493304"/>
              <a:ext cx="3649512" cy="1622511"/>
            </a:xfrm>
            <a:prstGeom prst="rect">
              <a:avLst/>
            </a:prstGeom>
          </p:spPr>
        </p:pic>
        <p:pic>
          <p:nvPicPr>
            <p:cNvPr id="27" name="Picture 26">
              <a:extLst>
                <a:ext uri="{FF2B5EF4-FFF2-40B4-BE49-F238E27FC236}">
                  <a16:creationId xmlns:a16="http://schemas.microsoft.com/office/drawing/2014/main" id="{9ED65D4B-F5A6-4E9C-B09A-7130BB586993}"/>
                </a:ext>
              </a:extLst>
            </p:cNvPr>
            <p:cNvPicPr>
              <a:picLocks noChangeAspect="1"/>
            </p:cNvPicPr>
            <p:nvPr/>
          </p:nvPicPr>
          <p:blipFill>
            <a:blip r:embed="rId9"/>
            <a:stretch>
              <a:fillRect/>
            </a:stretch>
          </p:blipFill>
          <p:spPr>
            <a:xfrm>
              <a:off x="4251017" y="5135676"/>
              <a:ext cx="3629403" cy="1629808"/>
            </a:xfrm>
            <a:prstGeom prst="rect">
              <a:avLst/>
            </a:prstGeom>
          </p:spPr>
        </p:pic>
        <p:pic>
          <p:nvPicPr>
            <p:cNvPr id="29" name="Picture 28">
              <a:extLst>
                <a:ext uri="{FF2B5EF4-FFF2-40B4-BE49-F238E27FC236}">
                  <a16:creationId xmlns:a16="http://schemas.microsoft.com/office/drawing/2014/main" id="{6E8D987E-DDD2-4725-B262-BF91841A76D2}"/>
                </a:ext>
              </a:extLst>
            </p:cNvPr>
            <p:cNvPicPr>
              <a:picLocks noChangeAspect="1"/>
            </p:cNvPicPr>
            <p:nvPr/>
          </p:nvPicPr>
          <p:blipFill>
            <a:blip r:embed="rId10"/>
            <a:stretch>
              <a:fillRect/>
            </a:stretch>
          </p:blipFill>
          <p:spPr>
            <a:xfrm>
              <a:off x="7880420" y="5203412"/>
              <a:ext cx="3649511" cy="1617448"/>
            </a:xfrm>
            <a:prstGeom prst="rect">
              <a:avLst/>
            </a:prstGeom>
          </p:spPr>
        </p:pic>
      </p:grpSp>
      <p:sp>
        <p:nvSpPr>
          <p:cNvPr id="31" name="Content Placeholder 2">
            <a:extLst>
              <a:ext uri="{FF2B5EF4-FFF2-40B4-BE49-F238E27FC236}">
                <a16:creationId xmlns:a16="http://schemas.microsoft.com/office/drawing/2014/main" id="{EFB99596-1140-44D8-90A1-325A12B1FE9F}"/>
              </a:ext>
            </a:extLst>
          </p:cNvPr>
          <p:cNvSpPr>
            <a:spLocks noGrp="1"/>
          </p:cNvSpPr>
          <p:nvPr>
            <p:ph idx="1"/>
          </p:nvPr>
        </p:nvSpPr>
        <p:spPr>
          <a:xfrm>
            <a:off x="407378" y="3710763"/>
            <a:ext cx="4120186" cy="2782111"/>
          </a:xfrm>
        </p:spPr>
        <p:txBody>
          <a:bodyPr>
            <a:normAutofit fontScale="85000" lnSpcReduction="10000"/>
          </a:bodyPr>
          <a:lstStyle/>
          <a:p>
            <a:r>
              <a:rPr lang="en-US" dirty="0"/>
              <a:t>Normalized monthly fraction of annual load</a:t>
            </a:r>
          </a:p>
          <a:p>
            <a:r>
              <a:rPr lang="en-US" dirty="0"/>
              <a:t>Normalized hourly fraction of annual load</a:t>
            </a:r>
          </a:p>
          <a:p>
            <a:pPr lvl="1"/>
            <a:r>
              <a:rPr lang="en-US" dirty="0"/>
              <a:t>For winter, spring, summer, and fall</a:t>
            </a:r>
          </a:p>
          <a:p>
            <a:pPr lvl="1"/>
            <a:r>
              <a:rPr lang="en-US" dirty="0"/>
              <a:t>For weekday and weekend</a:t>
            </a:r>
          </a:p>
          <a:p>
            <a:r>
              <a:rPr lang="en-US" dirty="0"/>
              <a:t>Similar data for 18 different non-HVAC end uses — cooking, dryer, dishwasher, refrigerator, TV, etc.</a:t>
            </a:r>
          </a:p>
        </p:txBody>
      </p:sp>
    </p:spTree>
    <p:extLst>
      <p:ext uri="{BB962C8B-B14F-4D97-AF65-F5344CB8AC3E}">
        <p14:creationId xmlns:p14="http://schemas.microsoft.com/office/powerpoint/2010/main" val="3591641675"/>
      </p:ext>
    </p:extLst>
  </p:cSld>
  <p:clrMapOvr>
    <a:masterClrMapping/>
  </p:clrMapOvr>
</p:sld>
</file>

<file path=ppt/theme/theme1.xml><?xml version="1.0" encoding="utf-8"?>
<a:theme xmlns:a="http://schemas.openxmlformats.org/drawingml/2006/main" name="j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e" id="{9002EF04-87FD-4C4A-98F9-A35845DEC35C}" vid="{B54F6F05-6927-419A-A888-C00B0FFB735B}"/>
    </a:ext>
  </a:extLst>
</a:theme>
</file>

<file path=docProps/app.xml><?xml version="1.0" encoding="utf-8"?>
<Properties xmlns="http://schemas.openxmlformats.org/officeDocument/2006/extended-properties" xmlns:vt="http://schemas.openxmlformats.org/officeDocument/2006/docPropsVTypes">
  <Template>jse</Template>
  <TotalTime>30211</TotalTime>
  <Words>2581</Words>
  <Application>Microsoft Office PowerPoint</Application>
  <PresentationFormat>Widescreen</PresentationFormat>
  <Paragraphs>155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jse</vt:lpstr>
      <vt:lpstr>California Load Forecasting</vt:lpstr>
      <vt:lpstr>Documents</vt:lpstr>
      <vt:lpstr>Load Shapes for California IOUs</vt:lpstr>
      <vt:lpstr>Project objectives</vt:lpstr>
      <vt:lpstr>Project data produced</vt:lpstr>
      <vt:lpstr>Project approach</vt:lpstr>
      <vt:lpstr>EPRI load shape library</vt:lpstr>
      <vt:lpstr>Residential load shapes</vt:lpstr>
      <vt:lpstr>Example: Washer</vt:lpstr>
      <vt:lpstr>HVAC load shapes</vt:lpstr>
      <vt:lpstr>Commercial load shapes</vt:lpstr>
      <vt:lpstr>Commercial HVAC loads</vt:lpstr>
      <vt:lpstr>Agricultural, Industrial, Mining &amp; Extraction, and Telecommunications, Construction &amp; Utilities (TCU) load shapes</vt:lpstr>
      <vt:lpstr>EV Charging Load Shapes</vt:lpstr>
      <vt:lpstr>Application of the EV load shapes to our work</vt:lpstr>
      <vt:lpstr>Energy Efficiency Load Impact Profiles</vt:lpstr>
      <vt:lpstr>Nice but what’s missing?</vt:lpstr>
      <vt:lpstr>Future projections of hourly surface temperatures in California — Scripps Institute of Oceanography </vt:lpstr>
      <vt:lpstr>dsgrid documentation (Electricity Futures Study) — NREL</vt:lpstr>
      <vt:lpstr>Building America House Simulation Protocols — NREL 2010</vt:lpstr>
      <vt:lpstr>End-Use Load Profiles for the U.S. Building Stock</vt:lpstr>
      <vt:lpstr>HELM 2.0 software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Load Forecasting</dc:title>
  <dc:creator>Russell Jones</dc:creator>
  <cp:lastModifiedBy>Russell Jones</cp:lastModifiedBy>
  <cp:revision>104</cp:revision>
  <dcterms:created xsi:type="dcterms:W3CDTF">2021-03-04T22:34:21Z</dcterms:created>
  <dcterms:modified xsi:type="dcterms:W3CDTF">2021-04-05T05:08:16Z</dcterms:modified>
</cp:coreProperties>
</file>