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handoutMasterIdLst>
    <p:handoutMasterId r:id="rId19"/>
  </p:handoutMasterIdLst>
  <p:sldIdLst>
    <p:sldId id="256" r:id="rId2"/>
    <p:sldId id="257" r:id="rId3"/>
    <p:sldId id="258" r:id="rId4"/>
    <p:sldId id="263" r:id="rId5"/>
    <p:sldId id="265" r:id="rId6"/>
    <p:sldId id="267" r:id="rId7"/>
    <p:sldId id="268" r:id="rId8"/>
    <p:sldId id="269" r:id="rId9"/>
    <p:sldId id="272" r:id="rId10"/>
    <p:sldId id="274" r:id="rId11"/>
    <p:sldId id="275" r:id="rId12"/>
    <p:sldId id="276" r:id="rId13"/>
    <p:sldId id="260" r:id="rId14"/>
    <p:sldId id="278" r:id="rId15"/>
    <p:sldId id="279"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90" d="100"/>
          <a:sy n="90" d="100"/>
        </p:scale>
        <p:origin x="4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00B7F1-1635-4EBF-BA4E-93F07F7AD3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0A4378-940D-4A11-A5BA-F2FB20C93B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274F0-BF7A-490D-BBC3-718B63FABE46}" type="datetimeFigureOut">
              <a:rPr lang="en-US" smtClean="0"/>
              <a:t>3/8/2021</a:t>
            </a:fld>
            <a:endParaRPr lang="en-US"/>
          </a:p>
        </p:txBody>
      </p:sp>
      <p:sp>
        <p:nvSpPr>
          <p:cNvPr id="4" name="Footer Placeholder 3">
            <a:extLst>
              <a:ext uri="{FF2B5EF4-FFF2-40B4-BE49-F238E27FC236}">
                <a16:creationId xmlns:a16="http://schemas.microsoft.com/office/drawing/2014/main" id="{77CFDADE-4619-4189-A050-7C4DF0E3E5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248049-9798-4795-85F4-C6F8EB5BD9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1688E5-D944-4445-83F5-226658F3DEEF}" type="slidenum">
              <a:rPr lang="en-US" smtClean="0"/>
              <a:t>‹#›</a:t>
            </a:fld>
            <a:endParaRPr lang="en-US"/>
          </a:p>
        </p:txBody>
      </p:sp>
    </p:spTree>
    <p:extLst>
      <p:ext uri="{BB962C8B-B14F-4D97-AF65-F5344CB8AC3E}">
        <p14:creationId xmlns:p14="http://schemas.microsoft.com/office/powerpoint/2010/main" val="1185643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FE5FC-969F-449D-AFDC-76C8A3E56124}"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56482-9465-48D6-B7F6-3F20793B8651}" type="slidenum">
              <a:rPr lang="en-US" smtClean="0"/>
              <a:t>‹#›</a:t>
            </a:fld>
            <a:endParaRPr lang="en-US"/>
          </a:p>
        </p:txBody>
      </p:sp>
    </p:spTree>
    <p:extLst>
      <p:ext uri="{BB962C8B-B14F-4D97-AF65-F5344CB8AC3E}">
        <p14:creationId xmlns:p14="http://schemas.microsoft.com/office/powerpoint/2010/main" val="264321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179B023-D0D2-4CA2-8B4E-62740C09EF9E}" type="datetime1">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151751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D32211-4B66-4944-8132-24D06BBB24BC}"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277050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E2F7A-736E-4E65-8CB2-1882820AF64B}"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267781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F9E05-7701-4537-B858-9E6B2C8000A6}"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7629-96EE-4DC2-A1B5-014D4B89F1B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489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58C6E1-ACEE-4C24-AE29-DB2CF889EF46}"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375587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419EAA-8DBE-49A6-BD9F-DD53EA87C854}" type="datetime1">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4255537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EB75A7-62D4-4A44-B30E-4D886AC0A76D}" type="datetime1">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30721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F3297-6ADA-47EC-93B0-A4E9C7C74A53}"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96296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CC396-4681-4339-92A6-5E11B396D02B}"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379066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D9A77-EBDC-4B70-847D-8FC67171EF06}"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55689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F8B4CD-8E2B-428C-BC99-DC4C8C667B69}"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13971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EBB3AA-2254-4614-B605-9F32CF4A6421}"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224343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8C753-9F5A-4CC7-A82B-2239E2E0D491}" type="datetime1">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292552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0F0E1-D925-4A7A-AD9E-C1B1FCCD2DEB}" type="datetime1">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4363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C73DE-17AC-43AF-B8D8-15F010335A45}" type="datetime1">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310649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9949E0-CFD3-4FD7-A5F0-4777114DCF7F}"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67176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035D6-1175-4F83-8CF1-A8D9F356704F}"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7629-96EE-4DC2-A1B5-014D4B89F1B8}" type="slidenum">
              <a:rPr lang="en-US" smtClean="0"/>
              <a:t>‹#›</a:t>
            </a:fld>
            <a:endParaRPr lang="en-US"/>
          </a:p>
        </p:txBody>
      </p:sp>
    </p:spTree>
    <p:extLst>
      <p:ext uri="{BB962C8B-B14F-4D97-AF65-F5344CB8AC3E}">
        <p14:creationId xmlns:p14="http://schemas.microsoft.com/office/powerpoint/2010/main" val="303987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2D1274A-7F32-4173-803B-920B0A4CF664}" type="datetime1">
              <a:rPr lang="en-US" smtClean="0"/>
              <a:t>3/8/2021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BB77629-96EE-4DC2-A1B5-014D4B89F1B8}" type="slidenum">
              <a:rPr lang="en-US" smtClean="0"/>
              <a:t>‹#›</a:t>
            </a:fld>
            <a:endParaRPr lang="en-US"/>
          </a:p>
        </p:txBody>
      </p:sp>
    </p:spTree>
    <p:extLst>
      <p:ext uri="{BB962C8B-B14F-4D97-AF65-F5344CB8AC3E}">
        <p14:creationId xmlns:p14="http://schemas.microsoft.com/office/powerpoint/2010/main" val="81928531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96E272-7521-461C-8A13-598290ECEBA9}"/>
              </a:ext>
            </a:extLst>
          </p:cNvPr>
          <p:cNvSpPr/>
          <p:nvPr/>
        </p:nvSpPr>
        <p:spPr>
          <a:xfrm>
            <a:off x="959140" y="907757"/>
            <a:ext cx="7538907" cy="3662541"/>
          </a:xfrm>
          <a:prstGeom prst="rect">
            <a:avLst/>
          </a:prstGeom>
        </p:spPr>
        <p:txBody>
          <a:bodyPr wrap="square">
            <a:spAutoFit/>
          </a:bodyPr>
          <a:lstStyle/>
          <a:p>
            <a:r>
              <a:rPr lang="en-US" sz="2800" b="1" dirty="0"/>
              <a:t>Storage Futures Study </a:t>
            </a:r>
          </a:p>
          <a:p>
            <a:endParaRPr lang="en-US" sz="2400" dirty="0"/>
          </a:p>
          <a:p>
            <a:r>
              <a:rPr lang="en-US" sz="2400" dirty="0"/>
              <a:t>The Four Phases of Storage Deployment: A Framework for the Expanding Role of Storage in the U.S. Power System</a:t>
            </a:r>
          </a:p>
          <a:p>
            <a:endParaRPr lang="en-US" sz="2400" dirty="0"/>
          </a:p>
          <a:p>
            <a:r>
              <a:rPr lang="en-US" dirty="0"/>
              <a:t>Paul Denholm, Wesley Cole, A. Will Frazier, Kara </a:t>
            </a:r>
            <a:r>
              <a:rPr lang="en-US" dirty="0" err="1"/>
              <a:t>Podkaminer</a:t>
            </a:r>
            <a:r>
              <a:rPr lang="en-US" dirty="0"/>
              <a:t>, and Nate Blair</a:t>
            </a:r>
          </a:p>
          <a:p>
            <a:endParaRPr lang="en-US" dirty="0"/>
          </a:p>
          <a:p>
            <a:endParaRPr lang="en-US" dirty="0"/>
          </a:p>
          <a:p>
            <a:endParaRPr lang="en-US" dirty="0"/>
          </a:p>
          <a:p>
            <a:endParaRPr lang="en-US" dirty="0"/>
          </a:p>
          <a:p>
            <a:r>
              <a:rPr lang="en-US" dirty="0"/>
              <a:t>Date: 03/06/2021</a:t>
            </a:r>
          </a:p>
        </p:txBody>
      </p:sp>
      <p:cxnSp>
        <p:nvCxnSpPr>
          <p:cNvPr id="7" name="Straight Connector 6">
            <a:extLst>
              <a:ext uri="{FF2B5EF4-FFF2-40B4-BE49-F238E27FC236}">
                <a16:creationId xmlns:a16="http://schemas.microsoft.com/office/drawing/2014/main" id="{53092C1F-1660-404A-87BD-9B4A91FE0F4E}"/>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DA8E87-2014-44BD-A538-87928A943641}"/>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1B31F3C3-808F-4CEA-A2E3-BF2E65E94D05}"/>
              </a:ext>
            </a:extLst>
          </p:cNvPr>
          <p:cNvSpPr>
            <a:spLocks noGrp="1"/>
          </p:cNvSpPr>
          <p:nvPr>
            <p:ph type="sldNum" sz="quarter" idx="12"/>
          </p:nvPr>
        </p:nvSpPr>
        <p:spPr/>
        <p:txBody>
          <a:bodyPr/>
          <a:lstStyle/>
          <a:p>
            <a:fld id="{1BB77629-96EE-4DC2-A1B5-014D4B89F1B8}" type="slidenum">
              <a:rPr lang="en-US" smtClean="0"/>
              <a:t>1</a:t>
            </a:fld>
            <a:endParaRPr lang="en-US"/>
          </a:p>
        </p:txBody>
      </p:sp>
    </p:spTree>
    <p:extLst>
      <p:ext uri="{BB962C8B-B14F-4D97-AF65-F5344CB8AC3E}">
        <p14:creationId xmlns:p14="http://schemas.microsoft.com/office/powerpoint/2010/main" val="301028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AC25D9-737F-4DD7-AC80-598F4CE410AE}"/>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0D9E4E-8409-4AB4-8DAF-1089146003EA}"/>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B8728DF-5A00-4ED8-B087-384A8562827D}"/>
              </a:ext>
            </a:extLst>
          </p:cNvPr>
          <p:cNvSpPr/>
          <p:nvPr/>
        </p:nvSpPr>
        <p:spPr>
          <a:xfrm>
            <a:off x="846273" y="1501227"/>
            <a:ext cx="4942111" cy="2308324"/>
          </a:xfrm>
          <a:prstGeom prst="rect">
            <a:avLst/>
          </a:prstGeom>
        </p:spPr>
        <p:txBody>
          <a:bodyPr wrap="square">
            <a:spAutoFit/>
          </a:bodyPr>
          <a:lstStyle/>
          <a:p>
            <a:r>
              <a:rPr lang="en-US" dirty="0"/>
              <a:t>In this example, most of the revenue is derived from capacity value instead of energy time-shifting, as demonstrated by the gray line</a:t>
            </a:r>
          </a:p>
          <a:p>
            <a:endParaRPr lang="en-US" dirty="0"/>
          </a:p>
          <a:p>
            <a:r>
              <a:rPr lang="en-US" dirty="0"/>
              <a:t>In addition, the lower value of energy time-shifting, particularly beyond 4 hours, results in a very small incremental total value once capacity duration requirements have been met. </a:t>
            </a:r>
          </a:p>
        </p:txBody>
      </p:sp>
      <p:pic>
        <p:nvPicPr>
          <p:cNvPr id="2" name="Picture 1">
            <a:extLst>
              <a:ext uri="{FF2B5EF4-FFF2-40B4-BE49-F238E27FC236}">
                <a16:creationId xmlns:a16="http://schemas.microsoft.com/office/drawing/2014/main" id="{82279BF7-7E1F-47D6-BCB1-0C886DD9A60A}"/>
              </a:ext>
            </a:extLst>
          </p:cNvPr>
          <p:cNvPicPr>
            <a:picLocks noChangeAspect="1"/>
          </p:cNvPicPr>
          <p:nvPr/>
        </p:nvPicPr>
        <p:blipFill>
          <a:blip r:embed="rId2"/>
          <a:stretch>
            <a:fillRect/>
          </a:stretch>
        </p:blipFill>
        <p:spPr>
          <a:xfrm>
            <a:off x="5903724" y="628470"/>
            <a:ext cx="6279196" cy="6229530"/>
          </a:xfrm>
          <a:prstGeom prst="rect">
            <a:avLst/>
          </a:prstGeom>
        </p:spPr>
      </p:pic>
      <p:sp>
        <p:nvSpPr>
          <p:cNvPr id="3" name="Rectangle 2">
            <a:extLst>
              <a:ext uri="{FF2B5EF4-FFF2-40B4-BE49-F238E27FC236}">
                <a16:creationId xmlns:a16="http://schemas.microsoft.com/office/drawing/2014/main" id="{5BC043E4-E45E-4B3C-A031-5E7851CDF254}"/>
              </a:ext>
            </a:extLst>
          </p:cNvPr>
          <p:cNvSpPr/>
          <p:nvPr/>
        </p:nvSpPr>
        <p:spPr>
          <a:xfrm>
            <a:off x="840551" y="951283"/>
            <a:ext cx="4942122" cy="369332"/>
          </a:xfrm>
          <a:prstGeom prst="rect">
            <a:avLst/>
          </a:prstGeom>
        </p:spPr>
        <p:txBody>
          <a:bodyPr wrap="none">
            <a:spAutoFit/>
          </a:bodyPr>
          <a:lstStyle/>
          <a:p>
            <a:r>
              <a:rPr lang="en-US" dirty="0"/>
              <a:t>Total value: combination of the value components</a:t>
            </a:r>
          </a:p>
        </p:txBody>
      </p:sp>
      <p:sp>
        <p:nvSpPr>
          <p:cNvPr id="9" name="Rectangle 8">
            <a:extLst>
              <a:ext uri="{FF2B5EF4-FFF2-40B4-BE49-F238E27FC236}">
                <a16:creationId xmlns:a16="http://schemas.microsoft.com/office/drawing/2014/main" id="{2267F772-1467-4290-B674-A44294A226F9}"/>
              </a:ext>
            </a:extLst>
          </p:cNvPr>
          <p:cNvSpPr/>
          <p:nvPr/>
        </p:nvSpPr>
        <p:spPr>
          <a:xfrm>
            <a:off x="883531" y="3990164"/>
            <a:ext cx="4942109" cy="1477328"/>
          </a:xfrm>
          <a:prstGeom prst="rect">
            <a:avLst/>
          </a:prstGeom>
        </p:spPr>
        <p:txBody>
          <a:bodyPr wrap="square">
            <a:spAutoFit/>
          </a:bodyPr>
          <a:lstStyle/>
          <a:p>
            <a:r>
              <a:rPr lang="en-US" dirty="0"/>
              <a:t>This combination drives the economic performance of storage as a function of duration as illustrated in Figure 9b, in terms of its B/C ratio as a function of storage duration, using the cost curves for a Li-ion battery</a:t>
            </a:r>
          </a:p>
        </p:txBody>
      </p:sp>
      <p:sp>
        <p:nvSpPr>
          <p:cNvPr id="10" name="Slide Number Placeholder 9">
            <a:extLst>
              <a:ext uri="{FF2B5EF4-FFF2-40B4-BE49-F238E27FC236}">
                <a16:creationId xmlns:a16="http://schemas.microsoft.com/office/drawing/2014/main" id="{00361E37-166F-44A2-8C3A-00D4C29CD778}"/>
              </a:ext>
            </a:extLst>
          </p:cNvPr>
          <p:cNvSpPr>
            <a:spLocks noGrp="1"/>
          </p:cNvSpPr>
          <p:nvPr>
            <p:ph type="sldNum" sz="quarter" idx="12"/>
          </p:nvPr>
        </p:nvSpPr>
        <p:spPr/>
        <p:txBody>
          <a:bodyPr/>
          <a:lstStyle/>
          <a:p>
            <a:fld id="{1BB77629-96EE-4DC2-A1B5-014D4B89F1B8}" type="slidenum">
              <a:rPr lang="en-US" smtClean="0"/>
              <a:t>10</a:t>
            </a:fld>
            <a:endParaRPr lang="en-US"/>
          </a:p>
        </p:txBody>
      </p:sp>
    </p:spTree>
    <p:extLst>
      <p:ext uri="{BB962C8B-B14F-4D97-AF65-F5344CB8AC3E}">
        <p14:creationId xmlns:p14="http://schemas.microsoft.com/office/powerpoint/2010/main" val="400438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EF775A5-AF3D-44F4-BA88-6F33F0A5EBA8}"/>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1FB59E-EA4F-4A1C-8C71-1A9C6D395E67}"/>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5C38C7F-BA77-4DAC-896C-8DD6D286A58D}"/>
              </a:ext>
            </a:extLst>
          </p:cNvPr>
          <p:cNvSpPr/>
          <p:nvPr/>
        </p:nvSpPr>
        <p:spPr>
          <a:xfrm>
            <a:off x="804560" y="633826"/>
            <a:ext cx="10521743" cy="369332"/>
          </a:xfrm>
          <a:prstGeom prst="rect">
            <a:avLst/>
          </a:prstGeom>
        </p:spPr>
        <p:txBody>
          <a:bodyPr wrap="square">
            <a:spAutoFit/>
          </a:bodyPr>
          <a:lstStyle/>
          <a:p>
            <a:r>
              <a:rPr lang="en-US"/>
              <a:t>Limits to Phase 2: Declining Energy and Capacity Value, and the Impact of Renewable Energy Deployment</a:t>
            </a:r>
            <a:endParaRPr lang="en-US" dirty="0"/>
          </a:p>
        </p:txBody>
      </p:sp>
      <p:sp>
        <p:nvSpPr>
          <p:cNvPr id="3" name="Rectangle 2">
            <a:extLst>
              <a:ext uri="{FF2B5EF4-FFF2-40B4-BE49-F238E27FC236}">
                <a16:creationId xmlns:a16="http://schemas.microsoft.com/office/drawing/2014/main" id="{E670C259-416D-4DCF-A28F-F47B1DE8F850}"/>
              </a:ext>
            </a:extLst>
          </p:cNvPr>
          <p:cNvSpPr/>
          <p:nvPr/>
        </p:nvSpPr>
        <p:spPr>
          <a:xfrm>
            <a:off x="804560" y="1219848"/>
            <a:ext cx="10986702" cy="646331"/>
          </a:xfrm>
          <a:prstGeom prst="rect">
            <a:avLst/>
          </a:prstGeom>
        </p:spPr>
        <p:txBody>
          <a:bodyPr wrap="square">
            <a:spAutoFit/>
          </a:bodyPr>
          <a:lstStyle/>
          <a:p>
            <a:r>
              <a:rPr lang="en-US" dirty="0"/>
              <a:t>There are about 261 GW of dedicated peaking capacity in the United States, and hundreds of GW of plant retirements are expected in coming decades that include a large amount of peaking capacity</a:t>
            </a:r>
          </a:p>
        </p:txBody>
      </p:sp>
      <p:sp>
        <p:nvSpPr>
          <p:cNvPr id="7" name="Rectangle 6">
            <a:extLst>
              <a:ext uri="{FF2B5EF4-FFF2-40B4-BE49-F238E27FC236}">
                <a16:creationId xmlns:a16="http://schemas.microsoft.com/office/drawing/2014/main" id="{0658F88B-6D50-4CD4-B9EC-4711A2BDCED5}"/>
              </a:ext>
            </a:extLst>
          </p:cNvPr>
          <p:cNvSpPr/>
          <p:nvPr/>
        </p:nvSpPr>
        <p:spPr>
          <a:xfrm>
            <a:off x="804560" y="2481879"/>
            <a:ext cx="5291440" cy="1754326"/>
          </a:xfrm>
          <a:prstGeom prst="rect">
            <a:avLst/>
          </a:prstGeom>
        </p:spPr>
        <p:txBody>
          <a:bodyPr wrap="square">
            <a:spAutoFit/>
          </a:bodyPr>
          <a:lstStyle/>
          <a:p>
            <a:r>
              <a:rPr lang="en-US" dirty="0"/>
              <a:t>The potential for 6-hour-or-less batteries is only a fraction of this capacity due to the declining value of storage as a function of deployment. As more energy storage is deployed, the peaks become wider and energy storage is less able to meet the resulting longer periods of peak demand. </a:t>
            </a:r>
          </a:p>
        </p:txBody>
      </p:sp>
      <p:pic>
        <p:nvPicPr>
          <p:cNvPr id="8" name="Picture 7">
            <a:extLst>
              <a:ext uri="{FF2B5EF4-FFF2-40B4-BE49-F238E27FC236}">
                <a16:creationId xmlns:a16="http://schemas.microsoft.com/office/drawing/2014/main" id="{132352D8-48AA-4B1C-9078-84A8ED91262D}"/>
              </a:ext>
            </a:extLst>
          </p:cNvPr>
          <p:cNvPicPr>
            <a:picLocks noChangeAspect="1"/>
          </p:cNvPicPr>
          <p:nvPr/>
        </p:nvPicPr>
        <p:blipFill>
          <a:blip r:embed="rId2"/>
          <a:stretch>
            <a:fillRect/>
          </a:stretch>
        </p:blipFill>
        <p:spPr>
          <a:xfrm>
            <a:off x="6234225" y="2358606"/>
            <a:ext cx="5828743" cy="3756874"/>
          </a:xfrm>
          <a:prstGeom prst="rect">
            <a:avLst/>
          </a:prstGeom>
        </p:spPr>
      </p:pic>
      <p:sp>
        <p:nvSpPr>
          <p:cNvPr id="10" name="Rectangle 9">
            <a:extLst>
              <a:ext uri="{FF2B5EF4-FFF2-40B4-BE49-F238E27FC236}">
                <a16:creationId xmlns:a16="http://schemas.microsoft.com/office/drawing/2014/main" id="{79D744E0-29EA-4D8E-A4E1-557C57BEEDF0}"/>
              </a:ext>
            </a:extLst>
          </p:cNvPr>
          <p:cNvSpPr/>
          <p:nvPr/>
        </p:nvSpPr>
        <p:spPr>
          <a:xfrm>
            <a:off x="804560" y="4687461"/>
            <a:ext cx="5043342" cy="923330"/>
          </a:xfrm>
          <a:prstGeom prst="rect">
            <a:avLst/>
          </a:prstGeom>
        </p:spPr>
        <p:txBody>
          <a:bodyPr wrap="square">
            <a:spAutoFit/>
          </a:bodyPr>
          <a:lstStyle/>
          <a:p>
            <a:r>
              <a:rPr lang="en-US" dirty="0"/>
              <a:t>At the same time, additional storage reduces the difference between </a:t>
            </a:r>
            <a:r>
              <a:rPr lang="en-US" dirty="0" err="1"/>
              <a:t>onpeak</a:t>
            </a:r>
            <a:r>
              <a:rPr lang="en-US" dirty="0"/>
              <a:t> and off-peak prices, thus reducing arbitrage/time-shifting benefits. </a:t>
            </a:r>
          </a:p>
        </p:txBody>
      </p:sp>
      <p:sp>
        <p:nvSpPr>
          <p:cNvPr id="11" name="Slide Number Placeholder 10">
            <a:extLst>
              <a:ext uri="{FF2B5EF4-FFF2-40B4-BE49-F238E27FC236}">
                <a16:creationId xmlns:a16="http://schemas.microsoft.com/office/drawing/2014/main" id="{4E9BE4D9-D709-4F23-96C0-1DD118AF5B9A}"/>
              </a:ext>
            </a:extLst>
          </p:cNvPr>
          <p:cNvSpPr>
            <a:spLocks noGrp="1"/>
          </p:cNvSpPr>
          <p:nvPr>
            <p:ph type="sldNum" sz="quarter" idx="12"/>
          </p:nvPr>
        </p:nvSpPr>
        <p:spPr/>
        <p:txBody>
          <a:bodyPr/>
          <a:lstStyle/>
          <a:p>
            <a:fld id="{1BB77629-96EE-4DC2-A1B5-014D4B89F1B8}" type="slidenum">
              <a:rPr lang="en-US" smtClean="0"/>
              <a:t>11</a:t>
            </a:fld>
            <a:endParaRPr lang="en-US"/>
          </a:p>
        </p:txBody>
      </p:sp>
    </p:spTree>
    <p:extLst>
      <p:ext uri="{BB962C8B-B14F-4D97-AF65-F5344CB8AC3E}">
        <p14:creationId xmlns:p14="http://schemas.microsoft.com/office/powerpoint/2010/main" val="71836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2A443D-3EDE-4773-A71B-4CC5B7764C9F}"/>
              </a:ext>
            </a:extLst>
          </p:cNvPr>
          <p:cNvPicPr>
            <a:picLocks noChangeAspect="1"/>
          </p:cNvPicPr>
          <p:nvPr/>
        </p:nvPicPr>
        <p:blipFill>
          <a:blip r:embed="rId2"/>
          <a:stretch>
            <a:fillRect/>
          </a:stretch>
        </p:blipFill>
        <p:spPr>
          <a:xfrm>
            <a:off x="6691025" y="815653"/>
            <a:ext cx="5359635" cy="2945660"/>
          </a:xfrm>
          <a:prstGeom prst="rect">
            <a:avLst/>
          </a:prstGeom>
        </p:spPr>
      </p:pic>
      <p:pic>
        <p:nvPicPr>
          <p:cNvPr id="5" name="Picture 4">
            <a:extLst>
              <a:ext uri="{FF2B5EF4-FFF2-40B4-BE49-F238E27FC236}">
                <a16:creationId xmlns:a16="http://schemas.microsoft.com/office/drawing/2014/main" id="{28EBCA0E-C461-47C4-BA34-97B142B32C84}"/>
              </a:ext>
            </a:extLst>
          </p:cNvPr>
          <p:cNvPicPr>
            <a:picLocks noChangeAspect="1"/>
          </p:cNvPicPr>
          <p:nvPr/>
        </p:nvPicPr>
        <p:blipFill>
          <a:blip r:embed="rId3"/>
          <a:stretch>
            <a:fillRect/>
          </a:stretch>
        </p:blipFill>
        <p:spPr>
          <a:xfrm>
            <a:off x="6691026" y="3952736"/>
            <a:ext cx="5359653" cy="2859279"/>
          </a:xfrm>
          <a:prstGeom prst="rect">
            <a:avLst/>
          </a:prstGeom>
        </p:spPr>
      </p:pic>
      <p:sp>
        <p:nvSpPr>
          <p:cNvPr id="6" name="Rectangle 5">
            <a:extLst>
              <a:ext uri="{FF2B5EF4-FFF2-40B4-BE49-F238E27FC236}">
                <a16:creationId xmlns:a16="http://schemas.microsoft.com/office/drawing/2014/main" id="{AF353CA2-32A1-45CD-AC60-09937B5E316B}"/>
              </a:ext>
            </a:extLst>
          </p:cNvPr>
          <p:cNvSpPr/>
          <p:nvPr/>
        </p:nvSpPr>
        <p:spPr>
          <a:xfrm>
            <a:off x="834899" y="848427"/>
            <a:ext cx="6096000" cy="923330"/>
          </a:xfrm>
          <a:prstGeom prst="rect">
            <a:avLst/>
          </a:prstGeom>
        </p:spPr>
        <p:txBody>
          <a:bodyPr>
            <a:spAutoFit/>
          </a:bodyPr>
          <a:lstStyle/>
          <a:p>
            <a:r>
              <a:rPr lang="en-US" dirty="0"/>
              <a:t>illustrates how PV could narrow the net load peak and thus counteract the widening that occurs with increased storage deployment. </a:t>
            </a:r>
          </a:p>
        </p:txBody>
      </p:sp>
      <p:sp>
        <p:nvSpPr>
          <p:cNvPr id="7" name="Rectangle 6">
            <a:extLst>
              <a:ext uri="{FF2B5EF4-FFF2-40B4-BE49-F238E27FC236}">
                <a16:creationId xmlns:a16="http://schemas.microsoft.com/office/drawing/2014/main" id="{B0310CED-DB2B-4DDD-A803-97B74F1E2F97}"/>
              </a:ext>
            </a:extLst>
          </p:cNvPr>
          <p:cNvSpPr/>
          <p:nvPr/>
        </p:nvSpPr>
        <p:spPr>
          <a:xfrm>
            <a:off x="834899" y="3812776"/>
            <a:ext cx="5856121" cy="923330"/>
          </a:xfrm>
          <a:prstGeom prst="rect">
            <a:avLst/>
          </a:prstGeom>
        </p:spPr>
        <p:txBody>
          <a:bodyPr wrap="square">
            <a:spAutoFit/>
          </a:bodyPr>
          <a:lstStyle/>
          <a:p>
            <a:r>
              <a:rPr lang="en-US" dirty="0"/>
              <a:t>how PV deployment can increase the amount of 4–6 hour storage offsetting capacity requirements and extending Phase 2 considerably</a:t>
            </a:r>
          </a:p>
        </p:txBody>
      </p:sp>
      <p:cxnSp>
        <p:nvCxnSpPr>
          <p:cNvPr id="8" name="Straight Connector 7">
            <a:extLst>
              <a:ext uri="{FF2B5EF4-FFF2-40B4-BE49-F238E27FC236}">
                <a16:creationId xmlns:a16="http://schemas.microsoft.com/office/drawing/2014/main" id="{58792EFC-BEC0-418B-B3EB-45B276B90B5A}"/>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25A86F-2BD0-48ED-A8BF-A508F91B7D5D}"/>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0B5A6426-5A08-44B4-9C14-DE2320E9DB2D}"/>
              </a:ext>
            </a:extLst>
          </p:cNvPr>
          <p:cNvSpPr>
            <a:spLocks noGrp="1"/>
          </p:cNvSpPr>
          <p:nvPr>
            <p:ph type="sldNum" sz="quarter" idx="12"/>
          </p:nvPr>
        </p:nvSpPr>
        <p:spPr/>
        <p:txBody>
          <a:bodyPr/>
          <a:lstStyle/>
          <a:p>
            <a:fld id="{1BB77629-96EE-4DC2-A1B5-014D4B89F1B8}" type="slidenum">
              <a:rPr lang="en-US" smtClean="0"/>
              <a:t>12</a:t>
            </a:fld>
            <a:endParaRPr lang="en-US"/>
          </a:p>
        </p:txBody>
      </p:sp>
    </p:spTree>
    <p:extLst>
      <p:ext uri="{BB962C8B-B14F-4D97-AF65-F5344CB8AC3E}">
        <p14:creationId xmlns:p14="http://schemas.microsoft.com/office/powerpoint/2010/main" val="281717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7E476FD-F0F5-46D4-BC6B-7E14CD7787F2}"/>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6A30FD-D65E-45FE-90A5-A07B6C479484}"/>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3B020C-1651-4610-9660-8F04BA0F04F4}"/>
              </a:ext>
            </a:extLst>
          </p:cNvPr>
          <p:cNvPicPr>
            <a:picLocks noChangeAspect="1"/>
          </p:cNvPicPr>
          <p:nvPr/>
        </p:nvPicPr>
        <p:blipFill>
          <a:blip r:embed="rId2"/>
          <a:stretch>
            <a:fillRect/>
          </a:stretch>
        </p:blipFill>
        <p:spPr>
          <a:xfrm>
            <a:off x="6781050" y="633452"/>
            <a:ext cx="5336519" cy="3684156"/>
          </a:xfrm>
          <a:prstGeom prst="rect">
            <a:avLst/>
          </a:prstGeom>
        </p:spPr>
      </p:pic>
      <p:pic>
        <p:nvPicPr>
          <p:cNvPr id="9" name="Picture 8">
            <a:extLst>
              <a:ext uri="{FF2B5EF4-FFF2-40B4-BE49-F238E27FC236}">
                <a16:creationId xmlns:a16="http://schemas.microsoft.com/office/drawing/2014/main" id="{3A008B8C-F967-45A5-B864-8F64EB03D085}"/>
              </a:ext>
            </a:extLst>
          </p:cNvPr>
          <p:cNvPicPr>
            <a:picLocks noChangeAspect="1"/>
          </p:cNvPicPr>
          <p:nvPr/>
        </p:nvPicPr>
        <p:blipFill>
          <a:blip r:embed="rId3"/>
          <a:stretch>
            <a:fillRect/>
          </a:stretch>
        </p:blipFill>
        <p:spPr>
          <a:xfrm>
            <a:off x="899365" y="3621491"/>
            <a:ext cx="5691187" cy="3086099"/>
          </a:xfrm>
          <a:prstGeom prst="rect">
            <a:avLst/>
          </a:prstGeom>
        </p:spPr>
      </p:pic>
      <p:sp>
        <p:nvSpPr>
          <p:cNvPr id="10" name="Rectangle 9">
            <a:extLst>
              <a:ext uri="{FF2B5EF4-FFF2-40B4-BE49-F238E27FC236}">
                <a16:creationId xmlns:a16="http://schemas.microsoft.com/office/drawing/2014/main" id="{44E45F00-B9BC-4F40-8A2A-13ADDAE6325A}"/>
              </a:ext>
            </a:extLst>
          </p:cNvPr>
          <p:cNvSpPr/>
          <p:nvPr/>
        </p:nvSpPr>
        <p:spPr>
          <a:xfrm>
            <a:off x="804261" y="706187"/>
            <a:ext cx="4585422" cy="369332"/>
          </a:xfrm>
          <a:prstGeom prst="rect">
            <a:avLst/>
          </a:prstGeom>
        </p:spPr>
        <p:txBody>
          <a:bodyPr wrap="none">
            <a:spAutoFit/>
          </a:bodyPr>
          <a:lstStyle/>
          <a:p>
            <a:r>
              <a:rPr lang="en-US" dirty="0"/>
              <a:t>Phase 3: The Age of Low-Cost Diurnal Storage </a:t>
            </a:r>
          </a:p>
        </p:txBody>
      </p:sp>
      <p:sp>
        <p:nvSpPr>
          <p:cNvPr id="11" name="Rectangle 10">
            <a:extLst>
              <a:ext uri="{FF2B5EF4-FFF2-40B4-BE49-F238E27FC236}">
                <a16:creationId xmlns:a16="http://schemas.microsoft.com/office/drawing/2014/main" id="{9726C249-DB0C-49CF-8DA8-072A00EB752D}"/>
              </a:ext>
            </a:extLst>
          </p:cNvPr>
          <p:cNvSpPr/>
          <p:nvPr/>
        </p:nvSpPr>
        <p:spPr>
          <a:xfrm>
            <a:off x="6812949" y="5013495"/>
            <a:ext cx="4996761" cy="646331"/>
          </a:xfrm>
          <a:prstGeom prst="rect">
            <a:avLst/>
          </a:prstGeom>
        </p:spPr>
        <p:txBody>
          <a:bodyPr wrap="square">
            <a:spAutoFit/>
          </a:bodyPr>
          <a:lstStyle/>
          <a:p>
            <a:r>
              <a:rPr lang="en-US" dirty="0">
                <a:sym typeface="Wingdings" panose="05000000000000000000" pitchFamily="2" charset="2"/>
              </a:rPr>
              <a:t> </a:t>
            </a:r>
            <a:r>
              <a:rPr lang="en-US" dirty="0"/>
              <a:t>how the marginal value of capacity falls as the length of the peak period moves from 4 to 10 hours</a:t>
            </a:r>
          </a:p>
        </p:txBody>
      </p:sp>
      <p:sp>
        <p:nvSpPr>
          <p:cNvPr id="12" name="Rectangle 11">
            <a:extLst>
              <a:ext uri="{FF2B5EF4-FFF2-40B4-BE49-F238E27FC236}">
                <a16:creationId xmlns:a16="http://schemas.microsoft.com/office/drawing/2014/main" id="{3B1E17FE-3D3A-451C-8EB3-FC3DFA323081}"/>
              </a:ext>
            </a:extLst>
          </p:cNvPr>
          <p:cNvSpPr/>
          <p:nvPr/>
        </p:nvSpPr>
        <p:spPr>
          <a:xfrm>
            <a:off x="821033" y="2475559"/>
            <a:ext cx="6096000" cy="646331"/>
          </a:xfrm>
          <a:prstGeom prst="rect">
            <a:avLst/>
          </a:prstGeom>
        </p:spPr>
        <p:txBody>
          <a:bodyPr>
            <a:spAutoFit/>
          </a:bodyPr>
          <a:lstStyle/>
          <a:p>
            <a:r>
              <a:rPr lang="en-US" dirty="0"/>
              <a:t>Development depends on the degree to which storage costs decline and VRE deployments increase.</a:t>
            </a:r>
          </a:p>
        </p:txBody>
      </p:sp>
      <p:sp>
        <p:nvSpPr>
          <p:cNvPr id="13" name="Rectangle 12">
            <a:extLst>
              <a:ext uri="{FF2B5EF4-FFF2-40B4-BE49-F238E27FC236}">
                <a16:creationId xmlns:a16="http://schemas.microsoft.com/office/drawing/2014/main" id="{F31CBDA1-FD9F-413A-84BC-08991D013DB6}"/>
              </a:ext>
            </a:extLst>
          </p:cNvPr>
          <p:cNvSpPr/>
          <p:nvPr/>
        </p:nvSpPr>
        <p:spPr>
          <a:xfrm>
            <a:off x="829421" y="1304587"/>
            <a:ext cx="6096000" cy="923330"/>
          </a:xfrm>
          <a:prstGeom prst="rect">
            <a:avLst/>
          </a:prstGeom>
        </p:spPr>
        <p:txBody>
          <a:bodyPr>
            <a:spAutoFit/>
          </a:bodyPr>
          <a:lstStyle/>
          <a:p>
            <a:r>
              <a:rPr lang="en-US" dirty="0"/>
              <a:t>Longer peak periods increase the competitiveness of technologies with lower duration related costs, including new battery chemistries, additional pumped storage</a:t>
            </a:r>
          </a:p>
        </p:txBody>
      </p:sp>
      <p:sp>
        <p:nvSpPr>
          <p:cNvPr id="14" name="Slide Number Placeholder 13">
            <a:extLst>
              <a:ext uri="{FF2B5EF4-FFF2-40B4-BE49-F238E27FC236}">
                <a16:creationId xmlns:a16="http://schemas.microsoft.com/office/drawing/2014/main" id="{91DCE546-0681-4530-A740-64785BF292D0}"/>
              </a:ext>
            </a:extLst>
          </p:cNvPr>
          <p:cNvSpPr>
            <a:spLocks noGrp="1"/>
          </p:cNvSpPr>
          <p:nvPr>
            <p:ph type="sldNum" sz="quarter" idx="12"/>
          </p:nvPr>
        </p:nvSpPr>
        <p:spPr/>
        <p:txBody>
          <a:bodyPr/>
          <a:lstStyle/>
          <a:p>
            <a:fld id="{1BB77629-96EE-4DC2-A1B5-014D4B89F1B8}" type="slidenum">
              <a:rPr lang="en-US" smtClean="0"/>
              <a:t>13</a:t>
            </a:fld>
            <a:endParaRPr lang="en-US"/>
          </a:p>
        </p:txBody>
      </p:sp>
    </p:spTree>
    <p:extLst>
      <p:ext uri="{BB962C8B-B14F-4D97-AF65-F5344CB8AC3E}">
        <p14:creationId xmlns:p14="http://schemas.microsoft.com/office/powerpoint/2010/main" val="39067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4B1E3-4CDE-438B-A2E0-08CE54A84EF6}"/>
              </a:ext>
            </a:extLst>
          </p:cNvPr>
          <p:cNvSpPr/>
          <p:nvPr/>
        </p:nvSpPr>
        <p:spPr>
          <a:xfrm>
            <a:off x="219075" y="151653"/>
            <a:ext cx="6245520" cy="6740307"/>
          </a:xfrm>
          <a:prstGeom prst="rect">
            <a:avLst/>
          </a:prstGeom>
        </p:spPr>
        <p:txBody>
          <a:bodyPr wrap="square">
            <a:spAutoFit/>
          </a:bodyPr>
          <a:lstStyle/>
          <a:p>
            <a:pPr marL="285750" indent="-285750">
              <a:buFont typeface="Arial" panose="020B0604020202020204" pitchFamily="34" charset="0"/>
              <a:buChar char="•"/>
            </a:pPr>
            <a:r>
              <a:rPr lang="en-US" dirty="0"/>
              <a:t>For example, to reduce the net load by 100 MW at the point where the peak net load is 8 hours, we would need 800 MWh of stored energy. </a:t>
            </a:r>
          </a:p>
          <a:p>
            <a:pPr marL="285750" indent="-285750">
              <a:buFont typeface="Arial" panose="020B0604020202020204" pitchFamily="34" charset="0"/>
              <a:buChar char="•"/>
            </a:pPr>
            <a:r>
              <a:rPr lang="en-US" dirty="0"/>
              <a:t>We could achieve this by adding a 100-MW device with 8-hours of capacity. </a:t>
            </a:r>
          </a:p>
          <a:p>
            <a:pPr marL="285750" indent="-285750">
              <a:buFont typeface="Arial" panose="020B0604020202020204" pitchFamily="34" charset="0"/>
              <a:buChar char="•"/>
            </a:pPr>
            <a:r>
              <a:rPr lang="en-US" dirty="0"/>
              <a:t>Alternatively, we could add a 133-MW device with 6-hours of capacity (meaning the plant would operate at less than full power output when discharging to reduce the peak by 100 MW). </a:t>
            </a:r>
          </a:p>
          <a:p>
            <a:pPr marL="285750" indent="-285750">
              <a:buFont typeface="Arial" panose="020B0604020202020204" pitchFamily="34" charset="0"/>
              <a:buChar char="•"/>
            </a:pPr>
            <a:r>
              <a:rPr lang="en-US" dirty="0"/>
              <a:t>Both options provide the same amount of stored energy.</a:t>
            </a:r>
          </a:p>
          <a:p>
            <a:pPr marL="285750" indent="-285750">
              <a:buFont typeface="Arial" panose="020B0604020202020204" pitchFamily="34" charset="0"/>
              <a:buChar char="•"/>
            </a:pPr>
            <a:r>
              <a:rPr lang="en-US" dirty="0"/>
              <a:t>For assuming the same storage technology, the 133-MW storage plant would almost certainly cost more than the 100-MW storage plant, </a:t>
            </a:r>
          </a:p>
          <a:p>
            <a:pPr marL="285750" indent="-285750">
              <a:buFont typeface="Arial" panose="020B0604020202020204" pitchFamily="34" charset="0"/>
              <a:buChar char="•"/>
            </a:pPr>
            <a:r>
              <a:rPr lang="en-US" dirty="0"/>
              <a:t>But the additional power capacity might provide additional energy shifting opportunities and thus depending on the value of energy shifting or other value streams, different configurations may be cost-effective. </a:t>
            </a:r>
          </a:p>
          <a:p>
            <a:pPr marL="285750" indent="-285750">
              <a:buFont typeface="Arial" panose="020B0604020202020204" pitchFamily="34" charset="0"/>
              <a:buChar char="•"/>
            </a:pPr>
            <a:r>
              <a:rPr lang="en-US" dirty="0"/>
              <a:t>As a result, it is possible that shorter-duration storage may still be deployed in Phase 3 to capture the high-power curtailment events in the high-solar scenario. </a:t>
            </a:r>
          </a:p>
          <a:p>
            <a:pPr marL="285750" indent="-285750">
              <a:buFont typeface="Arial" panose="020B0604020202020204" pitchFamily="34" charset="0"/>
              <a:buChar char="•"/>
            </a:pPr>
            <a:r>
              <a:rPr lang="en-US" dirty="0"/>
              <a:t>Alternatively, longer-duration storage is potentially more suited to capturing curtailed energy in high-wind scenarios that do not feature high-power, short-duration curtailment events </a:t>
            </a:r>
          </a:p>
        </p:txBody>
      </p:sp>
      <p:pic>
        <p:nvPicPr>
          <p:cNvPr id="6" name="Picture 5">
            <a:extLst>
              <a:ext uri="{FF2B5EF4-FFF2-40B4-BE49-F238E27FC236}">
                <a16:creationId xmlns:a16="http://schemas.microsoft.com/office/drawing/2014/main" id="{DB126023-3B86-4A9E-A3BD-97F66B4E413C}"/>
              </a:ext>
            </a:extLst>
          </p:cNvPr>
          <p:cNvPicPr>
            <a:picLocks noChangeAspect="1"/>
          </p:cNvPicPr>
          <p:nvPr/>
        </p:nvPicPr>
        <p:blipFill>
          <a:blip r:embed="rId2"/>
          <a:stretch>
            <a:fillRect/>
          </a:stretch>
        </p:blipFill>
        <p:spPr>
          <a:xfrm>
            <a:off x="6622496" y="248648"/>
            <a:ext cx="5113702" cy="3015954"/>
          </a:xfrm>
          <a:prstGeom prst="rect">
            <a:avLst/>
          </a:prstGeom>
        </p:spPr>
      </p:pic>
      <p:pic>
        <p:nvPicPr>
          <p:cNvPr id="7" name="Picture 6">
            <a:extLst>
              <a:ext uri="{FF2B5EF4-FFF2-40B4-BE49-F238E27FC236}">
                <a16:creationId xmlns:a16="http://schemas.microsoft.com/office/drawing/2014/main" id="{726EA8A1-0C20-48BD-9DAD-D3CCC2640012}"/>
              </a:ext>
            </a:extLst>
          </p:cNvPr>
          <p:cNvPicPr>
            <a:picLocks noChangeAspect="1"/>
          </p:cNvPicPr>
          <p:nvPr/>
        </p:nvPicPr>
        <p:blipFill>
          <a:blip r:embed="rId3"/>
          <a:stretch>
            <a:fillRect/>
          </a:stretch>
        </p:blipFill>
        <p:spPr>
          <a:xfrm>
            <a:off x="6622496" y="3593398"/>
            <a:ext cx="5113702" cy="3155544"/>
          </a:xfrm>
          <a:prstGeom prst="rect">
            <a:avLst/>
          </a:prstGeom>
        </p:spPr>
      </p:pic>
      <p:sp>
        <p:nvSpPr>
          <p:cNvPr id="2" name="Slide Number Placeholder 1">
            <a:extLst>
              <a:ext uri="{FF2B5EF4-FFF2-40B4-BE49-F238E27FC236}">
                <a16:creationId xmlns:a16="http://schemas.microsoft.com/office/drawing/2014/main" id="{038ED080-4C34-4F47-BEC3-80428DD09E9E}"/>
              </a:ext>
            </a:extLst>
          </p:cNvPr>
          <p:cNvSpPr>
            <a:spLocks noGrp="1"/>
          </p:cNvSpPr>
          <p:nvPr>
            <p:ph type="sldNum" sz="quarter" idx="12"/>
          </p:nvPr>
        </p:nvSpPr>
        <p:spPr/>
        <p:txBody>
          <a:bodyPr/>
          <a:lstStyle/>
          <a:p>
            <a:fld id="{1BB77629-96EE-4DC2-A1B5-014D4B89F1B8}" type="slidenum">
              <a:rPr lang="en-US" smtClean="0"/>
              <a:t>14</a:t>
            </a:fld>
            <a:endParaRPr lang="en-US"/>
          </a:p>
        </p:txBody>
      </p:sp>
    </p:spTree>
    <p:extLst>
      <p:ext uri="{BB962C8B-B14F-4D97-AF65-F5344CB8AC3E}">
        <p14:creationId xmlns:p14="http://schemas.microsoft.com/office/powerpoint/2010/main" val="365384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819B30-2274-4E31-B25C-10A2E2DA072F}"/>
              </a:ext>
            </a:extLst>
          </p:cNvPr>
          <p:cNvSpPr/>
          <p:nvPr/>
        </p:nvSpPr>
        <p:spPr>
          <a:xfrm>
            <a:off x="778775" y="683993"/>
            <a:ext cx="9449741" cy="369332"/>
          </a:xfrm>
          <a:prstGeom prst="rect">
            <a:avLst/>
          </a:prstGeom>
        </p:spPr>
        <p:txBody>
          <a:bodyPr wrap="square">
            <a:spAutoFit/>
          </a:bodyPr>
          <a:lstStyle/>
          <a:p>
            <a:r>
              <a:rPr lang="en-US" dirty="0"/>
              <a:t>Limits to Phase 3: Flattened Loads and the Impact of Seasonal Mismatch</a:t>
            </a:r>
          </a:p>
        </p:txBody>
      </p:sp>
      <p:pic>
        <p:nvPicPr>
          <p:cNvPr id="6" name="Picture 5">
            <a:extLst>
              <a:ext uri="{FF2B5EF4-FFF2-40B4-BE49-F238E27FC236}">
                <a16:creationId xmlns:a16="http://schemas.microsoft.com/office/drawing/2014/main" id="{4189CDD5-F2D6-4CD1-AD9F-E6105DBE4112}"/>
              </a:ext>
            </a:extLst>
          </p:cNvPr>
          <p:cNvPicPr>
            <a:picLocks noChangeAspect="1"/>
          </p:cNvPicPr>
          <p:nvPr/>
        </p:nvPicPr>
        <p:blipFill>
          <a:blip r:embed="rId2"/>
          <a:stretch>
            <a:fillRect/>
          </a:stretch>
        </p:blipFill>
        <p:spPr>
          <a:xfrm>
            <a:off x="5702244" y="3128975"/>
            <a:ext cx="6372793" cy="3425636"/>
          </a:xfrm>
          <a:prstGeom prst="rect">
            <a:avLst/>
          </a:prstGeom>
        </p:spPr>
      </p:pic>
      <p:cxnSp>
        <p:nvCxnSpPr>
          <p:cNvPr id="7" name="Straight Connector 6">
            <a:extLst>
              <a:ext uri="{FF2B5EF4-FFF2-40B4-BE49-F238E27FC236}">
                <a16:creationId xmlns:a16="http://schemas.microsoft.com/office/drawing/2014/main" id="{9ED25DA7-D327-4715-BBAD-59E1324A36EB}"/>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07AF5DF-254E-4327-9DE0-1C818B6089F4}"/>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930D8F0-F29D-4A90-B5F5-7291096D10AE}"/>
              </a:ext>
            </a:extLst>
          </p:cNvPr>
          <p:cNvSpPr/>
          <p:nvPr/>
        </p:nvSpPr>
        <p:spPr>
          <a:xfrm>
            <a:off x="778774" y="1153099"/>
            <a:ext cx="10938297" cy="646331"/>
          </a:xfrm>
          <a:prstGeom prst="rect">
            <a:avLst/>
          </a:prstGeom>
        </p:spPr>
        <p:txBody>
          <a:bodyPr wrap="square">
            <a:spAutoFit/>
          </a:bodyPr>
          <a:lstStyle/>
          <a:p>
            <a:r>
              <a:rPr lang="en-US" dirty="0"/>
              <a:t>longer net load peaks can result from the addition of substantial 2–6 hour storage deployed in Phase 2. Deployment in Phase 3 could include a variety of new technologies </a:t>
            </a:r>
          </a:p>
        </p:txBody>
      </p:sp>
      <p:sp>
        <p:nvSpPr>
          <p:cNvPr id="3" name="Rectangle 2">
            <a:extLst>
              <a:ext uri="{FF2B5EF4-FFF2-40B4-BE49-F238E27FC236}">
                <a16:creationId xmlns:a16="http://schemas.microsoft.com/office/drawing/2014/main" id="{2E3C6D07-35B4-4949-AF31-8774F6B466DA}"/>
              </a:ext>
            </a:extLst>
          </p:cNvPr>
          <p:cNvSpPr/>
          <p:nvPr/>
        </p:nvSpPr>
        <p:spPr>
          <a:xfrm>
            <a:off x="778773" y="1899204"/>
            <a:ext cx="10938291" cy="646331"/>
          </a:xfrm>
          <a:prstGeom prst="rect">
            <a:avLst/>
          </a:prstGeom>
        </p:spPr>
        <p:txBody>
          <a:bodyPr wrap="square">
            <a:spAutoFit/>
          </a:bodyPr>
          <a:lstStyle/>
          <a:p>
            <a:r>
              <a:rPr lang="en-US" dirty="0"/>
              <a:t>The technology options for Phase 3 include next-generation compressed air and various thermal or mechanical-based storage technologies</a:t>
            </a:r>
          </a:p>
        </p:txBody>
      </p:sp>
      <p:sp>
        <p:nvSpPr>
          <p:cNvPr id="9" name="Rectangle 8">
            <a:extLst>
              <a:ext uri="{FF2B5EF4-FFF2-40B4-BE49-F238E27FC236}">
                <a16:creationId xmlns:a16="http://schemas.microsoft.com/office/drawing/2014/main" id="{95D4DBAC-BCCB-4C13-A027-19FE94955C6A}"/>
              </a:ext>
            </a:extLst>
          </p:cNvPr>
          <p:cNvSpPr/>
          <p:nvPr/>
        </p:nvSpPr>
        <p:spPr>
          <a:xfrm>
            <a:off x="778772" y="2603535"/>
            <a:ext cx="10800071" cy="369332"/>
          </a:xfrm>
          <a:prstGeom prst="rect">
            <a:avLst/>
          </a:prstGeom>
        </p:spPr>
        <p:txBody>
          <a:bodyPr wrap="square">
            <a:spAutoFit/>
          </a:bodyPr>
          <a:lstStyle/>
          <a:p>
            <a:r>
              <a:rPr lang="en-US" dirty="0"/>
              <a:t>Also, storage in this phase might provide additional sources of value, such as transmission deferral </a:t>
            </a:r>
          </a:p>
        </p:txBody>
      </p:sp>
      <p:sp>
        <p:nvSpPr>
          <p:cNvPr id="10" name="Rectangle 9">
            <a:extLst>
              <a:ext uri="{FF2B5EF4-FFF2-40B4-BE49-F238E27FC236}">
                <a16:creationId xmlns:a16="http://schemas.microsoft.com/office/drawing/2014/main" id="{96299A0B-5ABF-402E-AFEF-EA1293F22859}"/>
              </a:ext>
            </a:extLst>
          </p:cNvPr>
          <p:cNvSpPr/>
          <p:nvPr/>
        </p:nvSpPr>
        <p:spPr>
          <a:xfrm>
            <a:off x="778772" y="3100147"/>
            <a:ext cx="4760781" cy="923330"/>
          </a:xfrm>
          <a:prstGeom prst="rect">
            <a:avLst/>
          </a:prstGeom>
        </p:spPr>
        <p:txBody>
          <a:bodyPr wrap="square">
            <a:spAutoFit/>
          </a:bodyPr>
          <a:lstStyle/>
          <a:p>
            <a:r>
              <a:rPr lang="en-US" dirty="0"/>
              <a:t>Our scenario analysis identified 100 GW or more of potential opportunities for Phase 3 in the United States</a:t>
            </a:r>
          </a:p>
        </p:txBody>
      </p:sp>
      <p:sp>
        <p:nvSpPr>
          <p:cNvPr id="11" name="Rectangle 10">
            <a:extLst>
              <a:ext uri="{FF2B5EF4-FFF2-40B4-BE49-F238E27FC236}">
                <a16:creationId xmlns:a16="http://schemas.microsoft.com/office/drawing/2014/main" id="{147166E9-B732-42B4-BE76-D418E5069424}"/>
              </a:ext>
            </a:extLst>
          </p:cNvPr>
          <p:cNvSpPr/>
          <p:nvPr/>
        </p:nvSpPr>
        <p:spPr>
          <a:xfrm>
            <a:off x="778772" y="4170176"/>
            <a:ext cx="4760781" cy="1200329"/>
          </a:xfrm>
          <a:prstGeom prst="rect">
            <a:avLst/>
          </a:prstGeom>
        </p:spPr>
        <p:txBody>
          <a:bodyPr wrap="square">
            <a:spAutoFit/>
          </a:bodyPr>
          <a:lstStyle/>
          <a:p>
            <a:r>
              <a:rPr lang="en-US" dirty="0"/>
              <a:t>Additional VRE, especially solar PV, could extend the storage potential of Phase 3, enabling contributions of VRE exceeding 50% on an annual basis.</a:t>
            </a:r>
          </a:p>
        </p:txBody>
      </p:sp>
      <p:sp>
        <p:nvSpPr>
          <p:cNvPr id="12" name="Rectangle 11">
            <a:extLst>
              <a:ext uri="{FF2B5EF4-FFF2-40B4-BE49-F238E27FC236}">
                <a16:creationId xmlns:a16="http://schemas.microsoft.com/office/drawing/2014/main" id="{C057F359-C84A-402E-93BD-D52BA362D871}"/>
              </a:ext>
            </a:extLst>
          </p:cNvPr>
          <p:cNvSpPr/>
          <p:nvPr/>
        </p:nvSpPr>
        <p:spPr>
          <a:xfrm>
            <a:off x="778772" y="5517204"/>
            <a:ext cx="4572310" cy="923330"/>
          </a:xfrm>
          <a:prstGeom prst="rect">
            <a:avLst/>
          </a:prstGeom>
        </p:spPr>
        <p:txBody>
          <a:bodyPr wrap="square">
            <a:spAutoFit/>
          </a:bodyPr>
          <a:lstStyle/>
          <a:p>
            <a:r>
              <a:rPr lang="en-US" dirty="0"/>
              <a:t>Deployments associated with hybrid plants, where storage can take advantage of tax credits</a:t>
            </a:r>
          </a:p>
        </p:txBody>
      </p:sp>
      <p:sp>
        <p:nvSpPr>
          <p:cNvPr id="13" name="Slide Number Placeholder 12">
            <a:extLst>
              <a:ext uri="{FF2B5EF4-FFF2-40B4-BE49-F238E27FC236}">
                <a16:creationId xmlns:a16="http://schemas.microsoft.com/office/drawing/2014/main" id="{588417C4-1364-4100-BD24-F6AB9C7B1D95}"/>
              </a:ext>
            </a:extLst>
          </p:cNvPr>
          <p:cNvSpPr>
            <a:spLocks noGrp="1"/>
          </p:cNvSpPr>
          <p:nvPr>
            <p:ph type="sldNum" sz="quarter" idx="12"/>
          </p:nvPr>
        </p:nvSpPr>
        <p:spPr/>
        <p:txBody>
          <a:bodyPr/>
          <a:lstStyle/>
          <a:p>
            <a:fld id="{1BB77629-96EE-4DC2-A1B5-014D4B89F1B8}" type="slidenum">
              <a:rPr lang="en-US" smtClean="0"/>
              <a:t>15</a:t>
            </a:fld>
            <a:endParaRPr lang="en-US"/>
          </a:p>
        </p:txBody>
      </p:sp>
    </p:spTree>
    <p:extLst>
      <p:ext uri="{BB962C8B-B14F-4D97-AF65-F5344CB8AC3E}">
        <p14:creationId xmlns:p14="http://schemas.microsoft.com/office/powerpoint/2010/main" val="85666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333876-114C-49A3-BDA7-8CA45F29B393}"/>
              </a:ext>
            </a:extLst>
          </p:cNvPr>
          <p:cNvSpPr/>
          <p:nvPr/>
        </p:nvSpPr>
        <p:spPr>
          <a:xfrm>
            <a:off x="803781" y="2483548"/>
            <a:ext cx="6096000" cy="2308324"/>
          </a:xfrm>
          <a:prstGeom prst="rect">
            <a:avLst/>
          </a:prstGeom>
        </p:spPr>
        <p:txBody>
          <a:bodyPr>
            <a:spAutoFit/>
          </a:bodyPr>
          <a:lstStyle/>
          <a:p>
            <a:r>
              <a:rPr lang="en-US" dirty="0"/>
              <a:t>Phase 4 technologies are generally characterized by high power-related costs associated with fuel production and use but with very low duration-related costs. Thus, traditional metrics such as cost per kilowatt-hour of storage capacity are less useful, and when combined with the potential use of fuels for non-electric sector applications, makes comparison of Phase 4 technologies with other storage technologies more difficult.</a:t>
            </a:r>
          </a:p>
        </p:txBody>
      </p:sp>
      <p:sp>
        <p:nvSpPr>
          <p:cNvPr id="5" name="Rectangle 4">
            <a:extLst>
              <a:ext uri="{FF2B5EF4-FFF2-40B4-BE49-F238E27FC236}">
                <a16:creationId xmlns:a16="http://schemas.microsoft.com/office/drawing/2014/main" id="{F7CE9D95-BBC5-49A0-90A9-C48A7337542C}"/>
              </a:ext>
            </a:extLst>
          </p:cNvPr>
          <p:cNvSpPr/>
          <p:nvPr/>
        </p:nvSpPr>
        <p:spPr>
          <a:xfrm>
            <a:off x="784075" y="607562"/>
            <a:ext cx="5401607" cy="369332"/>
          </a:xfrm>
          <a:prstGeom prst="rect">
            <a:avLst/>
          </a:prstGeom>
        </p:spPr>
        <p:txBody>
          <a:bodyPr wrap="none">
            <a:spAutoFit/>
          </a:bodyPr>
          <a:lstStyle/>
          <a:p>
            <a:r>
              <a:rPr lang="en-US" dirty="0"/>
              <a:t>Phase 4: The End Game—Multiday to Seasonal Storage</a:t>
            </a:r>
          </a:p>
        </p:txBody>
      </p:sp>
      <p:pic>
        <p:nvPicPr>
          <p:cNvPr id="7" name="Picture 6">
            <a:extLst>
              <a:ext uri="{FF2B5EF4-FFF2-40B4-BE49-F238E27FC236}">
                <a16:creationId xmlns:a16="http://schemas.microsoft.com/office/drawing/2014/main" id="{F873FB43-D537-40BA-957B-2989B28741BC}"/>
              </a:ext>
            </a:extLst>
          </p:cNvPr>
          <p:cNvPicPr>
            <a:picLocks noChangeAspect="1"/>
          </p:cNvPicPr>
          <p:nvPr/>
        </p:nvPicPr>
        <p:blipFill>
          <a:blip r:embed="rId2"/>
          <a:stretch>
            <a:fillRect/>
          </a:stretch>
        </p:blipFill>
        <p:spPr>
          <a:xfrm>
            <a:off x="6767766" y="745592"/>
            <a:ext cx="5189852" cy="3227402"/>
          </a:xfrm>
          <a:prstGeom prst="rect">
            <a:avLst/>
          </a:prstGeom>
        </p:spPr>
      </p:pic>
      <p:pic>
        <p:nvPicPr>
          <p:cNvPr id="8" name="Picture 7">
            <a:extLst>
              <a:ext uri="{FF2B5EF4-FFF2-40B4-BE49-F238E27FC236}">
                <a16:creationId xmlns:a16="http://schemas.microsoft.com/office/drawing/2014/main" id="{8293E2EA-B6A9-4004-B3E5-1EC9EAB8980A}"/>
              </a:ext>
            </a:extLst>
          </p:cNvPr>
          <p:cNvPicPr>
            <a:picLocks noChangeAspect="1"/>
          </p:cNvPicPr>
          <p:nvPr/>
        </p:nvPicPr>
        <p:blipFill>
          <a:blip r:embed="rId3"/>
          <a:stretch>
            <a:fillRect/>
          </a:stretch>
        </p:blipFill>
        <p:spPr>
          <a:xfrm>
            <a:off x="6767767" y="4124924"/>
            <a:ext cx="5189844" cy="2615447"/>
          </a:xfrm>
          <a:prstGeom prst="rect">
            <a:avLst/>
          </a:prstGeom>
        </p:spPr>
      </p:pic>
      <p:cxnSp>
        <p:nvCxnSpPr>
          <p:cNvPr id="9" name="Straight Connector 8">
            <a:extLst>
              <a:ext uri="{FF2B5EF4-FFF2-40B4-BE49-F238E27FC236}">
                <a16:creationId xmlns:a16="http://schemas.microsoft.com/office/drawing/2014/main" id="{160FD5DF-6BC9-43FD-A974-03BCDC7D15F1}"/>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3ED44E-AFF3-4C55-BB60-54FF46D25FF0}"/>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4805EE2-B2FB-493C-9EAB-DDCFF29A4141}"/>
              </a:ext>
            </a:extLst>
          </p:cNvPr>
          <p:cNvSpPr/>
          <p:nvPr/>
        </p:nvSpPr>
        <p:spPr>
          <a:xfrm>
            <a:off x="803781" y="1087272"/>
            <a:ext cx="5713975" cy="1200329"/>
          </a:xfrm>
          <a:prstGeom prst="rect">
            <a:avLst/>
          </a:prstGeom>
        </p:spPr>
        <p:txBody>
          <a:bodyPr wrap="square">
            <a:spAutoFit/>
          </a:bodyPr>
          <a:lstStyle/>
          <a:p>
            <a:r>
              <a:rPr lang="en-US" dirty="0"/>
              <a:t>Phase 4 is the most uncertain of our phases. It characterizes a possible future in which storage with durations from days to months is used to achieve very high levels of renewable energy </a:t>
            </a:r>
          </a:p>
        </p:txBody>
      </p:sp>
      <p:sp>
        <p:nvSpPr>
          <p:cNvPr id="3" name="Rectangle 2">
            <a:extLst>
              <a:ext uri="{FF2B5EF4-FFF2-40B4-BE49-F238E27FC236}">
                <a16:creationId xmlns:a16="http://schemas.microsoft.com/office/drawing/2014/main" id="{CE04684D-A3D9-4175-811E-5EF671FA63FD}"/>
              </a:ext>
            </a:extLst>
          </p:cNvPr>
          <p:cNvSpPr/>
          <p:nvPr/>
        </p:nvSpPr>
        <p:spPr>
          <a:xfrm>
            <a:off x="803781" y="4943802"/>
            <a:ext cx="5713973" cy="646331"/>
          </a:xfrm>
          <a:prstGeom prst="rect">
            <a:avLst/>
          </a:prstGeom>
        </p:spPr>
        <p:txBody>
          <a:bodyPr wrap="square">
            <a:spAutoFit/>
          </a:bodyPr>
          <a:lstStyle/>
          <a:p>
            <a:r>
              <a:rPr lang="en-US" dirty="0"/>
              <a:t>The potential opportunities for Phase 4 technologies measure in the hundreds of gigawatts in the United States</a:t>
            </a:r>
          </a:p>
        </p:txBody>
      </p:sp>
      <p:sp>
        <p:nvSpPr>
          <p:cNvPr id="11" name="Slide Number Placeholder 10">
            <a:extLst>
              <a:ext uri="{FF2B5EF4-FFF2-40B4-BE49-F238E27FC236}">
                <a16:creationId xmlns:a16="http://schemas.microsoft.com/office/drawing/2014/main" id="{6FF0F3DA-D907-4086-8839-7593C6FC1164}"/>
              </a:ext>
            </a:extLst>
          </p:cNvPr>
          <p:cNvSpPr>
            <a:spLocks noGrp="1"/>
          </p:cNvSpPr>
          <p:nvPr>
            <p:ph type="sldNum" sz="quarter" idx="12"/>
          </p:nvPr>
        </p:nvSpPr>
        <p:spPr/>
        <p:txBody>
          <a:bodyPr/>
          <a:lstStyle/>
          <a:p>
            <a:fld id="{1BB77629-96EE-4DC2-A1B5-014D4B89F1B8}" type="slidenum">
              <a:rPr lang="en-US" smtClean="0"/>
              <a:t>16</a:t>
            </a:fld>
            <a:endParaRPr lang="en-US"/>
          </a:p>
        </p:txBody>
      </p:sp>
    </p:spTree>
    <p:extLst>
      <p:ext uri="{BB962C8B-B14F-4D97-AF65-F5344CB8AC3E}">
        <p14:creationId xmlns:p14="http://schemas.microsoft.com/office/powerpoint/2010/main" val="97740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12800-2A1B-4D8F-8193-5880FBD9AAD5}"/>
              </a:ext>
            </a:extLst>
          </p:cNvPr>
          <p:cNvPicPr>
            <a:picLocks noChangeAspect="1"/>
          </p:cNvPicPr>
          <p:nvPr/>
        </p:nvPicPr>
        <p:blipFill>
          <a:blip r:embed="rId2"/>
          <a:stretch>
            <a:fillRect/>
          </a:stretch>
        </p:blipFill>
        <p:spPr>
          <a:xfrm>
            <a:off x="803389" y="596482"/>
            <a:ext cx="9105900" cy="5381625"/>
          </a:xfrm>
          <a:prstGeom prst="rect">
            <a:avLst/>
          </a:prstGeom>
        </p:spPr>
      </p:pic>
      <p:sp>
        <p:nvSpPr>
          <p:cNvPr id="5" name="Rectangle 4">
            <a:extLst>
              <a:ext uri="{FF2B5EF4-FFF2-40B4-BE49-F238E27FC236}">
                <a16:creationId xmlns:a16="http://schemas.microsoft.com/office/drawing/2014/main" id="{B62567E2-C423-413A-9678-960FCB83A714}"/>
              </a:ext>
            </a:extLst>
          </p:cNvPr>
          <p:cNvSpPr/>
          <p:nvPr/>
        </p:nvSpPr>
        <p:spPr>
          <a:xfrm>
            <a:off x="778221" y="6026949"/>
            <a:ext cx="10941195" cy="646331"/>
          </a:xfrm>
          <a:prstGeom prst="rect">
            <a:avLst/>
          </a:prstGeom>
        </p:spPr>
        <p:txBody>
          <a:bodyPr wrap="square">
            <a:spAutoFit/>
          </a:bodyPr>
          <a:lstStyle/>
          <a:p>
            <a:r>
              <a:rPr lang="en-US" dirty="0"/>
              <a:t>* This concept of phases in the evolution of the power system is similar to that proposed by the IEA: Six phases that are aligned with increased levels of VRE deployment, and each phase requires different measures to address.</a:t>
            </a:r>
          </a:p>
        </p:txBody>
      </p:sp>
      <p:cxnSp>
        <p:nvCxnSpPr>
          <p:cNvPr id="9" name="Straight Connector 8">
            <a:extLst>
              <a:ext uri="{FF2B5EF4-FFF2-40B4-BE49-F238E27FC236}">
                <a16:creationId xmlns:a16="http://schemas.microsoft.com/office/drawing/2014/main" id="{6674AC06-25A5-4B63-8F26-DD39E50D09E6}"/>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5D5CBD-B180-4AFC-90BD-EBFA6E76E18C}"/>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BDC0C8E4-80BC-405C-BF7E-1DA5B922C9DE}"/>
              </a:ext>
            </a:extLst>
          </p:cNvPr>
          <p:cNvSpPr>
            <a:spLocks noGrp="1"/>
          </p:cNvSpPr>
          <p:nvPr>
            <p:ph type="sldNum" sz="quarter" idx="12"/>
          </p:nvPr>
        </p:nvSpPr>
        <p:spPr/>
        <p:txBody>
          <a:bodyPr/>
          <a:lstStyle/>
          <a:p>
            <a:fld id="{1BB77629-96EE-4DC2-A1B5-014D4B89F1B8}" type="slidenum">
              <a:rPr lang="en-US" smtClean="0"/>
              <a:t>2</a:t>
            </a:fld>
            <a:endParaRPr lang="en-US"/>
          </a:p>
        </p:txBody>
      </p:sp>
    </p:spTree>
    <p:extLst>
      <p:ext uri="{BB962C8B-B14F-4D97-AF65-F5344CB8AC3E}">
        <p14:creationId xmlns:p14="http://schemas.microsoft.com/office/powerpoint/2010/main" val="20112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E2C8B3-6A66-4EBB-88B0-1825BA86C1C5}"/>
              </a:ext>
            </a:extLst>
          </p:cNvPr>
          <p:cNvSpPr txBox="1"/>
          <p:nvPr/>
        </p:nvSpPr>
        <p:spPr>
          <a:xfrm>
            <a:off x="824209" y="638832"/>
            <a:ext cx="10972800" cy="1200329"/>
          </a:xfrm>
          <a:prstGeom prst="rect">
            <a:avLst/>
          </a:prstGeom>
          <a:noFill/>
        </p:spPr>
        <p:txBody>
          <a:bodyPr wrap="square" rtlCol="0">
            <a:spAutoFit/>
          </a:bodyPr>
          <a:lstStyle/>
          <a:p>
            <a:r>
              <a:rPr lang="en-US" dirty="0"/>
              <a:t>Phase 0: </a:t>
            </a:r>
          </a:p>
          <a:p>
            <a:r>
              <a:rPr lang="en-US" dirty="0"/>
              <a:t>Deployment prior to 2010</a:t>
            </a:r>
          </a:p>
          <a:p>
            <a:r>
              <a:rPr lang="en-US" dirty="0"/>
              <a:t>Mostly Pump Hydro (24 GW) </a:t>
            </a:r>
          </a:p>
          <a:p>
            <a:r>
              <a:rPr lang="en-US" dirty="0"/>
              <a:t>multiple grid services that span all the four phases framework</a:t>
            </a:r>
          </a:p>
        </p:txBody>
      </p:sp>
      <p:cxnSp>
        <p:nvCxnSpPr>
          <p:cNvPr id="5" name="Straight Connector 4">
            <a:extLst>
              <a:ext uri="{FF2B5EF4-FFF2-40B4-BE49-F238E27FC236}">
                <a16:creationId xmlns:a16="http://schemas.microsoft.com/office/drawing/2014/main" id="{49CFAA38-9663-439E-BF9D-E8F53F240672}"/>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686C352-BE08-4DC4-B848-417292A0D782}"/>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742ED90-33BC-4EB8-8CC5-4E8D1F480FEC}"/>
              </a:ext>
            </a:extLst>
          </p:cNvPr>
          <p:cNvSpPr/>
          <p:nvPr/>
        </p:nvSpPr>
        <p:spPr>
          <a:xfrm>
            <a:off x="841695" y="2137276"/>
            <a:ext cx="10693165" cy="646331"/>
          </a:xfrm>
          <a:prstGeom prst="rect">
            <a:avLst/>
          </a:prstGeom>
        </p:spPr>
        <p:txBody>
          <a:bodyPr wrap="square">
            <a:spAutoFit/>
          </a:bodyPr>
          <a:lstStyle/>
          <a:p>
            <a:pPr marL="285750" indent="-285750">
              <a:buFont typeface="Wingdings" panose="05000000000000000000" pitchFamily="2" charset="2"/>
              <a:buChar char="à"/>
            </a:pPr>
            <a:r>
              <a:rPr lang="en-US" dirty="0">
                <a:sym typeface="Wingdings" panose="05000000000000000000" pitchFamily="2" charset="2"/>
              </a:rPr>
              <a:t>Built </a:t>
            </a:r>
            <a:r>
              <a:rPr lang="en-US" dirty="0"/>
              <a:t>in response to low-cost baseload power being provided primarily by nuclear and coal plants </a:t>
            </a:r>
          </a:p>
          <a:p>
            <a:pPr marL="285750" indent="-285750">
              <a:buFont typeface="Wingdings" panose="05000000000000000000" pitchFamily="2" charset="2"/>
              <a:buChar char="à"/>
            </a:pPr>
            <a:r>
              <a:rPr lang="en-US" dirty="0"/>
              <a:t>in response to expensive sources of traditional peaking capacity such as steam plants burning natural gas.</a:t>
            </a:r>
          </a:p>
        </p:txBody>
      </p:sp>
      <p:sp>
        <p:nvSpPr>
          <p:cNvPr id="8" name="Rectangle 7">
            <a:extLst>
              <a:ext uri="{FF2B5EF4-FFF2-40B4-BE49-F238E27FC236}">
                <a16:creationId xmlns:a16="http://schemas.microsoft.com/office/drawing/2014/main" id="{5C92FE2A-BD43-495C-8B66-04B586254911}"/>
              </a:ext>
            </a:extLst>
          </p:cNvPr>
          <p:cNvSpPr/>
          <p:nvPr/>
        </p:nvSpPr>
        <p:spPr>
          <a:xfrm>
            <a:off x="824209" y="3075941"/>
            <a:ext cx="6010671" cy="1200329"/>
          </a:xfrm>
          <a:prstGeom prst="rect">
            <a:avLst/>
          </a:prstGeom>
        </p:spPr>
        <p:txBody>
          <a:bodyPr wrap="square">
            <a:spAutoFit/>
          </a:bodyPr>
          <a:lstStyle/>
          <a:p>
            <a:r>
              <a:rPr lang="en-US" dirty="0"/>
              <a:t>Pumped storage provided a means to increase the flexibility of baseload resources, enabling charging with off-peak energy and discharging during higher demand, thus offsetting the need for (then) higher-cost oil- and gas-fired capacity.</a:t>
            </a:r>
          </a:p>
        </p:txBody>
      </p:sp>
      <p:pic>
        <p:nvPicPr>
          <p:cNvPr id="10" name="Picture 9">
            <a:extLst>
              <a:ext uri="{FF2B5EF4-FFF2-40B4-BE49-F238E27FC236}">
                <a16:creationId xmlns:a16="http://schemas.microsoft.com/office/drawing/2014/main" id="{580DC5E2-9552-40B1-9A73-7AC34C2A2E72}"/>
              </a:ext>
            </a:extLst>
          </p:cNvPr>
          <p:cNvPicPr>
            <a:picLocks noChangeAspect="1"/>
          </p:cNvPicPr>
          <p:nvPr/>
        </p:nvPicPr>
        <p:blipFill>
          <a:blip r:embed="rId2"/>
          <a:stretch>
            <a:fillRect/>
          </a:stretch>
        </p:blipFill>
        <p:spPr>
          <a:xfrm>
            <a:off x="6834879" y="3009552"/>
            <a:ext cx="5247341" cy="3444913"/>
          </a:xfrm>
          <a:prstGeom prst="rect">
            <a:avLst/>
          </a:prstGeom>
        </p:spPr>
      </p:pic>
      <p:sp>
        <p:nvSpPr>
          <p:cNvPr id="11" name="Rectangle 10">
            <a:extLst>
              <a:ext uri="{FF2B5EF4-FFF2-40B4-BE49-F238E27FC236}">
                <a16:creationId xmlns:a16="http://schemas.microsoft.com/office/drawing/2014/main" id="{94937540-D8ED-44BE-A53E-E9AC8BDA52DA}"/>
              </a:ext>
            </a:extLst>
          </p:cNvPr>
          <p:cNvSpPr/>
          <p:nvPr/>
        </p:nvSpPr>
        <p:spPr>
          <a:xfrm>
            <a:off x="824209" y="4690063"/>
            <a:ext cx="5945706" cy="646331"/>
          </a:xfrm>
          <a:prstGeom prst="rect">
            <a:avLst/>
          </a:prstGeom>
        </p:spPr>
        <p:txBody>
          <a:bodyPr wrap="square">
            <a:spAutoFit/>
          </a:bodyPr>
          <a:lstStyle/>
          <a:p>
            <a:r>
              <a:rPr lang="en-US" dirty="0"/>
              <a:t>Hiatus after 1990 is because the advent of more cost-effective gas turbines.</a:t>
            </a:r>
          </a:p>
        </p:txBody>
      </p:sp>
      <p:sp>
        <p:nvSpPr>
          <p:cNvPr id="13" name="Slide Number Placeholder 12">
            <a:extLst>
              <a:ext uri="{FF2B5EF4-FFF2-40B4-BE49-F238E27FC236}">
                <a16:creationId xmlns:a16="http://schemas.microsoft.com/office/drawing/2014/main" id="{C329FF2E-41CA-486C-9779-DD63ED6591E0}"/>
              </a:ext>
            </a:extLst>
          </p:cNvPr>
          <p:cNvSpPr>
            <a:spLocks noGrp="1"/>
          </p:cNvSpPr>
          <p:nvPr>
            <p:ph type="sldNum" sz="quarter" idx="12"/>
          </p:nvPr>
        </p:nvSpPr>
        <p:spPr/>
        <p:txBody>
          <a:bodyPr/>
          <a:lstStyle/>
          <a:p>
            <a:fld id="{1BB77629-96EE-4DC2-A1B5-014D4B89F1B8}" type="slidenum">
              <a:rPr lang="en-US" smtClean="0"/>
              <a:t>3</a:t>
            </a:fld>
            <a:endParaRPr lang="en-US"/>
          </a:p>
        </p:txBody>
      </p:sp>
    </p:spTree>
    <p:extLst>
      <p:ext uri="{BB962C8B-B14F-4D97-AF65-F5344CB8AC3E}">
        <p14:creationId xmlns:p14="http://schemas.microsoft.com/office/powerpoint/2010/main" val="178621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DCC91FD-E962-456F-8732-B05B17C17395}"/>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7F8BB8-0814-417D-B79E-35ACFBC80EC4}"/>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C7A69CE-48C8-4568-98D3-749B8E4B3DDC}"/>
              </a:ext>
            </a:extLst>
          </p:cNvPr>
          <p:cNvSpPr/>
          <p:nvPr/>
        </p:nvSpPr>
        <p:spPr>
          <a:xfrm>
            <a:off x="850077" y="1075519"/>
            <a:ext cx="5693336" cy="646331"/>
          </a:xfrm>
          <a:prstGeom prst="rect">
            <a:avLst/>
          </a:prstGeom>
        </p:spPr>
        <p:txBody>
          <a:bodyPr wrap="square">
            <a:spAutoFit/>
          </a:bodyPr>
          <a:lstStyle/>
          <a:p>
            <a:r>
              <a:rPr lang="en-US" dirty="0"/>
              <a:t>A major difference: Storage has two components: </a:t>
            </a:r>
          </a:p>
          <a:p>
            <a:r>
              <a:rPr lang="en-US" dirty="0"/>
              <a:t>power and energy.</a:t>
            </a:r>
          </a:p>
        </p:txBody>
      </p:sp>
      <p:sp>
        <p:nvSpPr>
          <p:cNvPr id="8" name="Rectangle 7">
            <a:extLst>
              <a:ext uri="{FF2B5EF4-FFF2-40B4-BE49-F238E27FC236}">
                <a16:creationId xmlns:a16="http://schemas.microsoft.com/office/drawing/2014/main" id="{15975520-8E45-4BDF-8B87-796DC147C23C}"/>
              </a:ext>
            </a:extLst>
          </p:cNvPr>
          <p:cNvSpPr/>
          <p:nvPr/>
        </p:nvSpPr>
        <p:spPr>
          <a:xfrm>
            <a:off x="850077" y="2147514"/>
            <a:ext cx="5693328" cy="1477328"/>
          </a:xfrm>
          <a:prstGeom prst="rect">
            <a:avLst/>
          </a:prstGeom>
        </p:spPr>
        <p:txBody>
          <a:bodyPr wrap="square">
            <a:spAutoFit/>
          </a:bodyPr>
          <a:lstStyle/>
          <a:p>
            <a:r>
              <a:rPr lang="en-US" dirty="0"/>
              <a:t>Because electricity is almost always stored in another form (e.g., potential energy of water, electrochemical bonds, or kinetic energy), power conversion equipment is required. This process represents the power component of a storage plant and associated costs. </a:t>
            </a:r>
          </a:p>
        </p:txBody>
      </p:sp>
      <p:sp>
        <p:nvSpPr>
          <p:cNvPr id="9" name="Rectangle 8">
            <a:extLst>
              <a:ext uri="{FF2B5EF4-FFF2-40B4-BE49-F238E27FC236}">
                <a16:creationId xmlns:a16="http://schemas.microsoft.com/office/drawing/2014/main" id="{78054D0B-A2ED-4E96-B05B-DD9382A9250A}"/>
              </a:ext>
            </a:extLst>
          </p:cNvPr>
          <p:cNvSpPr/>
          <p:nvPr/>
        </p:nvSpPr>
        <p:spPr>
          <a:xfrm>
            <a:off x="850077" y="4050507"/>
            <a:ext cx="5693323" cy="923330"/>
          </a:xfrm>
          <a:prstGeom prst="rect">
            <a:avLst/>
          </a:prstGeom>
        </p:spPr>
        <p:txBody>
          <a:bodyPr wrap="square">
            <a:spAutoFit/>
          </a:bodyPr>
          <a:lstStyle/>
          <a:p>
            <a:r>
              <a:rPr lang="en-US" dirty="0"/>
              <a:t>The energy component of storage is associated with the storage medium (e.g., water, chemicals, or rotating mass) and the container that holds the medium</a:t>
            </a:r>
          </a:p>
        </p:txBody>
      </p:sp>
      <p:pic>
        <p:nvPicPr>
          <p:cNvPr id="10" name="Picture 9">
            <a:extLst>
              <a:ext uri="{FF2B5EF4-FFF2-40B4-BE49-F238E27FC236}">
                <a16:creationId xmlns:a16="http://schemas.microsoft.com/office/drawing/2014/main" id="{B98AA606-5DA3-4864-BCAF-2BF5DD43A5D0}"/>
              </a:ext>
            </a:extLst>
          </p:cNvPr>
          <p:cNvPicPr>
            <a:picLocks noChangeAspect="1"/>
          </p:cNvPicPr>
          <p:nvPr/>
        </p:nvPicPr>
        <p:blipFill>
          <a:blip r:embed="rId2"/>
          <a:stretch>
            <a:fillRect/>
          </a:stretch>
        </p:blipFill>
        <p:spPr>
          <a:xfrm>
            <a:off x="6757746" y="587407"/>
            <a:ext cx="5328099" cy="6902761"/>
          </a:xfrm>
          <a:prstGeom prst="rect">
            <a:avLst/>
          </a:prstGeom>
        </p:spPr>
      </p:pic>
      <p:sp>
        <p:nvSpPr>
          <p:cNvPr id="11" name="Rectangle 10">
            <a:extLst>
              <a:ext uri="{FF2B5EF4-FFF2-40B4-BE49-F238E27FC236}">
                <a16:creationId xmlns:a16="http://schemas.microsoft.com/office/drawing/2014/main" id="{B27D92A1-2F82-45BB-9B3B-8F3CC3CA8469}"/>
              </a:ext>
            </a:extLst>
          </p:cNvPr>
          <p:cNvSpPr/>
          <p:nvPr/>
        </p:nvSpPr>
        <p:spPr>
          <a:xfrm>
            <a:off x="823208" y="587407"/>
            <a:ext cx="10844165" cy="369332"/>
          </a:xfrm>
          <a:prstGeom prst="rect">
            <a:avLst/>
          </a:prstGeom>
        </p:spPr>
        <p:txBody>
          <a:bodyPr wrap="square">
            <a:spAutoFit/>
          </a:bodyPr>
          <a:lstStyle/>
          <a:p>
            <a:r>
              <a:rPr lang="en-US" dirty="0"/>
              <a:t>Storage Costs</a:t>
            </a:r>
          </a:p>
        </p:txBody>
      </p:sp>
      <p:sp>
        <p:nvSpPr>
          <p:cNvPr id="12" name="Slide Number Placeholder 11">
            <a:extLst>
              <a:ext uri="{FF2B5EF4-FFF2-40B4-BE49-F238E27FC236}">
                <a16:creationId xmlns:a16="http://schemas.microsoft.com/office/drawing/2014/main" id="{2E0EB9F0-832C-4F35-8C6A-FBABE44A17CC}"/>
              </a:ext>
            </a:extLst>
          </p:cNvPr>
          <p:cNvSpPr>
            <a:spLocks noGrp="1"/>
          </p:cNvSpPr>
          <p:nvPr>
            <p:ph type="sldNum" sz="quarter" idx="12"/>
          </p:nvPr>
        </p:nvSpPr>
        <p:spPr/>
        <p:txBody>
          <a:bodyPr/>
          <a:lstStyle/>
          <a:p>
            <a:fld id="{1BB77629-96EE-4DC2-A1B5-014D4B89F1B8}" type="slidenum">
              <a:rPr lang="en-US" smtClean="0"/>
              <a:t>4</a:t>
            </a:fld>
            <a:endParaRPr lang="en-US"/>
          </a:p>
        </p:txBody>
      </p:sp>
    </p:spTree>
    <p:extLst>
      <p:ext uri="{BB962C8B-B14F-4D97-AF65-F5344CB8AC3E}">
        <p14:creationId xmlns:p14="http://schemas.microsoft.com/office/powerpoint/2010/main" val="201559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CBF90DD-AC3F-4C42-AB88-E5600CB43953}"/>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364E2D-B221-42C4-B15F-0206C64DE354}"/>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ADA6AEF-ACE1-407F-82DA-4ACDFBC46A2F}"/>
              </a:ext>
            </a:extLst>
          </p:cNvPr>
          <p:cNvSpPr/>
          <p:nvPr/>
        </p:nvSpPr>
        <p:spPr>
          <a:xfrm>
            <a:off x="834307" y="630206"/>
            <a:ext cx="5542535" cy="1200329"/>
          </a:xfrm>
          <a:prstGeom prst="rect">
            <a:avLst/>
          </a:prstGeom>
        </p:spPr>
        <p:txBody>
          <a:bodyPr wrap="square">
            <a:spAutoFit/>
          </a:bodyPr>
          <a:lstStyle/>
          <a:p>
            <a:r>
              <a:rPr lang="en-US" dirty="0"/>
              <a:t>Because storage plants have both a power component and an energy component, the cost of a storage power plant increases continuously as a function of duration for most technologies. </a:t>
            </a:r>
          </a:p>
        </p:txBody>
      </p:sp>
      <p:pic>
        <p:nvPicPr>
          <p:cNvPr id="8" name="Picture 7">
            <a:extLst>
              <a:ext uri="{FF2B5EF4-FFF2-40B4-BE49-F238E27FC236}">
                <a16:creationId xmlns:a16="http://schemas.microsoft.com/office/drawing/2014/main" id="{2E32A030-0041-42B7-A8DF-79BE01FD413D}"/>
              </a:ext>
            </a:extLst>
          </p:cNvPr>
          <p:cNvPicPr>
            <a:picLocks noChangeAspect="1"/>
          </p:cNvPicPr>
          <p:nvPr/>
        </p:nvPicPr>
        <p:blipFill>
          <a:blip r:embed="rId2"/>
          <a:stretch>
            <a:fillRect/>
          </a:stretch>
        </p:blipFill>
        <p:spPr>
          <a:xfrm>
            <a:off x="7042461" y="671120"/>
            <a:ext cx="4662728" cy="2808862"/>
          </a:xfrm>
          <a:prstGeom prst="rect">
            <a:avLst/>
          </a:prstGeom>
        </p:spPr>
      </p:pic>
      <p:sp>
        <p:nvSpPr>
          <p:cNvPr id="10" name="Rectangle 9">
            <a:extLst>
              <a:ext uri="{FF2B5EF4-FFF2-40B4-BE49-F238E27FC236}">
                <a16:creationId xmlns:a16="http://schemas.microsoft.com/office/drawing/2014/main" id="{E140948C-04BF-4064-B8DB-CB5B054C3B47}"/>
              </a:ext>
            </a:extLst>
          </p:cNvPr>
          <p:cNvSpPr/>
          <p:nvPr/>
        </p:nvSpPr>
        <p:spPr>
          <a:xfrm>
            <a:off x="834307" y="1938511"/>
            <a:ext cx="5542530" cy="923330"/>
          </a:xfrm>
          <a:prstGeom prst="rect">
            <a:avLst/>
          </a:prstGeom>
        </p:spPr>
        <p:txBody>
          <a:bodyPr wrap="square">
            <a:spAutoFit/>
          </a:bodyPr>
          <a:lstStyle/>
          <a:p>
            <a:r>
              <a:rPr lang="en-US" dirty="0"/>
              <a:t>Energy component, shown in bottom, which starts with the first hour and includes the power cost, and then each additional hour requires only the energy-related costs.</a:t>
            </a:r>
          </a:p>
        </p:txBody>
      </p:sp>
      <p:pic>
        <p:nvPicPr>
          <p:cNvPr id="11" name="Picture 10">
            <a:extLst>
              <a:ext uri="{FF2B5EF4-FFF2-40B4-BE49-F238E27FC236}">
                <a16:creationId xmlns:a16="http://schemas.microsoft.com/office/drawing/2014/main" id="{EC9ACE22-3B85-4B0F-B7B2-8B3D10C8575B}"/>
              </a:ext>
            </a:extLst>
          </p:cNvPr>
          <p:cNvPicPr>
            <a:picLocks noChangeAspect="1"/>
          </p:cNvPicPr>
          <p:nvPr/>
        </p:nvPicPr>
        <p:blipFill>
          <a:blip r:embed="rId3"/>
          <a:stretch>
            <a:fillRect/>
          </a:stretch>
        </p:blipFill>
        <p:spPr>
          <a:xfrm>
            <a:off x="7046305" y="3647197"/>
            <a:ext cx="4662736" cy="3053194"/>
          </a:xfrm>
          <a:prstGeom prst="rect">
            <a:avLst/>
          </a:prstGeom>
        </p:spPr>
      </p:pic>
      <p:pic>
        <p:nvPicPr>
          <p:cNvPr id="14" name="Picture 13">
            <a:extLst>
              <a:ext uri="{FF2B5EF4-FFF2-40B4-BE49-F238E27FC236}">
                <a16:creationId xmlns:a16="http://schemas.microsoft.com/office/drawing/2014/main" id="{E53F23EA-BB6B-43F0-BD6C-3FF67AEE5E3B}"/>
              </a:ext>
            </a:extLst>
          </p:cNvPr>
          <p:cNvPicPr>
            <a:picLocks noChangeAspect="1"/>
          </p:cNvPicPr>
          <p:nvPr/>
        </p:nvPicPr>
        <p:blipFill>
          <a:blip r:embed="rId4"/>
          <a:stretch>
            <a:fillRect/>
          </a:stretch>
        </p:blipFill>
        <p:spPr>
          <a:xfrm>
            <a:off x="897827" y="4389497"/>
            <a:ext cx="5415490" cy="2310894"/>
          </a:xfrm>
          <a:prstGeom prst="rect">
            <a:avLst/>
          </a:prstGeom>
        </p:spPr>
      </p:pic>
      <p:sp>
        <p:nvSpPr>
          <p:cNvPr id="15" name="Rectangle 14">
            <a:extLst>
              <a:ext uri="{FF2B5EF4-FFF2-40B4-BE49-F238E27FC236}">
                <a16:creationId xmlns:a16="http://schemas.microsoft.com/office/drawing/2014/main" id="{B97852CA-DB61-4BBD-877B-444BB64AA594}"/>
              </a:ext>
            </a:extLst>
          </p:cNvPr>
          <p:cNvSpPr/>
          <p:nvPr/>
        </p:nvSpPr>
        <p:spPr>
          <a:xfrm>
            <a:off x="831059" y="3429000"/>
            <a:ext cx="6096000" cy="923330"/>
          </a:xfrm>
          <a:prstGeom prst="rect">
            <a:avLst/>
          </a:prstGeom>
        </p:spPr>
        <p:txBody>
          <a:bodyPr>
            <a:spAutoFit/>
          </a:bodyPr>
          <a:lstStyle/>
          <a:p>
            <a:r>
              <a:rPr lang="en-US" dirty="0"/>
              <a:t>Metrics: LCOE and LCOS:  The limitations : they provide no indication of the value of the energy or other services potentially provided </a:t>
            </a:r>
          </a:p>
        </p:txBody>
      </p:sp>
      <p:sp>
        <p:nvSpPr>
          <p:cNvPr id="16" name="Rectangle 15">
            <a:extLst>
              <a:ext uri="{FF2B5EF4-FFF2-40B4-BE49-F238E27FC236}">
                <a16:creationId xmlns:a16="http://schemas.microsoft.com/office/drawing/2014/main" id="{2CE7B147-AADA-4759-94E1-FF80A84C5454}"/>
              </a:ext>
            </a:extLst>
          </p:cNvPr>
          <p:cNvSpPr/>
          <p:nvPr/>
        </p:nvSpPr>
        <p:spPr>
          <a:xfrm>
            <a:off x="831059" y="3041085"/>
            <a:ext cx="2895601" cy="369332"/>
          </a:xfrm>
          <a:prstGeom prst="rect">
            <a:avLst/>
          </a:prstGeom>
        </p:spPr>
        <p:txBody>
          <a:bodyPr wrap="none">
            <a:spAutoFit/>
          </a:bodyPr>
          <a:lstStyle/>
          <a:p>
            <a:r>
              <a:rPr lang="en-US" dirty="0"/>
              <a:t>Storage Benefits and Values </a:t>
            </a:r>
          </a:p>
        </p:txBody>
      </p:sp>
      <p:sp>
        <p:nvSpPr>
          <p:cNvPr id="17" name="Slide Number Placeholder 16">
            <a:extLst>
              <a:ext uri="{FF2B5EF4-FFF2-40B4-BE49-F238E27FC236}">
                <a16:creationId xmlns:a16="http://schemas.microsoft.com/office/drawing/2014/main" id="{4F77D5A9-87CA-47A2-95A7-5CBD47BD2460}"/>
              </a:ext>
            </a:extLst>
          </p:cNvPr>
          <p:cNvSpPr>
            <a:spLocks noGrp="1"/>
          </p:cNvSpPr>
          <p:nvPr>
            <p:ph type="sldNum" sz="quarter" idx="12"/>
          </p:nvPr>
        </p:nvSpPr>
        <p:spPr/>
        <p:txBody>
          <a:bodyPr/>
          <a:lstStyle/>
          <a:p>
            <a:fld id="{1BB77629-96EE-4DC2-A1B5-014D4B89F1B8}" type="slidenum">
              <a:rPr lang="en-US" smtClean="0"/>
              <a:t>5</a:t>
            </a:fld>
            <a:endParaRPr lang="en-US"/>
          </a:p>
        </p:txBody>
      </p:sp>
    </p:spTree>
    <p:extLst>
      <p:ext uri="{BB962C8B-B14F-4D97-AF65-F5344CB8AC3E}">
        <p14:creationId xmlns:p14="http://schemas.microsoft.com/office/powerpoint/2010/main" val="86543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DC6D99-10EA-4A77-B83C-C3D76A345A42}"/>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8BDBA3-9194-4AFC-A510-3721C803137F}"/>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16F278F-ED83-42E3-A113-757C9276A4E1}"/>
              </a:ext>
            </a:extLst>
          </p:cNvPr>
          <p:cNvSpPr/>
          <p:nvPr/>
        </p:nvSpPr>
        <p:spPr>
          <a:xfrm>
            <a:off x="761443" y="94187"/>
            <a:ext cx="8667775" cy="369332"/>
          </a:xfrm>
          <a:prstGeom prst="rect">
            <a:avLst/>
          </a:prstGeom>
        </p:spPr>
        <p:txBody>
          <a:bodyPr wrap="square">
            <a:spAutoFit/>
          </a:bodyPr>
          <a:lstStyle/>
          <a:p>
            <a:r>
              <a:rPr lang="en-US" dirty="0"/>
              <a:t>Phase 1: Short-Duration Storage for Providing Operating Reserves</a:t>
            </a:r>
          </a:p>
        </p:txBody>
      </p:sp>
      <p:sp>
        <p:nvSpPr>
          <p:cNvPr id="7" name="Rectangle 6">
            <a:extLst>
              <a:ext uri="{FF2B5EF4-FFF2-40B4-BE49-F238E27FC236}">
                <a16:creationId xmlns:a16="http://schemas.microsoft.com/office/drawing/2014/main" id="{D26D79D0-3EDD-447B-8221-7DDCD2D2C7E2}"/>
              </a:ext>
            </a:extLst>
          </p:cNvPr>
          <p:cNvSpPr/>
          <p:nvPr/>
        </p:nvSpPr>
        <p:spPr>
          <a:xfrm>
            <a:off x="761443" y="697796"/>
            <a:ext cx="10766513" cy="923330"/>
          </a:xfrm>
          <a:prstGeom prst="rect">
            <a:avLst/>
          </a:prstGeom>
        </p:spPr>
        <p:txBody>
          <a:bodyPr wrap="square">
            <a:spAutoFit/>
          </a:bodyPr>
          <a:lstStyle/>
          <a:p>
            <a:r>
              <a:rPr lang="en-US" dirty="0"/>
              <a:t>After 2000: wholesale markets: operating reserve products (in response to random variations in supply and demand at various time scales)</a:t>
            </a:r>
          </a:p>
          <a:p>
            <a:r>
              <a:rPr lang="en-US" dirty="0">
                <a:sym typeface="Wingdings" panose="05000000000000000000" pitchFamily="2" charset="2"/>
              </a:rPr>
              <a:t> </a:t>
            </a:r>
            <a:r>
              <a:rPr lang="en-US" dirty="0"/>
              <a:t>characterized by three factors: How much (MW), How fast (MW/second), How long (MWh)</a:t>
            </a:r>
          </a:p>
        </p:txBody>
      </p:sp>
      <p:pic>
        <p:nvPicPr>
          <p:cNvPr id="8" name="Picture 7">
            <a:extLst>
              <a:ext uri="{FF2B5EF4-FFF2-40B4-BE49-F238E27FC236}">
                <a16:creationId xmlns:a16="http://schemas.microsoft.com/office/drawing/2014/main" id="{C8E5E7A5-39E7-4A9E-9AF8-097092F06BF6}"/>
              </a:ext>
            </a:extLst>
          </p:cNvPr>
          <p:cNvPicPr>
            <a:picLocks noChangeAspect="1"/>
          </p:cNvPicPr>
          <p:nvPr/>
        </p:nvPicPr>
        <p:blipFill>
          <a:blip r:embed="rId2"/>
          <a:stretch>
            <a:fillRect/>
          </a:stretch>
        </p:blipFill>
        <p:spPr>
          <a:xfrm>
            <a:off x="7353566" y="2778984"/>
            <a:ext cx="4734966" cy="3985147"/>
          </a:xfrm>
          <a:prstGeom prst="rect">
            <a:avLst/>
          </a:prstGeom>
        </p:spPr>
      </p:pic>
      <p:sp>
        <p:nvSpPr>
          <p:cNvPr id="9" name="Rectangle 8">
            <a:extLst>
              <a:ext uri="{FF2B5EF4-FFF2-40B4-BE49-F238E27FC236}">
                <a16:creationId xmlns:a16="http://schemas.microsoft.com/office/drawing/2014/main" id="{60CA755B-AB3E-4DCC-B831-1F73417C6517}"/>
              </a:ext>
            </a:extLst>
          </p:cNvPr>
          <p:cNvSpPr/>
          <p:nvPr/>
        </p:nvSpPr>
        <p:spPr>
          <a:xfrm>
            <a:off x="765640" y="1648526"/>
            <a:ext cx="10967855" cy="1092607"/>
          </a:xfrm>
          <a:prstGeom prst="rect">
            <a:avLst/>
          </a:prstGeom>
        </p:spPr>
        <p:txBody>
          <a:bodyPr wrap="square">
            <a:spAutoFit/>
          </a:bodyPr>
          <a:lstStyle/>
          <a:p>
            <a:r>
              <a:rPr lang="en-US" i="1" dirty="0"/>
              <a:t>Spinning contingency </a:t>
            </a:r>
            <a:r>
              <a:rPr lang="en-US" dirty="0"/>
              <a:t>reserves are used to respond rapidly to address the failure of large power plants or associated transmission lines. </a:t>
            </a:r>
          </a:p>
          <a:p>
            <a:endParaRPr lang="en-US" sz="1000" dirty="0"/>
          </a:p>
          <a:p>
            <a:r>
              <a:rPr lang="en-US" i="1" dirty="0"/>
              <a:t>Regulating reserves </a:t>
            </a:r>
            <a:r>
              <a:rPr lang="en-US" dirty="0"/>
              <a:t>are used to address smaller, random variations in supply or demand.</a:t>
            </a:r>
          </a:p>
        </p:txBody>
      </p:sp>
      <p:sp>
        <p:nvSpPr>
          <p:cNvPr id="13" name="Rectangle 12">
            <a:extLst>
              <a:ext uri="{FF2B5EF4-FFF2-40B4-BE49-F238E27FC236}">
                <a16:creationId xmlns:a16="http://schemas.microsoft.com/office/drawing/2014/main" id="{0D082C8F-6D9D-4720-B552-468AC102CCDD}"/>
              </a:ext>
            </a:extLst>
          </p:cNvPr>
          <p:cNvSpPr/>
          <p:nvPr/>
        </p:nvSpPr>
        <p:spPr>
          <a:xfrm>
            <a:off x="761443" y="2897517"/>
            <a:ext cx="6748194" cy="646331"/>
          </a:xfrm>
          <a:prstGeom prst="rect">
            <a:avLst/>
          </a:prstGeom>
        </p:spPr>
        <p:txBody>
          <a:bodyPr wrap="square">
            <a:spAutoFit/>
          </a:bodyPr>
          <a:lstStyle/>
          <a:p>
            <a:r>
              <a:rPr lang="en-US" dirty="0"/>
              <a:t>Prices for operating reserves are often measured in units of capacity available during 1 hour (MW-</a:t>
            </a:r>
            <a:r>
              <a:rPr lang="en-US" dirty="0" err="1"/>
              <a:t>hr</a:t>
            </a:r>
            <a:r>
              <a:rPr lang="en-US" dirty="0"/>
              <a:t>). </a:t>
            </a:r>
          </a:p>
        </p:txBody>
      </p:sp>
      <p:sp>
        <p:nvSpPr>
          <p:cNvPr id="14" name="Rectangle 13">
            <a:extLst>
              <a:ext uri="{FF2B5EF4-FFF2-40B4-BE49-F238E27FC236}">
                <a16:creationId xmlns:a16="http://schemas.microsoft.com/office/drawing/2014/main" id="{E3B6E3BB-6CA5-4943-A55B-E815AF569D41}"/>
              </a:ext>
            </a:extLst>
          </p:cNvPr>
          <p:cNvSpPr/>
          <p:nvPr/>
        </p:nvSpPr>
        <p:spPr>
          <a:xfrm>
            <a:off x="761442" y="3619910"/>
            <a:ext cx="6486637" cy="923330"/>
          </a:xfrm>
          <a:prstGeom prst="rect">
            <a:avLst/>
          </a:prstGeom>
        </p:spPr>
        <p:txBody>
          <a:bodyPr wrap="square">
            <a:spAutoFit/>
          </a:bodyPr>
          <a:lstStyle/>
          <a:p>
            <a:r>
              <a:rPr lang="en-US" dirty="0"/>
              <a:t>A key aspect of these services is that once the minimum duration requirement (“how long”) is met, there is no additional value for additional duration (stored energy) for a given market service.</a:t>
            </a:r>
          </a:p>
        </p:txBody>
      </p:sp>
      <p:sp>
        <p:nvSpPr>
          <p:cNvPr id="15" name="Slide Number Placeholder 14">
            <a:extLst>
              <a:ext uri="{FF2B5EF4-FFF2-40B4-BE49-F238E27FC236}">
                <a16:creationId xmlns:a16="http://schemas.microsoft.com/office/drawing/2014/main" id="{D609B824-01AD-4CA9-A4C2-140E7A434EE4}"/>
              </a:ext>
            </a:extLst>
          </p:cNvPr>
          <p:cNvSpPr>
            <a:spLocks noGrp="1"/>
          </p:cNvSpPr>
          <p:nvPr>
            <p:ph type="sldNum" sz="quarter" idx="12"/>
          </p:nvPr>
        </p:nvSpPr>
        <p:spPr/>
        <p:txBody>
          <a:bodyPr/>
          <a:lstStyle/>
          <a:p>
            <a:fld id="{1BB77629-96EE-4DC2-A1B5-014D4B89F1B8}" type="slidenum">
              <a:rPr lang="en-US" smtClean="0"/>
              <a:t>6</a:t>
            </a:fld>
            <a:endParaRPr lang="en-US"/>
          </a:p>
        </p:txBody>
      </p:sp>
    </p:spTree>
    <p:extLst>
      <p:ext uri="{BB962C8B-B14F-4D97-AF65-F5344CB8AC3E}">
        <p14:creationId xmlns:p14="http://schemas.microsoft.com/office/powerpoint/2010/main" val="235153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ED72B22-C2A5-4634-BEBE-8F872E916BB8}"/>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05D0AD6-1A4E-4E2E-8EDF-E0D699666D3E}"/>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135429-611C-4DB9-94F0-98A2B273D2A6}"/>
              </a:ext>
            </a:extLst>
          </p:cNvPr>
          <p:cNvPicPr>
            <a:picLocks noChangeAspect="1"/>
          </p:cNvPicPr>
          <p:nvPr/>
        </p:nvPicPr>
        <p:blipFill rotWithShape="1">
          <a:blip r:embed="rId2"/>
          <a:srcRect b="49553"/>
          <a:stretch/>
        </p:blipFill>
        <p:spPr>
          <a:xfrm>
            <a:off x="820168" y="3472774"/>
            <a:ext cx="5701056" cy="3072696"/>
          </a:xfrm>
          <a:prstGeom prst="rect">
            <a:avLst/>
          </a:prstGeom>
        </p:spPr>
      </p:pic>
      <p:sp>
        <p:nvSpPr>
          <p:cNvPr id="8" name="Rectangle 7">
            <a:extLst>
              <a:ext uri="{FF2B5EF4-FFF2-40B4-BE49-F238E27FC236}">
                <a16:creationId xmlns:a16="http://schemas.microsoft.com/office/drawing/2014/main" id="{820403BB-C737-434B-ABBD-E5D3A4C82604}"/>
              </a:ext>
            </a:extLst>
          </p:cNvPr>
          <p:cNvSpPr/>
          <p:nvPr/>
        </p:nvSpPr>
        <p:spPr>
          <a:xfrm>
            <a:off x="874276" y="923887"/>
            <a:ext cx="11189094" cy="1754326"/>
          </a:xfrm>
          <a:prstGeom prst="rect">
            <a:avLst/>
          </a:prstGeom>
        </p:spPr>
        <p:txBody>
          <a:bodyPr wrap="square">
            <a:spAutoFit/>
          </a:bodyPr>
          <a:lstStyle/>
          <a:p>
            <a:r>
              <a:rPr lang="en-US" dirty="0"/>
              <a:t>Figure 5a shows a specific example of the value of a device providing spinning reserves of ($75/kW-</a:t>
            </a:r>
            <a:r>
              <a:rPr lang="en-US" dirty="0" err="1"/>
              <a:t>yr</a:t>
            </a:r>
            <a:r>
              <a:rPr lang="en-US" dirty="0"/>
              <a:t>) for spinning reserves and a 30-minute requirement. A 10-minute battery would need to be derated to one-third of its capacity to provide 30 minutes of service, and therefore this battery would receive about $25/kW-year (with 100% availability). Each dot on the “marginal” curve shows the value of an incremental 10 minutes of storage. The total value increases as storage duration is added until the battery reaches 30 minutes of duration, at which point the value of adding additional duration for this service is zero</a:t>
            </a:r>
          </a:p>
        </p:txBody>
      </p:sp>
      <p:pic>
        <p:nvPicPr>
          <p:cNvPr id="9" name="Picture 8">
            <a:extLst>
              <a:ext uri="{FF2B5EF4-FFF2-40B4-BE49-F238E27FC236}">
                <a16:creationId xmlns:a16="http://schemas.microsoft.com/office/drawing/2014/main" id="{F55ED3E9-AD1E-4E5B-A399-8D186F5EC61C}"/>
              </a:ext>
            </a:extLst>
          </p:cNvPr>
          <p:cNvPicPr>
            <a:picLocks noChangeAspect="1"/>
          </p:cNvPicPr>
          <p:nvPr/>
        </p:nvPicPr>
        <p:blipFill rotWithShape="1">
          <a:blip r:embed="rId2"/>
          <a:srcRect t="48626"/>
          <a:stretch/>
        </p:blipFill>
        <p:spPr>
          <a:xfrm>
            <a:off x="6593746" y="3473807"/>
            <a:ext cx="5598254" cy="3072702"/>
          </a:xfrm>
          <a:prstGeom prst="rect">
            <a:avLst/>
          </a:prstGeom>
        </p:spPr>
      </p:pic>
      <p:sp>
        <p:nvSpPr>
          <p:cNvPr id="10" name="Slide Number Placeholder 9">
            <a:extLst>
              <a:ext uri="{FF2B5EF4-FFF2-40B4-BE49-F238E27FC236}">
                <a16:creationId xmlns:a16="http://schemas.microsoft.com/office/drawing/2014/main" id="{010E57B2-B832-484C-8BF0-0ABE3AFCA7E4}"/>
              </a:ext>
            </a:extLst>
          </p:cNvPr>
          <p:cNvSpPr>
            <a:spLocks noGrp="1"/>
          </p:cNvSpPr>
          <p:nvPr>
            <p:ph type="sldNum" sz="quarter" idx="12"/>
          </p:nvPr>
        </p:nvSpPr>
        <p:spPr/>
        <p:txBody>
          <a:bodyPr/>
          <a:lstStyle/>
          <a:p>
            <a:fld id="{1BB77629-96EE-4DC2-A1B5-014D4B89F1B8}" type="slidenum">
              <a:rPr lang="en-US" smtClean="0"/>
              <a:t>7</a:t>
            </a:fld>
            <a:endParaRPr lang="en-US"/>
          </a:p>
        </p:txBody>
      </p:sp>
    </p:spTree>
    <p:extLst>
      <p:ext uri="{BB962C8B-B14F-4D97-AF65-F5344CB8AC3E}">
        <p14:creationId xmlns:p14="http://schemas.microsoft.com/office/powerpoint/2010/main" val="14770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AA1983-A8D7-455F-B6B8-BA1673873B04}"/>
              </a:ext>
            </a:extLst>
          </p:cNvPr>
          <p:cNvSpPr/>
          <p:nvPr/>
        </p:nvSpPr>
        <p:spPr>
          <a:xfrm>
            <a:off x="826798" y="644294"/>
            <a:ext cx="11089676" cy="923330"/>
          </a:xfrm>
          <a:prstGeom prst="rect">
            <a:avLst/>
          </a:prstGeom>
        </p:spPr>
        <p:txBody>
          <a:bodyPr wrap="square">
            <a:spAutoFit/>
          </a:bodyPr>
          <a:lstStyle/>
          <a:p>
            <a:r>
              <a:rPr lang="en-US" dirty="0"/>
              <a:t>Overall, this total results in a technical potential of short-duration operating reserves of less than 26 GW (Figure 6), with an economic opportunity for storage in Phase 1 likely being substantially less than this, particularly with competition from demand response including controlled EV charging, and existing PSH. </a:t>
            </a:r>
          </a:p>
        </p:txBody>
      </p:sp>
      <p:pic>
        <p:nvPicPr>
          <p:cNvPr id="6" name="Picture 5">
            <a:extLst>
              <a:ext uri="{FF2B5EF4-FFF2-40B4-BE49-F238E27FC236}">
                <a16:creationId xmlns:a16="http://schemas.microsoft.com/office/drawing/2014/main" id="{6330B6D3-09AD-4B75-A368-EBC51D930C88}"/>
              </a:ext>
            </a:extLst>
          </p:cNvPr>
          <p:cNvPicPr>
            <a:picLocks noChangeAspect="1"/>
          </p:cNvPicPr>
          <p:nvPr/>
        </p:nvPicPr>
        <p:blipFill>
          <a:blip r:embed="rId2"/>
          <a:stretch>
            <a:fillRect/>
          </a:stretch>
        </p:blipFill>
        <p:spPr>
          <a:xfrm>
            <a:off x="5579596" y="3001590"/>
            <a:ext cx="6096000" cy="3579415"/>
          </a:xfrm>
          <a:prstGeom prst="rect">
            <a:avLst/>
          </a:prstGeom>
        </p:spPr>
      </p:pic>
      <p:sp>
        <p:nvSpPr>
          <p:cNvPr id="7" name="Rectangle 6">
            <a:extLst>
              <a:ext uri="{FF2B5EF4-FFF2-40B4-BE49-F238E27FC236}">
                <a16:creationId xmlns:a16="http://schemas.microsoft.com/office/drawing/2014/main" id="{894B5849-916A-46C9-9190-9B039217FEA6}"/>
              </a:ext>
            </a:extLst>
          </p:cNvPr>
          <p:cNvSpPr/>
          <p:nvPr/>
        </p:nvSpPr>
        <p:spPr>
          <a:xfrm>
            <a:off x="826798" y="1864860"/>
            <a:ext cx="7637694" cy="369332"/>
          </a:xfrm>
          <a:prstGeom prst="rect">
            <a:avLst/>
          </a:prstGeom>
        </p:spPr>
        <p:txBody>
          <a:bodyPr wrap="square">
            <a:spAutoFit/>
          </a:bodyPr>
          <a:lstStyle/>
          <a:p>
            <a:r>
              <a:rPr lang="en-US" dirty="0"/>
              <a:t>This means these markets have the potential to quickly saturate.</a:t>
            </a:r>
          </a:p>
        </p:txBody>
      </p:sp>
      <p:sp>
        <p:nvSpPr>
          <p:cNvPr id="8" name="Rectangle 7">
            <a:extLst>
              <a:ext uri="{FF2B5EF4-FFF2-40B4-BE49-F238E27FC236}">
                <a16:creationId xmlns:a16="http://schemas.microsoft.com/office/drawing/2014/main" id="{EC61F47A-416F-4F0E-B269-D86DDC490AE6}"/>
              </a:ext>
            </a:extLst>
          </p:cNvPr>
          <p:cNvSpPr/>
          <p:nvPr/>
        </p:nvSpPr>
        <p:spPr>
          <a:xfrm>
            <a:off x="826797" y="2447538"/>
            <a:ext cx="11089675" cy="646331"/>
          </a:xfrm>
          <a:prstGeom prst="rect">
            <a:avLst/>
          </a:prstGeom>
        </p:spPr>
        <p:txBody>
          <a:bodyPr wrap="square">
            <a:spAutoFit/>
          </a:bodyPr>
          <a:lstStyle/>
          <a:p>
            <a:r>
              <a:rPr lang="en-US" dirty="0"/>
              <a:t>One factor could extend Phase 1: potential growth in regulating reserves that may result from increased deployment of VRE resources.</a:t>
            </a:r>
          </a:p>
        </p:txBody>
      </p:sp>
      <p:cxnSp>
        <p:nvCxnSpPr>
          <p:cNvPr id="9" name="Straight Connector 8">
            <a:extLst>
              <a:ext uri="{FF2B5EF4-FFF2-40B4-BE49-F238E27FC236}">
                <a16:creationId xmlns:a16="http://schemas.microsoft.com/office/drawing/2014/main" id="{275DBC9D-BB8E-499A-8B4D-F5A7AADA9FAD}"/>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2465F6-EA95-4B3D-85DC-4637F1185AEB}"/>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08479BB8-49E0-448A-B79F-6D6312975978}"/>
              </a:ext>
            </a:extLst>
          </p:cNvPr>
          <p:cNvSpPr>
            <a:spLocks noGrp="1"/>
          </p:cNvSpPr>
          <p:nvPr>
            <p:ph type="sldNum" sz="quarter" idx="12"/>
          </p:nvPr>
        </p:nvSpPr>
        <p:spPr/>
        <p:txBody>
          <a:bodyPr/>
          <a:lstStyle/>
          <a:p>
            <a:fld id="{1BB77629-96EE-4DC2-A1B5-014D4B89F1B8}" type="slidenum">
              <a:rPr lang="en-US" smtClean="0"/>
              <a:t>8</a:t>
            </a:fld>
            <a:endParaRPr lang="en-US"/>
          </a:p>
        </p:txBody>
      </p:sp>
    </p:spTree>
    <p:extLst>
      <p:ext uri="{BB962C8B-B14F-4D97-AF65-F5344CB8AC3E}">
        <p14:creationId xmlns:p14="http://schemas.microsoft.com/office/powerpoint/2010/main" val="276801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FCBEEF4-09BF-4225-B197-B1802F69E15B}"/>
              </a:ext>
            </a:extLst>
          </p:cNvPr>
          <p:cNvCxnSpPr/>
          <p:nvPr/>
        </p:nvCxnSpPr>
        <p:spPr>
          <a:xfrm>
            <a:off x="719499" y="0"/>
            <a:ext cx="0" cy="6945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96B17F-65A0-447B-8758-457CE5E7DEF0}"/>
              </a:ext>
            </a:extLst>
          </p:cNvPr>
          <p:cNvCxnSpPr>
            <a:cxnSpLocks/>
          </p:cNvCxnSpPr>
          <p:nvPr/>
        </p:nvCxnSpPr>
        <p:spPr>
          <a:xfrm flipH="1">
            <a:off x="0" y="537759"/>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AE1976D-4AAA-4C30-9C07-81BD038BDE92}"/>
              </a:ext>
            </a:extLst>
          </p:cNvPr>
          <p:cNvSpPr/>
          <p:nvPr/>
        </p:nvSpPr>
        <p:spPr>
          <a:xfrm>
            <a:off x="824020" y="90075"/>
            <a:ext cx="4973669" cy="369332"/>
          </a:xfrm>
          <a:prstGeom prst="rect">
            <a:avLst/>
          </a:prstGeom>
        </p:spPr>
        <p:txBody>
          <a:bodyPr wrap="none">
            <a:spAutoFit/>
          </a:bodyPr>
          <a:lstStyle/>
          <a:p>
            <a:r>
              <a:rPr lang="en-US" dirty="0"/>
              <a:t>Phase 2: The Rise of Battery Peaking Power Plants </a:t>
            </a:r>
          </a:p>
        </p:txBody>
      </p:sp>
      <p:sp>
        <p:nvSpPr>
          <p:cNvPr id="2" name="Rectangle 1">
            <a:extLst>
              <a:ext uri="{FF2B5EF4-FFF2-40B4-BE49-F238E27FC236}">
                <a16:creationId xmlns:a16="http://schemas.microsoft.com/office/drawing/2014/main" id="{A80BE376-DD67-4707-A4C4-5F53A0AF75AE}"/>
              </a:ext>
            </a:extLst>
          </p:cNvPr>
          <p:cNvSpPr/>
          <p:nvPr/>
        </p:nvSpPr>
        <p:spPr>
          <a:xfrm>
            <a:off x="889231" y="790367"/>
            <a:ext cx="10701547" cy="369332"/>
          </a:xfrm>
          <a:prstGeom prst="rect">
            <a:avLst/>
          </a:prstGeom>
        </p:spPr>
        <p:txBody>
          <a:bodyPr wrap="square">
            <a:spAutoFit/>
          </a:bodyPr>
          <a:lstStyle/>
          <a:p>
            <a:r>
              <a:rPr lang="en-US" dirty="0"/>
              <a:t>Deployment of batteries with about 2–6 hours of duration for providing peaking capacity. </a:t>
            </a:r>
          </a:p>
        </p:txBody>
      </p:sp>
      <p:sp>
        <p:nvSpPr>
          <p:cNvPr id="3" name="Rectangle 2">
            <a:extLst>
              <a:ext uri="{FF2B5EF4-FFF2-40B4-BE49-F238E27FC236}">
                <a16:creationId xmlns:a16="http://schemas.microsoft.com/office/drawing/2014/main" id="{B8F1CE2E-AB74-4C1E-B739-B31E03D1C366}"/>
              </a:ext>
            </a:extLst>
          </p:cNvPr>
          <p:cNvSpPr/>
          <p:nvPr/>
        </p:nvSpPr>
        <p:spPr>
          <a:xfrm>
            <a:off x="889231" y="1304731"/>
            <a:ext cx="10911279" cy="369332"/>
          </a:xfrm>
          <a:prstGeom prst="rect">
            <a:avLst/>
          </a:prstGeom>
        </p:spPr>
        <p:txBody>
          <a:bodyPr wrap="square">
            <a:spAutoFit/>
          </a:bodyPr>
          <a:lstStyle/>
          <a:p>
            <a:r>
              <a:rPr lang="en-US" dirty="0"/>
              <a:t>Continued decline in the costs of Li-ion batteries has increased their competitiveness over gas turbines</a:t>
            </a:r>
          </a:p>
        </p:txBody>
      </p:sp>
      <p:sp>
        <p:nvSpPr>
          <p:cNvPr id="8" name="TextBox 7">
            <a:extLst>
              <a:ext uri="{FF2B5EF4-FFF2-40B4-BE49-F238E27FC236}">
                <a16:creationId xmlns:a16="http://schemas.microsoft.com/office/drawing/2014/main" id="{D2A0557B-C90C-4CAB-9495-C94084753EA2}"/>
              </a:ext>
            </a:extLst>
          </p:cNvPr>
          <p:cNvSpPr txBox="1"/>
          <p:nvPr/>
        </p:nvSpPr>
        <p:spPr>
          <a:xfrm>
            <a:off x="889231" y="1819096"/>
            <a:ext cx="9940953" cy="646331"/>
          </a:xfrm>
          <a:prstGeom prst="rect">
            <a:avLst/>
          </a:prstGeom>
          <a:noFill/>
        </p:spPr>
        <p:txBody>
          <a:bodyPr wrap="square" rtlCol="0">
            <a:spAutoFit/>
          </a:bodyPr>
          <a:lstStyle/>
          <a:p>
            <a:r>
              <a:rPr lang="en-US" dirty="0"/>
              <a:t>Phase 1 typically provides only 1 service  but phase 2 provides multiple services,</a:t>
            </a:r>
          </a:p>
          <a:p>
            <a:r>
              <a:rPr lang="en-US" dirty="0"/>
              <a:t>Two factor to evaluate: physical capacity (capacity credit), the value of energy time-shifting</a:t>
            </a:r>
          </a:p>
        </p:txBody>
      </p:sp>
      <p:pic>
        <p:nvPicPr>
          <p:cNvPr id="11" name="Picture 10">
            <a:extLst>
              <a:ext uri="{FF2B5EF4-FFF2-40B4-BE49-F238E27FC236}">
                <a16:creationId xmlns:a16="http://schemas.microsoft.com/office/drawing/2014/main" id="{E0888DF3-1CAE-4B96-A741-AA66D8841080}"/>
              </a:ext>
            </a:extLst>
          </p:cNvPr>
          <p:cNvPicPr>
            <a:picLocks noChangeAspect="1"/>
          </p:cNvPicPr>
          <p:nvPr/>
        </p:nvPicPr>
        <p:blipFill rotWithShape="1">
          <a:blip r:embed="rId2"/>
          <a:srcRect l="10165"/>
          <a:stretch/>
        </p:blipFill>
        <p:spPr>
          <a:xfrm>
            <a:off x="1536476" y="3429000"/>
            <a:ext cx="4476081" cy="2752331"/>
          </a:xfrm>
          <a:prstGeom prst="rect">
            <a:avLst/>
          </a:prstGeom>
        </p:spPr>
      </p:pic>
      <p:pic>
        <p:nvPicPr>
          <p:cNvPr id="12" name="Picture 11">
            <a:extLst>
              <a:ext uri="{FF2B5EF4-FFF2-40B4-BE49-F238E27FC236}">
                <a16:creationId xmlns:a16="http://schemas.microsoft.com/office/drawing/2014/main" id="{882746B7-0F1B-430A-9BB0-BDA0F37D268B}"/>
              </a:ext>
            </a:extLst>
          </p:cNvPr>
          <p:cNvPicPr>
            <a:picLocks noChangeAspect="1"/>
          </p:cNvPicPr>
          <p:nvPr/>
        </p:nvPicPr>
        <p:blipFill rotWithShape="1">
          <a:blip r:embed="rId3"/>
          <a:srcRect r="52065" b="21384"/>
          <a:stretch/>
        </p:blipFill>
        <p:spPr>
          <a:xfrm>
            <a:off x="7022481" y="3435130"/>
            <a:ext cx="3824483" cy="2746201"/>
          </a:xfrm>
          <a:prstGeom prst="rect">
            <a:avLst/>
          </a:prstGeom>
        </p:spPr>
      </p:pic>
      <p:sp>
        <p:nvSpPr>
          <p:cNvPr id="13" name="Rectangle 12">
            <a:extLst>
              <a:ext uri="{FF2B5EF4-FFF2-40B4-BE49-F238E27FC236}">
                <a16:creationId xmlns:a16="http://schemas.microsoft.com/office/drawing/2014/main" id="{15C060E6-7A41-4430-B018-F75E1BC3DC84}"/>
              </a:ext>
            </a:extLst>
          </p:cNvPr>
          <p:cNvSpPr/>
          <p:nvPr/>
        </p:nvSpPr>
        <p:spPr>
          <a:xfrm>
            <a:off x="2758884" y="2942331"/>
            <a:ext cx="2398413" cy="369332"/>
          </a:xfrm>
          <a:prstGeom prst="rect">
            <a:avLst/>
          </a:prstGeom>
        </p:spPr>
        <p:txBody>
          <a:bodyPr wrap="none">
            <a:spAutoFit/>
          </a:bodyPr>
          <a:lstStyle/>
          <a:p>
            <a:r>
              <a:rPr lang="en-US" dirty="0"/>
              <a:t>physical capacity value </a:t>
            </a:r>
          </a:p>
        </p:txBody>
      </p:sp>
      <p:sp>
        <p:nvSpPr>
          <p:cNvPr id="14" name="Rectangle 13">
            <a:extLst>
              <a:ext uri="{FF2B5EF4-FFF2-40B4-BE49-F238E27FC236}">
                <a16:creationId xmlns:a16="http://schemas.microsoft.com/office/drawing/2014/main" id="{DFEAA36B-39D1-416D-9498-975DC24192D7}"/>
              </a:ext>
            </a:extLst>
          </p:cNvPr>
          <p:cNvSpPr/>
          <p:nvPr/>
        </p:nvSpPr>
        <p:spPr>
          <a:xfrm>
            <a:off x="7626886" y="2942331"/>
            <a:ext cx="2685351" cy="369332"/>
          </a:xfrm>
          <a:prstGeom prst="rect">
            <a:avLst/>
          </a:prstGeom>
        </p:spPr>
        <p:txBody>
          <a:bodyPr wrap="none">
            <a:spAutoFit/>
          </a:bodyPr>
          <a:lstStyle/>
          <a:p>
            <a:r>
              <a:rPr lang="en-US" dirty="0"/>
              <a:t>energy time-shifting value</a:t>
            </a:r>
          </a:p>
        </p:txBody>
      </p:sp>
      <p:sp>
        <p:nvSpPr>
          <p:cNvPr id="15" name="Slide Number Placeholder 14">
            <a:extLst>
              <a:ext uri="{FF2B5EF4-FFF2-40B4-BE49-F238E27FC236}">
                <a16:creationId xmlns:a16="http://schemas.microsoft.com/office/drawing/2014/main" id="{39FAE98B-09F7-4F6B-8589-1CFC2F4C2C77}"/>
              </a:ext>
            </a:extLst>
          </p:cNvPr>
          <p:cNvSpPr>
            <a:spLocks noGrp="1"/>
          </p:cNvSpPr>
          <p:nvPr>
            <p:ph type="sldNum" sz="quarter" idx="12"/>
          </p:nvPr>
        </p:nvSpPr>
        <p:spPr/>
        <p:txBody>
          <a:bodyPr/>
          <a:lstStyle/>
          <a:p>
            <a:fld id="{1BB77629-96EE-4DC2-A1B5-014D4B89F1B8}" type="slidenum">
              <a:rPr lang="en-US" smtClean="0"/>
              <a:t>9</a:t>
            </a:fld>
            <a:endParaRPr lang="en-US"/>
          </a:p>
        </p:txBody>
      </p:sp>
    </p:spTree>
    <p:extLst>
      <p:ext uri="{BB962C8B-B14F-4D97-AF65-F5344CB8AC3E}">
        <p14:creationId xmlns:p14="http://schemas.microsoft.com/office/powerpoint/2010/main" val="406379427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2135</TotalTime>
  <Words>1617</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Ashling Leilaeioun</dc:creator>
  <cp:lastModifiedBy>Ashling Leilaeioun</cp:lastModifiedBy>
  <cp:revision>62</cp:revision>
  <dcterms:created xsi:type="dcterms:W3CDTF">2021-03-07T05:18:33Z</dcterms:created>
  <dcterms:modified xsi:type="dcterms:W3CDTF">2021-03-08T16:53:58Z</dcterms:modified>
</cp:coreProperties>
</file>