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8" r:id="rId5"/>
    <p:sldId id="263" r:id="rId6"/>
    <p:sldId id="258" r:id="rId7"/>
    <p:sldId id="259" r:id="rId8"/>
    <p:sldId id="260" r:id="rId9"/>
    <p:sldId id="262" r:id="rId10"/>
    <p:sldId id="265" r:id="rId11"/>
    <p:sldId id="266" r:id="rId12"/>
    <p:sldId id="267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1762-99CB-435D-9CEB-DD35DE0B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448409"/>
            <a:ext cx="9144000" cy="2560394"/>
          </a:xfrm>
        </p:spPr>
        <p:txBody>
          <a:bodyPr anchor="b"/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3A4B7-E967-48D7-80D5-82BB113D3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4150274"/>
            <a:ext cx="11535508" cy="20425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524E-2DC6-4400-8C36-D3848C3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8E6-73CB-4A4B-9A20-EF977CA4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5FAC-86F1-44A2-963D-B9CA93B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E45D5-B00E-4410-94FB-2D200CF94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65" y="352373"/>
            <a:ext cx="646331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EB3EA-B48A-48D9-B029-CC45FAC54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052763"/>
            <a:ext cx="11521463" cy="980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A193C-ECE5-42CB-B4BF-05023B9E3E19}"/>
              </a:ext>
            </a:extLst>
          </p:cNvPr>
          <p:cNvSpPr txBox="1"/>
          <p:nvPr/>
        </p:nvSpPr>
        <p:spPr>
          <a:xfrm>
            <a:off x="10431952" y="2854340"/>
            <a:ext cx="1431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https://showyourstripes.info/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CF845-C75A-43A4-8DAA-AF8637CFC249}"/>
              </a:ext>
            </a:extLst>
          </p:cNvPr>
          <p:cNvSpPr txBox="1"/>
          <p:nvPr/>
        </p:nvSpPr>
        <p:spPr>
          <a:xfrm>
            <a:off x="10215690" y="341997"/>
            <a:ext cx="1770812" cy="646331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19218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EB8D-FA26-4287-ACDB-D520B0FA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572E-FD7B-485E-A0A2-8041465B3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A8641-4B6A-4733-B77E-2D7604E1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AEF7-9E81-4800-9676-D1C1F963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43621-BB2B-4D2A-8BB3-6B3C8705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5B50C-ECF9-49CD-8414-1489A845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7DF3B-BD6F-4EFF-AB48-7B455366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2ACD35-7C35-418F-B4FD-4222F1D8D487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32972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7E577-F113-4FA8-AC8C-C8CFB5A80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584" y="365125"/>
            <a:ext cx="2192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6B968-AAB9-41DD-925F-F5CDBBF6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90D7-B5C4-469E-A986-3FA3C05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24D45-1DF8-4265-B7F3-D1B7650D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634D-60F4-4317-A984-0E754259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08228-2A77-4481-82CA-A215C95E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0062" y="3215544"/>
            <a:ext cx="5820635" cy="1022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930F7-DECF-4505-AE6E-64C3C49B88EB}"/>
              </a:ext>
            </a:extLst>
          </p:cNvPr>
          <p:cNvGrpSpPr/>
          <p:nvPr/>
        </p:nvGrpSpPr>
        <p:grpSpPr>
          <a:xfrm rot="5400000">
            <a:off x="10719850" y="770474"/>
            <a:ext cx="1791118" cy="523220"/>
            <a:chOff x="10195383" y="544217"/>
            <a:chExt cx="1791118" cy="5232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B1BF86-A453-4FC1-970C-41128D3F5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383" y="570593"/>
              <a:ext cx="458103" cy="4581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D842C-958A-4602-803C-25C2824E9E56}"/>
                </a:ext>
              </a:extLst>
            </p:cNvPr>
            <p:cNvSpPr txBox="1"/>
            <p:nvPr/>
          </p:nvSpPr>
          <p:spPr>
            <a:xfrm>
              <a:off x="10612314" y="544217"/>
              <a:ext cx="1374187" cy="523220"/>
            </a:xfrm>
            <a:prstGeom prst="rect">
              <a:avLst/>
            </a:prstGeom>
            <a:noFill/>
            <a:effectLst>
              <a:outerShdw blurRad="50800" dist="38100" algn="l" rotWithShape="0">
                <a:srgbClr val="FFFF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effectLst/>
                  <a:latin typeface="Arial Black" panose="020B0A04020102020204" pitchFamily="34" charset="0"/>
                </a:rPr>
                <a:t>Jones Solar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8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91DB-5E78-4386-BB2B-D3E8EFB7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9721360" cy="971306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DDCC-6211-440E-A589-C889C880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11521463" cy="45868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7446-5EF0-4A8B-BA67-CE0DC3B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DB08-3D5D-4DDE-B0AD-9C570D3C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C89FD-E995-465D-8C49-8E519265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BD364-8757-40C6-9991-FD8D23496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090F4-7A01-4DD1-A58C-AAF380D2B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69484E-3E57-4714-9653-6E356BCA63C0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9301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18B9-F37A-4ECD-BECD-2C17D1CF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764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062D-7859-40F9-BE83-5A5739B5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19552"/>
            <a:ext cx="10515600" cy="12230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A69F-420A-48E9-8CF3-501376D9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AABF-FE26-4866-81CA-81AEF1CA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8AF1-762D-4FD1-9F29-96BAE285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F9D3D-4984-4BCC-937E-DC151FBF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" y="5242567"/>
            <a:ext cx="11521463" cy="980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A48864-1A8B-4B56-ABF3-6CB9F4CE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1" y="662630"/>
            <a:ext cx="11521463" cy="9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2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FE98-F546-4B92-8449-67F5C38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980D-FDED-45AB-B641-C0E1C582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78" y="1825625"/>
            <a:ext cx="56124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F85A-9673-4291-8B5A-8AE0057A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66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1A7AA-70A2-4DE7-93AB-94F9700F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706E8-E006-43DD-8C6D-C442A8C1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D924-9393-4CEB-88A7-A91227D2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A8D07-5B71-4399-BBD2-C55D0DC42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BE7A1-D2A2-493B-AAFB-2D7D0A43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ABAC5-F7D8-4846-AC2F-11E2A0DC5DC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01175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C909-01E2-4428-9F5D-9BEDF598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10948010" cy="1029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9E9AF-BD41-4608-ADE9-CBD0EC7C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8" y="1681163"/>
            <a:ext cx="55901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1AD2E-F28A-4A38-AB71-E53CE3F9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78" y="2505075"/>
            <a:ext cx="559019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DD61-6421-4473-BD64-91D958321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566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1285F-D220-444F-B5C4-E6B68A10C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66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BE4D8-2CCC-4988-A62C-66DFE86C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C30C7-5C52-4EA1-A944-B41A9968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5C770-BDE2-471B-945A-0CE3E64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591C1-AB81-491E-8294-1865340D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89DB4-7C4B-4EFB-8566-DDF2160F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3CC5AA-27FA-4203-B0F6-16AAC25B4465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4784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D8-9C45-43A0-85D6-6AA232CC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0C42E-7ECC-4150-A0BE-5BAC454E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0CB9-D74F-4D28-9817-D18E13DB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7D922-C0C2-4A4D-8E22-88DDFE03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03480-C417-4134-BB4B-820E50C5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20E3F-6851-45E0-99EA-970E8438A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BEA92-5B42-464D-8DE3-68D01734DCF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79980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5977C-C48F-478E-A7C6-80D41B77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6EBA0-C256-480F-862F-8F3BE85F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74AB-07D9-49C3-81EB-311371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2899-8F30-4773-A4F4-B2D0592A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86F7-93DB-4921-BCC6-FCCD89F9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0"/>
            <a:ext cx="6624881" cy="57886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3035-7596-4D30-B918-00FA3BD0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399"/>
            <a:ext cx="4449860" cy="41884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0804E-707D-46FC-8B0E-08641AD0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9218A-CB03-4D0D-B9E9-C2D90D3A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32B5-5DB4-41C7-BACD-3B5D59D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95426-FAC8-4582-A23C-09CAC4CD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A29B7-B473-4C8A-B05E-43B777DE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3EDC0-49F4-4B91-8165-D278B9CFCB04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72232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CA44-67C2-4A96-83DA-87A44278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A173-E28A-451D-A910-9EB2A63BB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3813"/>
            <a:ext cx="6172200" cy="4767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61FF9-D34B-4B7A-8D8D-4C7B699A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400"/>
            <a:ext cx="444986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28D8-0011-485F-A870-3FFCCB2F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261FB-2A3F-40E7-A081-76046D9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D54B-0539-48C0-9224-B42D9EED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3D4E4-E3F9-41F9-BA86-16D23BF3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CB890F-288E-457B-8FD4-97D5FF034DA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B70F8E-73FA-4747-9DA9-49029DE9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B3276-E200-462E-AB35-0FD9C80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9" y="365125"/>
            <a:ext cx="9668606" cy="94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DA42-8ABB-4E40-A06F-BE862F5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7" y="1616443"/>
            <a:ext cx="11521463" cy="45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CA08-7B1D-4C5D-8B71-ABFA2EBC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E50E-B2EC-44CE-A82C-B66B07B5243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172C-BA18-49E4-BA95-6380638B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687D-FAC9-465F-B124-D5A654C0D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6D12-5FFF-41C6-B9C9-B011DB58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bium.nrel.gov/?project=fc00a185-f280-47d5-a610-2f892c296e51" TargetMode="External"/><Relationship Id="rId2" Type="http://schemas.openxmlformats.org/officeDocument/2006/relationships/hyperlink" Target="https://www.energy.gov/eere/analysis/analysis-publica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CED3-B29D-419F-AFB8-2CB8BCA26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/>
              <a:t>Journal Club Review of</a:t>
            </a:r>
            <a:br>
              <a:rPr lang="en-US" dirty="0"/>
            </a:br>
            <a:r>
              <a:rPr lang="en-US" dirty="0"/>
              <a:t>Electrification Futures Study:</a:t>
            </a:r>
            <a:br>
              <a:rPr lang="en-US" dirty="0"/>
            </a:br>
            <a:r>
              <a:rPr lang="en-US" dirty="0"/>
              <a:t>Scenarios of Power System Evolution and</a:t>
            </a:r>
            <a:br>
              <a:rPr lang="en-US" dirty="0"/>
            </a:br>
            <a:r>
              <a:rPr lang="en-US" dirty="0"/>
              <a:t>Infrastructure Development for the United States</a:t>
            </a:r>
            <a:br>
              <a:rPr lang="en-US" dirty="0"/>
            </a:br>
            <a:r>
              <a:rPr lang="en-US" dirty="0"/>
              <a:t>NREL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31BA9-5AD3-4A83-832D-412D69000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Russ Jones</a:t>
            </a:r>
          </a:p>
        </p:txBody>
      </p:sp>
    </p:spTree>
    <p:extLst>
      <p:ext uri="{BB962C8B-B14F-4D97-AF65-F5344CB8AC3E}">
        <p14:creationId xmlns:p14="http://schemas.microsoft.com/office/powerpoint/2010/main" val="200743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F81E-F07B-437B-B5E4-57DF0F29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9346-0409-4417-99EA-814FBA19E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11521463" cy="578977"/>
          </a:xfrm>
        </p:spPr>
        <p:txBody>
          <a:bodyPr/>
          <a:lstStyle/>
          <a:p>
            <a:r>
              <a:rPr lang="en-US" dirty="0"/>
              <a:t>Still melting the polar ice caps in 2050 without strong policy intervention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F1752-F6EC-4856-B041-C5F575CA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30" y="2026617"/>
            <a:ext cx="10351420" cy="41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F6A3-15CA-415B-A037-64BA9F82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Demand-side flexibility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44CC1-F09A-4D7F-B4A4-C04BBBD7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8" y="1759854"/>
            <a:ext cx="7750212" cy="435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003A4-9605-4935-B063-929687F0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91" y="1759854"/>
            <a:ext cx="3132091" cy="232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9663A-F02A-4621-A080-11B339374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177" y="4378918"/>
            <a:ext cx="3063505" cy="2331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BCE48-BDA5-4C0D-BB7F-71AAC7668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694" y="2137076"/>
            <a:ext cx="1196444" cy="784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57D261-2FC8-4B7A-8DC1-C43E1F88F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694" y="4759951"/>
            <a:ext cx="1196444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9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6669-230A-4287-A191-592AA4D0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side flexibility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ED458-885E-419A-AC96-C6CBC8FC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59" y="2272621"/>
            <a:ext cx="6203715" cy="205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B7371F-A665-4E91-8455-FF10F191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674" y="15949"/>
            <a:ext cx="5688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1115-1C98-4162-A06E-4F2B6964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Sector Evolution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9C1DF-3461-49C4-B884-E5E4259BF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9"/>
          <a:stretch/>
        </p:blipFill>
        <p:spPr>
          <a:xfrm>
            <a:off x="2297101" y="1604866"/>
            <a:ext cx="7220123" cy="52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1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2744-3CD4-448B-89A5-E935D876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Supply-side scenarios and impacts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9C1666-4A5A-4A78-BC82-04E43B6036B4}"/>
              </a:ext>
            </a:extLst>
          </p:cNvPr>
          <p:cNvGrpSpPr/>
          <p:nvPr/>
        </p:nvGrpSpPr>
        <p:grpSpPr>
          <a:xfrm>
            <a:off x="1186540" y="1508986"/>
            <a:ext cx="10103501" cy="5349014"/>
            <a:chOff x="318793" y="1508986"/>
            <a:chExt cx="11554414" cy="66679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57D8A7-DEEF-4B36-B610-DA9E4F0B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93" y="1539469"/>
              <a:ext cx="5433531" cy="374174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C13319-A15B-4233-9382-A90B75A6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0986" y="2877213"/>
              <a:ext cx="1150720" cy="28577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65B761-C509-43E6-9D3A-CAB8E3F3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3044" y="1508986"/>
              <a:ext cx="4922947" cy="37722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56CD9E-58A0-476E-A2B8-340A4EF2B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793" y="4393269"/>
              <a:ext cx="5433531" cy="37338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5B466E-EA50-4B49-A14F-01BCC3EE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0865" y="4427373"/>
              <a:ext cx="4872342" cy="3749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012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CC72-C134-4696-A109-0F5C447A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cost assumptions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41B2E-4119-4DE7-8CC7-EB2AC1AE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90" y="2249580"/>
            <a:ext cx="5768840" cy="4084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89CCB-5955-466A-A1B1-5010688E3535}"/>
              </a:ext>
            </a:extLst>
          </p:cNvPr>
          <p:cNvSpPr txBox="1"/>
          <p:nvPr/>
        </p:nvSpPr>
        <p:spPr>
          <a:xfrm>
            <a:off x="559837" y="2855167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Assumed $270/kWh in 2050</a:t>
            </a:r>
          </a:p>
        </p:txBody>
      </p:sp>
    </p:spTree>
    <p:extLst>
      <p:ext uri="{BB962C8B-B14F-4D97-AF65-F5344CB8AC3E}">
        <p14:creationId xmlns:p14="http://schemas.microsoft.com/office/powerpoint/2010/main" val="418989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36F2-5B01-4B2A-9378-3ED6300E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9C9BA-9015-4F85-8E69-9388B479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4"/>
            <a:ext cx="11521463" cy="4782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Fifth in a series of reports analyzing the potential impacts of widespread electrification on the evolution of the U.S. electricity system.</a:t>
            </a:r>
          </a:p>
          <a:p>
            <a:pPr lvl="1"/>
            <a:r>
              <a:rPr lang="en-US" dirty="0"/>
              <a:t>Others at </a:t>
            </a:r>
            <a:r>
              <a:rPr lang="en-US" dirty="0">
                <a:hlinkClick r:id="rId2"/>
              </a:rPr>
              <a:t>https://www.energy.gov/eere/analysis/analysis-publications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Others: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Electrification Futures Study: End-Use Electric Technology Cost and Performance Projections through 2050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Electrification Futures Study: Scenarios of Electric Technology Adoption and Power Consumption for the United States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The Demand-Side Grid (</a:t>
            </a:r>
            <a:r>
              <a:rPr lang="en-US" dirty="0" err="1"/>
              <a:t>dsgrid</a:t>
            </a:r>
            <a:r>
              <a:rPr lang="en-US" dirty="0"/>
              <a:t>) Model Documentation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Electrification Futures Study: Methodological Approaches for Assessing Long-Term Power System Impacts of End-Use Electrification</a:t>
            </a:r>
          </a:p>
          <a:p>
            <a:r>
              <a:rPr lang="en-US" dirty="0"/>
              <a:t>Supply-side scenarios are simulated using the NREL Regional Energy Deployment System (</a:t>
            </a:r>
            <a:r>
              <a:rPr lang="en-US" dirty="0" err="1"/>
              <a:t>ReEDS</a:t>
            </a:r>
            <a:r>
              <a:rPr lang="en-US" dirty="0"/>
              <a:t>) model (Cohen et al. 2019). </a:t>
            </a:r>
            <a:r>
              <a:rPr lang="en-US" dirty="0" err="1"/>
              <a:t>ReEDS</a:t>
            </a:r>
            <a:r>
              <a:rPr lang="en-US" dirty="0"/>
              <a:t> is a capacity expansion model that identifies least-cost portfolios of the U.S. power system from the present through 2050 </a:t>
            </a:r>
          </a:p>
          <a:p>
            <a:pPr lvl="1"/>
            <a:r>
              <a:rPr lang="en-US" dirty="0"/>
              <a:t>With a nice website for results at </a:t>
            </a:r>
            <a:r>
              <a:rPr lang="en-US" dirty="0">
                <a:hlinkClick r:id="rId3"/>
              </a:rPr>
              <a:t>https://cambium.nrel.gov/?project=fc00a185-f280-47d5-a610-2f892c296e51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All the results are downloadable from the website including hourly profiles from all scenarios</a:t>
            </a:r>
          </a:p>
        </p:txBody>
      </p:sp>
    </p:spTree>
    <p:extLst>
      <p:ext uri="{BB962C8B-B14F-4D97-AF65-F5344CB8AC3E}">
        <p14:creationId xmlns:p14="http://schemas.microsoft.com/office/powerpoint/2010/main" val="19826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357AE-EA8F-48E9-9AEF-25874C56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62"/>
            <a:ext cx="12192000" cy="66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5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E3FC-4DE2-45AD-A7F3-E50EE89D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used in the Energy Futures Study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DDC20-365B-4DDE-B232-27B2447A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0" b="972"/>
          <a:stretch/>
        </p:blipFill>
        <p:spPr>
          <a:xfrm>
            <a:off x="263160" y="1932675"/>
            <a:ext cx="5060371" cy="353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EA35C-7571-4983-9656-51EA4EC7B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97" y="4026583"/>
            <a:ext cx="6585670" cy="2235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A21FA-14DE-4A9D-9F07-C8CA5E583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271" y="1932675"/>
            <a:ext cx="6194569" cy="3443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FCF973-ED14-4933-B4F8-D5A9B2581BED}"/>
              </a:ext>
            </a:extLst>
          </p:cNvPr>
          <p:cNvSpPr txBox="1"/>
          <p:nvPr/>
        </p:nvSpPr>
        <p:spPr>
          <a:xfrm>
            <a:off x="1236668" y="1632858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dsgrid</a:t>
            </a:r>
            <a:r>
              <a:rPr lang="en-US" b="1" dirty="0"/>
              <a:t> -  electric load modeling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03F51-1A88-4DA1-9125-1B962D2B6F0E}"/>
              </a:ext>
            </a:extLst>
          </p:cNvPr>
          <p:cNvSpPr txBox="1"/>
          <p:nvPr/>
        </p:nvSpPr>
        <p:spPr>
          <a:xfrm>
            <a:off x="2383931" y="6262209"/>
            <a:ext cx="490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EnergyPATHWAYS</a:t>
            </a:r>
            <a:r>
              <a:rPr lang="en-US" b="1" dirty="0"/>
              <a:t> — overall energy system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21CB6-9A84-480A-A221-E504787EFD9C}"/>
              </a:ext>
            </a:extLst>
          </p:cNvPr>
          <p:cNvSpPr txBox="1"/>
          <p:nvPr/>
        </p:nvSpPr>
        <p:spPr>
          <a:xfrm>
            <a:off x="5736996" y="1563343"/>
            <a:ext cx="627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ReEDS</a:t>
            </a:r>
            <a:r>
              <a:rPr lang="en-US" b="1" dirty="0"/>
              <a:t> — optimal capacity planning and dispatch model for USA</a:t>
            </a:r>
          </a:p>
        </p:txBody>
      </p:sp>
    </p:spTree>
    <p:extLst>
      <p:ext uri="{BB962C8B-B14F-4D97-AF65-F5344CB8AC3E}">
        <p14:creationId xmlns:p14="http://schemas.microsoft.com/office/powerpoint/2010/main" val="185563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36F2-5B01-4B2A-9378-3ED6300E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9C9BA-9015-4F85-8E69-9388B479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4"/>
            <a:ext cx="11521463" cy="4782743"/>
          </a:xfrm>
        </p:spPr>
        <p:txBody>
          <a:bodyPr>
            <a:normAutofit/>
          </a:bodyPr>
          <a:lstStyle/>
          <a:p>
            <a:r>
              <a:rPr lang="en-US" dirty="0"/>
              <a:t>Key findings of the study:</a:t>
            </a:r>
          </a:p>
          <a:p>
            <a:pPr lvl="1"/>
            <a:r>
              <a:rPr lang="en-US" dirty="0"/>
              <a:t>Electrification drives substantial growth in renewables, gas, and storage in policy-dependent proportions (doubling by 2050 in high-electrification scenario)</a:t>
            </a:r>
          </a:p>
          <a:p>
            <a:pPr lvl="1"/>
            <a:r>
              <a:rPr lang="en-US" dirty="0"/>
              <a:t>Increased reliance on demand flexibility (e.g. EV charging) to make the supply system more cost-effective</a:t>
            </a:r>
          </a:p>
          <a:p>
            <a:pPr lvl="1"/>
            <a:r>
              <a:rPr lang="en-US" dirty="0"/>
              <a:t>The US has ample resources (renewables and gas) to accommodate growth in the electricity sector</a:t>
            </a:r>
          </a:p>
          <a:p>
            <a:pPr lvl="1"/>
            <a:r>
              <a:rPr lang="en-US" dirty="0"/>
              <a:t>Cost growth in the electricity sector may occur due to increased T&amp;D capacity, but this depends on pace of technology improvement for end-use efficiency</a:t>
            </a:r>
          </a:p>
          <a:p>
            <a:pPr lvl="1"/>
            <a:r>
              <a:rPr lang="en-US" dirty="0"/>
              <a:t>Overall, by shifting demand for transportation and heating energy use to electrification, total energy sector consumption and emissions are reduced</a:t>
            </a:r>
          </a:p>
          <a:p>
            <a:r>
              <a:rPr lang="en-US" dirty="0"/>
              <a:t>Limitations and caveats:</a:t>
            </a:r>
          </a:p>
          <a:p>
            <a:pPr lvl="1"/>
            <a:r>
              <a:rPr lang="en-US" dirty="0"/>
              <a:t>The analysis only included system costs and does not include any consumer costs for electrification or demand flexibility</a:t>
            </a:r>
          </a:p>
          <a:p>
            <a:pPr lvl="1"/>
            <a:r>
              <a:rPr lang="en-US" dirty="0"/>
              <a:t>The analysis omits any consideration for hydrogen fuel generation as a displacement for natural gas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3BD16-EAA4-4DED-BAF1-5207C817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13" y="129254"/>
            <a:ext cx="10364098" cy="6599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859A9-6283-4AC7-8CBF-BBCE83FB1239}"/>
              </a:ext>
            </a:extLst>
          </p:cNvPr>
          <p:cNvSpPr txBox="1"/>
          <p:nvPr/>
        </p:nvSpPr>
        <p:spPr>
          <a:xfrm>
            <a:off x="138223" y="276445"/>
            <a:ext cx="4412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Electricity Sector Growth to meet High Electrification Scenario </a:t>
            </a:r>
          </a:p>
          <a:p>
            <a:r>
              <a:rPr lang="en-US" sz="2400" b="1" i="1" dirty="0"/>
              <a:t>by Region</a:t>
            </a:r>
          </a:p>
        </p:txBody>
      </p:sp>
    </p:spTree>
    <p:extLst>
      <p:ext uri="{BB962C8B-B14F-4D97-AF65-F5344CB8AC3E}">
        <p14:creationId xmlns:p14="http://schemas.microsoft.com/office/powerpoint/2010/main" val="358591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C1C3-CF40-44B2-BA3F-B0964CAE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Costs of Electrification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AA1B7-119E-450A-BD7D-7DE4C836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29" y="1671227"/>
            <a:ext cx="8983112" cy="49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ACEF-1424-4F8E-B835-5E400A77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Use and Emissions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07524-6ECB-4F7A-8961-E2B3FEB7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19" y="1768077"/>
            <a:ext cx="9486644" cy="45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8F19-F6F9-4DB7-91A2-58A1572E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F592-B2AE-41ED-ADBD-707E08B2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4"/>
            <a:ext cx="3930707" cy="4902809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Reference electrification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represents the least incremental change in electrification through 2050, which serves as a baseline of comparison to the other scenarios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Medium electrification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represents widespread electrification in select sub-sectors with potentially lower barriers, but it does not result in transformational change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High electrification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represents transformational change in electricity’s share of final energy consumption, such as that which could result from a combination of technology advancements, policy drivers, and consumer enthusiasm for electric technologies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66837-B44D-46C8-967E-6B3EAFA1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357" y="1784201"/>
            <a:ext cx="7436925" cy="46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471"/>
      </p:ext>
    </p:extLst>
  </p:cSld>
  <p:clrMapOvr>
    <a:masterClrMapping/>
  </p:clrMapOvr>
</p:sld>
</file>

<file path=ppt/theme/theme1.xml><?xml version="1.0" encoding="utf-8"?>
<a:theme xmlns:a="http://schemas.openxmlformats.org/drawingml/2006/main" name="j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e" id="{9002EF04-87FD-4C4A-98F9-A35845DEC35C}" vid="{B54F6F05-6927-419A-A888-C00B0FFB73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jse</Template>
  <TotalTime>5813</TotalTime>
  <Words>525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jse</vt:lpstr>
      <vt:lpstr>Journal Club Review of Electrification Futures Study: Scenarios of Power System Evolution and Infrastructure Development for the United States NREL Report</vt:lpstr>
      <vt:lpstr>Executive Summary</vt:lpstr>
      <vt:lpstr>PowerPoint Presentation</vt:lpstr>
      <vt:lpstr>Models used in the Energy Futures Study </vt:lpstr>
      <vt:lpstr>Executive Summary</vt:lpstr>
      <vt:lpstr>PowerPoint Presentation</vt:lpstr>
      <vt:lpstr>Net Costs of Electrification</vt:lpstr>
      <vt:lpstr>Total Energy Use and Emissions</vt:lpstr>
      <vt:lpstr>Scenarios</vt:lpstr>
      <vt:lpstr>Effect on Emissions</vt:lpstr>
      <vt:lpstr>Demand-side flexibility scenarios</vt:lpstr>
      <vt:lpstr>Demand side flexibility impact</vt:lpstr>
      <vt:lpstr>Power Sector Evolution Scenarios</vt:lpstr>
      <vt:lpstr>Supply-side scenarios and impacts</vt:lpstr>
      <vt:lpstr>Battery cost assumptions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Jones</dc:creator>
  <cp:lastModifiedBy>Russell Jones</cp:lastModifiedBy>
  <cp:revision>32</cp:revision>
  <dcterms:created xsi:type="dcterms:W3CDTF">2021-02-04T17:04:18Z</dcterms:created>
  <dcterms:modified xsi:type="dcterms:W3CDTF">2021-02-08T17:58:05Z</dcterms:modified>
</cp:coreProperties>
</file>