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409" r:id="rId3"/>
    <p:sldId id="574" r:id="rId4"/>
    <p:sldId id="376" r:id="rId5"/>
    <p:sldId id="351" r:id="rId6"/>
    <p:sldId id="573" r:id="rId7"/>
    <p:sldId id="324" r:id="rId8"/>
    <p:sldId id="362" r:id="rId9"/>
    <p:sldId id="369" r:id="rId10"/>
    <p:sldId id="394" r:id="rId11"/>
    <p:sldId id="395" r:id="rId12"/>
    <p:sldId id="405" r:id="rId13"/>
    <p:sldId id="584" r:id="rId14"/>
    <p:sldId id="585" r:id="rId15"/>
    <p:sldId id="579" r:id="rId16"/>
    <p:sldId id="578" r:id="rId17"/>
    <p:sldId id="576" r:id="rId18"/>
    <p:sldId id="583" r:id="rId19"/>
    <p:sldId id="404" r:id="rId20"/>
    <p:sldId id="586" r:id="rId21"/>
    <p:sldId id="587" r:id="rId22"/>
    <p:sldId id="5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DAA900"/>
    <a:srgbClr val="0091B3"/>
    <a:srgbClr val="002856"/>
    <a:srgbClr val="5B5B5B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30"/>
    <p:restoredTop sz="94822"/>
  </p:normalViewPr>
  <p:slideViewPr>
    <p:cSldViewPr snapToGrid="0" snapToObjects="1">
      <p:cViewPr varScale="1">
        <p:scale>
          <a:sx n="148" d="100"/>
          <a:sy n="148" d="100"/>
        </p:scale>
        <p:origin x="192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181C-5C10-0D4C-A5F3-4F351787873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925B2-BD39-8D48-B4AA-879C36393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925B2-BD39-8D48-B4AA-879C363936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0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925B2-BD39-8D48-B4AA-879C363936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2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1617-6E70-D740-891C-980B7DFFA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0C9D7-33FB-0B49-ADD3-633E40D9C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F6A55-8565-F447-8C2D-E8FF8698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54F8-B0FD-E244-9D2F-B7FD18F8EB07}" type="datetime1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74B66-985D-9F4F-81DC-1FDFCB9F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AEACC-8ED1-9348-8D32-5D16FEF9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1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2B22C-3BD7-5D4C-8005-B5DBA6BB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3A746-4489-B542-B643-13F2B555C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B4FC0-5793-934E-AA1A-ED60AFA5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3D0C-D9B1-7247-BBCD-2670633C0485}" type="datetime1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A751A-1349-AC40-8931-814AAE99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AE2C6-543C-9D45-AEEB-7F313E8D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9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9EE81-9D73-8746-8CAB-00ED017CC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943EE-CBCB-2B4B-98A1-683754A4C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75238-728E-D642-BD6B-90E833F1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E749-E6FB-B14C-87EF-6905BDF4F5D1}" type="datetime1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23DBC-1164-9146-9E9B-D14BAF66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06198-56A8-A046-8B28-9DDBE94E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EB601-AACD-8541-AA39-505C0541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1606-5B0B-EA42-8E6E-163D0FF3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10E8-50C4-404D-8695-2515E58D82CF}" type="datetime1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EC4B4-AF31-584C-8D37-C0705F40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EC43C-FC74-204A-9FA1-E5E01732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8095" y="6485558"/>
            <a:ext cx="1245704" cy="365125"/>
          </a:xfrm>
        </p:spPr>
        <p:txBody>
          <a:bodyPr/>
          <a:lstStyle>
            <a:lvl1pPr>
              <a:defRPr sz="2000"/>
            </a:lvl1pPr>
          </a:lstStyle>
          <a:p>
            <a:fld id="{FB9FAF73-8741-5348-B831-AABD08D4F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0460E8-2C34-7248-B858-A4D23D254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94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A39DC9-E9BE-9C44-8E47-50D54BB6A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4DE4A381-808D-BD4F-82D3-910115D65D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7226" y="27312"/>
            <a:ext cx="10515600" cy="106719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5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46DB-2C6F-1C43-9D6B-D8EA147A8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1F265-210D-6D42-BE98-90516972A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8369C-5602-B04A-9749-D1B27870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AAC3-6306-574A-8965-18CE5CC3EA10}" type="datetime1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1C763-A9EE-C544-8E46-B1E34AE8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7C887-E44B-1F41-88A0-C98C7C14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7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46E0-2EC4-E945-BA17-C3E750FE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54661-E5F6-CE4D-BD23-A1A4E71AB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6D418-74C9-1341-8DE9-343794026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083EC-FAE5-3745-B6A9-4811DE25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6E5C-ECAF-B147-9DE7-24DD83431C7F}" type="datetime1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7E576-7C9A-0244-82E5-9C124113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4A67A-F42A-324E-86F9-C001B008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7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E579-D2E6-2141-9BFC-6E05367D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BBA8-4599-6947-B7B5-3C6F95C84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95B23-3110-1C4E-A8D9-03ADB13B2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29459-B32D-B24E-8EEE-E2DE946ED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4A58A-E880-974C-AB49-3ACAE13E8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D63E40-6833-5549-8B1A-F1EB9F72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5F6-8C84-5F47-B703-E9D6DB3120C4}" type="datetime1">
              <a:rPr lang="en-US" smtClean="0"/>
              <a:t>12/3/20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3BF42-6DEC-254C-9A95-3E3532F8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A7100-5FA6-CB40-8471-90EE7D16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07C6-2C64-B34F-A153-E3956689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2ED48-A258-C04B-B5C6-5DE7E842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A9D7-A8AE-044D-8ECC-CA997E09E6FA}" type="datetime1">
              <a:rPr lang="en-US" smtClean="0"/>
              <a:t>12/3/20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711B0-BFBF-024A-B15E-C4AD39E8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6E71D-58F4-5944-9E79-C3B00C44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0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046036-7A00-F640-B520-FAF790E4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6AF2-E740-E546-9298-DFD19FEF464D}" type="datetime1">
              <a:rPr lang="en-US" smtClean="0"/>
              <a:t>12/3/20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2042C-6D10-364B-B2EF-06C1F41CF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8D268-9E03-5E4A-9DA0-F22FB5FE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2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46F3-E3E7-DD47-AD03-A59E2C49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3CFD4-C5F0-6341-B617-6AF6CBD66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51C93-11B5-3C43-9F0B-C796EDF42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F59B9-9F52-BD46-895B-36955C0E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E83C-4069-2145-ACE2-8D12CE5B94E8}" type="datetime1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F2985-9EBE-B04F-AF7E-A5E473CE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4AFAD-B07C-7E40-BAD7-BCBC7126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BE63-2832-434A-8C4A-832A66B1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C98D1-38E3-604C-9A5F-6692DB54E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856AA-4C71-DB49-B3A5-ABBA98722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44AAD-09A2-2B46-A7B6-E98F54F25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BE0D-1E9B-3F4B-B395-55BBAE08AC55}" type="datetime1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503DD-FB94-A242-8B10-73EF8324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7697E-54AB-F741-927F-404DB010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3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43DC6-723F-C946-A990-8E5BE894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88FC6-74C9-3B46-BF62-666EC913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6E214-3963-024D-8636-BA4954EAE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004E-3C75-2F4E-8F43-45BAAFF01C8C}" type="datetime1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67FC2-178C-B34E-875D-A09C8CF5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2509E-0BB2-3F4D-97F4-E8F8D766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4ED1EE-E95C-3143-A20D-A2A99C1905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FC634F-DE08-D848-BDC5-A6D5DD5A40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52535"/>
            <a:ext cx="12192000" cy="2365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82A2B8-FBBA-E24F-A919-3646FBE5F2C1}"/>
              </a:ext>
            </a:extLst>
          </p:cNvPr>
          <p:cNvSpPr txBox="1"/>
          <p:nvPr/>
        </p:nvSpPr>
        <p:spPr>
          <a:xfrm>
            <a:off x="2238914" y="3965565"/>
            <a:ext cx="6402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Long Duration Energy Storage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Technical Advisory Committee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December 11, 2020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367B5F-13CF-2C44-A8BF-91136B1B31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347" y="5289004"/>
            <a:ext cx="1443165" cy="4058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40B266-5E34-9C43-922D-C617211C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967511" y="276292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Two Biggest 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CA8221-508D-004B-ACAD-3E6FED6110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Computational</a:t>
            </a:r>
          </a:p>
          <a:p>
            <a:r>
              <a:rPr lang="en-US" dirty="0"/>
              <a:t>Must include seasonal effects</a:t>
            </a:r>
          </a:p>
          <a:p>
            <a:r>
              <a:rPr lang="en-US" dirty="0"/>
              <a:t>Modeling a full year is computationally demanding</a:t>
            </a:r>
          </a:p>
          <a:p>
            <a:endParaRPr lang="en-US" dirty="0"/>
          </a:p>
          <a:p>
            <a:r>
              <a:rPr lang="en-US" dirty="0"/>
              <a:t>RESOLVE looks at one day at a time. Code needs to be updated to address long-duration storage.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6F3647-CC4E-8141-A2DD-31A93CD4D8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 Complexity</a:t>
            </a:r>
          </a:p>
          <a:p>
            <a:r>
              <a:rPr lang="en-US" dirty="0"/>
              <a:t>Many inputs </a:t>
            </a:r>
          </a:p>
          <a:p>
            <a:r>
              <a:rPr lang="en-US" dirty="0"/>
              <a:t>Many inputs are highly uncertain</a:t>
            </a:r>
          </a:p>
          <a:p>
            <a:r>
              <a:rPr lang="en-US" dirty="0"/>
              <a:t>Many inputs have large effect on storage</a:t>
            </a:r>
          </a:p>
          <a:p>
            <a:endParaRPr lang="en-US" dirty="0"/>
          </a:p>
          <a:p>
            <a:r>
              <a:rPr lang="en-US" dirty="0"/>
              <a:t>Many outputs – need to derive meaningful metrics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0D8DE2-E793-1149-A936-AA3B918501F0}"/>
              </a:ext>
            </a:extLst>
          </p:cNvPr>
          <p:cNvSpPr txBox="1"/>
          <p:nvPr/>
        </p:nvSpPr>
        <p:spPr>
          <a:xfrm>
            <a:off x="467139" y="6120043"/>
            <a:ext cx="522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Note: plan to use RESOLVE, SWITCH, etc.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D440BD-33BB-CA43-AA1A-7FA929D5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6036"/>
            <a:ext cx="2743200" cy="365125"/>
          </a:xfrm>
        </p:spPr>
        <p:txBody>
          <a:bodyPr/>
          <a:lstStyle/>
          <a:p>
            <a:fld id="{FB9FAF73-8741-5348-B831-AABD08D4FE0E}" type="slidenum">
              <a:rPr lang="en-US" sz="1400" smtClean="0"/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33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967511" y="276292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Challenge of Communicating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6F3647-CC4E-8141-A2DD-31A93CD4D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7512" y="1517513"/>
            <a:ext cx="3969650" cy="4351338"/>
          </a:xfrm>
        </p:spPr>
        <p:txBody>
          <a:bodyPr>
            <a:normAutofit/>
          </a:bodyPr>
          <a:lstStyle/>
          <a:p>
            <a:r>
              <a:rPr lang="en-US" dirty="0"/>
              <a:t>Running an optimization model defines a lowest cost solution</a:t>
            </a:r>
          </a:p>
          <a:p>
            <a:r>
              <a:rPr lang="en-US" dirty="0"/>
              <a:t>From that solution, how do we define: </a:t>
            </a:r>
          </a:p>
          <a:p>
            <a:pPr lvl="1"/>
            <a:r>
              <a:rPr lang="en-US" dirty="0"/>
              <a:t>Roles of storage</a:t>
            </a:r>
          </a:p>
          <a:p>
            <a:pPr lvl="1"/>
            <a:r>
              <a:rPr lang="en-US" dirty="0"/>
              <a:t>Cost targets for storage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D991F-8842-CC44-84B8-2CBA20DC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11</a:t>
            </a:fld>
            <a:endParaRPr lang="en-US" dirty="0"/>
          </a:p>
        </p:txBody>
      </p: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D4438014-C08C-B34D-8E6F-D3D3D1C6700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99207" y="1681619"/>
            <a:ext cx="7035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2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967511" y="276292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Technology Assessment and Learning Curve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CA8221-508D-004B-ACAD-3E6FED611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00145" cy="4351338"/>
          </a:xfrm>
        </p:spPr>
        <p:txBody>
          <a:bodyPr>
            <a:normAutofit/>
          </a:bodyPr>
          <a:lstStyle/>
          <a:p>
            <a:r>
              <a:rPr lang="en-US" dirty="0"/>
              <a:t>Survey emerging companies and technologies </a:t>
            </a:r>
          </a:p>
          <a:p>
            <a:r>
              <a:rPr lang="en-US" dirty="0"/>
              <a:t>Challenge: Develop relevant metrics</a:t>
            </a:r>
          </a:p>
          <a:p>
            <a:pPr lvl="1"/>
            <a:r>
              <a:rPr lang="en-US" dirty="0"/>
              <a:t>$/kW</a:t>
            </a:r>
          </a:p>
          <a:p>
            <a:pPr lvl="1"/>
            <a:r>
              <a:rPr lang="en-US" dirty="0"/>
              <a:t>$/kWh</a:t>
            </a:r>
          </a:p>
          <a:p>
            <a:pPr lvl="1"/>
            <a:r>
              <a:rPr lang="en-US" dirty="0"/>
              <a:t>Duration (hours)</a:t>
            </a:r>
          </a:p>
          <a:p>
            <a:pPr lvl="1"/>
            <a:r>
              <a:rPr lang="en-US" dirty="0"/>
              <a:t>Levelized cost of storage</a:t>
            </a:r>
          </a:p>
          <a:p>
            <a:r>
              <a:rPr lang="en-US" dirty="0"/>
              <a:t>Use multi-factor approach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25FE-6C8F-284B-AD30-B7FBBB72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12</a:t>
            </a:fld>
            <a:endParaRPr lang="en-US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02AC051C-C87F-3240-BF6A-C369CE7F372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53655" y="1813719"/>
            <a:ext cx="5100145" cy="396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4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967511" y="276292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Multi-factor learning with limited deployment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CA8221-508D-004B-ACAD-3E6FED611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New factors to consider for cost reductions</a:t>
            </a:r>
          </a:p>
          <a:p>
            <a:pPr lvl="1"/>
            <a:r>
              <a:rPr lang="en-US" dirty="0"/>
              <a:t>Materials science</a:t>
            </a:r>
          </a:p>
          <a:p>
            <a:pPr lvl="1"/>
            <a:r>
              <a:rPr lang="en-US" dirty="0"/>
              <a:t>Business model and entry strategy </a:t>
            </a:r>
          </a:p>
          <a:p>
            <a:pPr lvl="1"/>
            <a:r>
              <a:rPr lang="en-US" dirty="0"/>
              <a:t>Geographic limits</a:t>
            </a:r>
          </a:p>
          <a:p>
            <a:pPr lvl="1"/>
            <a:r>
              <a:rPr lang="en-US" dirty="0"/>
              <a:t>R&amp;D budget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25FE-6C8F-284B-AD30-B7FBBB72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DA21D49-5EAB-3046-B29F-46EDEAE4281E}"/>
              </a:ext>
            </a:extLst>
          </p:cNvPr>
          <p:cNvSpPr txBox="1">
            <a:spLocks/>
          </p:cNvSpPr>
          <p:nvPr/>
        </p:nvSpPr>
        <p:spPr>
          <a:xfrm>
            <a:off x="6096000" y="1778356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/>
              <a:t>Example Storage Options</a:t>
            </a:r>
          </a:p>
          <a:p>
            <a:pPr marL="800100" lvl="1" indent="-342900"/>
            <a:r>
              <a:rPr lang="en-US" dirty="0"/>
              <a:t>Flow batteries</a:t>
            </a:r>
          </a:p>
          <a:p>
            <a:pPr marL="914400" lvl="2" indent="0">
              <a:buNone/>
            </a:pPr>
            <a:r>
              <a:rPr lang="en-US" sz="2400" dirty="0"/>
              <a:t>Primus, Form, ESS</a:t>
            </a:r>
          </a:p>
          <a:p>
            <a:pPr marL="800100" lvl="1" indent="-342900"/>
            <a:r>
              <a:rPr lang="en-US" dirty="0"/>
              <a:t>Thermal storage </a:t>
            </a:r>
          </a:p>
          <a:p>
            <a:pPr marL="914400" lvl="2" indent="0">
              <a:buNone/>
            </a:pPr>
            <a:r>
              <a:rPr lang="en-US" sz="2400" dirty="0"/>
              <a:t>Malta, </a:t>
            </a:r>
            <a:r>
              <a:rPr lang="en-US" sz="2400" dirty="0" err="1"/>
              <a:t>Antora</a:t>
            </a:r>
            <a:r>
              <a:rPr lang="en-US" sz="2400" dirty="0"/>
              <a:t>, NREL</a:t>
            </a:r>
          </a:p>
          <a:p>
            <a:pPr marL="800100" lvl="1" indent="-342900"/>
            <a:r>
              <a:rPr lang="en-US" dirty="0"/>
              <a:t>Gravity and </a:t>
            </a:r>
            <a:r>
              <a:rPr lang="en-US" dirty="0" err="1"/>
              <a:t>geomechanical</a:t>
            </a:r>
            <a:r>
              <a:rPr lang="en-US" dirty="0"/>
              <a:t> storage</a:t>
            </a:r>
          </a:p>
          <a:p>
            <a:pPr marL="914400" lvl="2" indent="0">
              <a:buNone/>
            </a:pPr>
            <a:r>
              <a:rPr lang="en-US" sz="2400" dirty="0"/>
              <a:t>Energy Vault, ARES, </a:t>
            </a:r>
            <a:r>
              <a:rPr lang="en-US" sz="2400" dirty="0" err="1"/>
              <a:t>Quidnet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74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967511" y="276292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Validate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CA8221-508D-004B-ACAD-3E6FED611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412896" cy="4351338"/>
          </a:xfrm>
        </p:spPr>
        <p:txBody>
          <a:bodyPr>
            <a:normAutofit/>
          </a:bodyPr>
          <a:lstStyle/>
          <a:p>
            <a:r>
              <a:rPr lang="en-US" sz="3200" dirty="0"/>
              <a:t>Assess technology roadmap for long-duration storage</a:t>
            </a:r>
          </a:p>
          <a:p>
            <a:r>
              <a:rPr lang="en-US" sz="3200" dirty="0"/>
              <a:t>Estimate future LCOE, LCOS based on results</a:t>
            </a:r>
          </a:p>
          <a:p>
            <a:r>
              <a:rPr lang="en-US" sz="3200" dirty="0"/>
              <a:t>Inform models to identify technology readiness level</a:t>
            </a:r>
          </a:p>
          <a:p>
            <a:r>
              <a:rPr lang="en-US" sz="3200" dirty="0"/>
              <a:t>Estimate impact of cumulative deployment on overall cost reductions for investment decisions</a:t>
            </a:r>
          </a:p>
          <a:p>
            <a:r>
              <a:rPr lang="en-US" sz="3200" dirty="0"/>
              <a:t>Environmental impact and job creation</a:t>
            </a:r>
          </a:p>
          <a:p>
            <a:r>
              <a:rPr lang="en-US" sz="3200" dirty="0"/>
              <a:t>Evaluate probability of achieving cost target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25FE-6C8F-284B-AD30-B7FBBB72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68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967511" y="276292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CA8221-508D-004B-ACAD-3E6FED611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0466"/>
            <a:ext cx="10412896" cy="552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Some research questions we will explore: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25FE-6C8F-284B-AD30-B7FBBB72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2A1BC0-0521-5F4B-A903-E7B8E1CAFAEE}"/>
              </a:ext>
            </a:extLst>
          </p:cNvPr>
          <p:cNvSpPr txBox="1">
            <a:spLocks/>
          </p:cNvSpPr>
          <p:nvPr/>
        </p:nvSpPr>
        <p:spPr>
          <a:xfrm>
            <a:off x="198974" y="1944297"/>
            <a:ext cx="11816912" cy="45072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/>
              <a:buChar char="•"/>
            </a:pPr>
            <a:r>
              <a:rPr lang="en-US" sz="1800" b="1" dirty="0"/>
              <a:t>Effect of consecutive days modeled and role of storage (i.e., investment and operation decisions based on time scope)</a:t>
            </a:r>
          </a:p>
          <a:p>
            <a:pPr marL="171450" indent="-171450">
              <a:buFont typeface="Arial"/>
              <a:buChar char="•"/>
            </a:pPr>
            <a:endParaRPr lang="en-US" sz="800" dirty="0"/>
          </a:p>
          <a:p>
            <a:pPr marL="171450" indent="-171450">
              <a:buFont typeface="Arial"/>
              <a:buChar char="•"/>
            </a:pPr>
            <a:r>
              <a:rPr lang="en-US" sz="1800" b="1" dirty="0"/>
              <a:t>Differences in capacity expansion from having two geographical scopes (i.e., CA and WECC)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/>
              <a:t>Transmission deployment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/>
              <a:t>Storage deployment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/>
              <a:t>Solar and wind resource</a:t>
            </a:r>
          </a:p>
          <a:p>
            <a:pPr marL="628650" lvl="1" indent="-171450">
              <a:buFont typeface="Arial"/>
              <a:buChar char="•"/>
            </a:pPr>
            <a:endParaRPr lang="en-US" sz="800" dirty="0"/>
          </a:p>
          <a:p>
            <a:pPr marL="171450" indent="-171450">
              <a:buFont typeface="Arial"/>
              <a:buChar char="•"/>
            </a:pPr>
            <a:r>
              <a:rPr lang="en-US" sz="1800" b="1" dirty="0"/>
              <a:t>Impacts of strongly limiting transmission deployment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/>
              <a:t>Which storage technologies get deployed instead?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/>
              <a:t>How does the renewable energy mix change with transmission constrained? (location and type of resource)</a:t>
            </a:r>
          </a:p>
          <a:p>
            <a:pPr marL="628650" lvl="1" indent="-171450">
              <a:buFont typeface="Arial"/>
              <a:buChar char="•"/>
            </a:pPr>
            <a:endParaRPr lang="en-US" sz="800" dirty="0"/>
          </a:p>
          <a:p>
            <a:pPr marL="171450" indent="-171450">
              <a:buFont typeface="Arial"/>
              <a:buChar char="•"/>
            </a:pPr>
            <a:r>
              <a:rPr lang="en-US" sz="1800" b="1" dirty="0"/>
              <a:t>Cost sensitivity analysis for different storage technologies</a:t>
            </a:r>
          </a:p>
          <a:p>
            <a:pPr marL="171450" indent="-171450">
              <a:buFont typeface="Arial"/>
              <a:buChar char="•"/>
            </a:pPr>
            <a:endParaRPr lang="en-US" sz="800" b="1" dirty="0"/>
          </a:p>
          <a:p>
            <a:pPr marL="171450" indent="-171450">
              <a:buFont typeface="Arial"/>
              <a:buChar char="•"/>
            </a:pPr>
            <a:r>
              <a:rPr lang="en-US" sz="1800" b="1" dirty="0"/>
              <a:t>Study how coordinated changes can lead to positive feedback opportunities, hastening the energy transition</a:t>
            </a:r>
          </a:p>
          <a:p>
            <a:pPr marL="457200" lvl="1" indent="0">
              <a:buNone/>
            </a:pPr>
            <a:endParaRPr lang="en-US" sz="800" dirty="0"/>
          </a:p>
          <a:p>
            <a:pPr marL="171450" indent="-171450">
              <a:buFont typeface="Arial"/>
              <a:buChar char="•"/>
            </a:pPr>
            <a:r>
              <a:rPr lang="en-US" sz="1800" b="1" dirty="0"/>
              <a:t>Incorporating equity into our data acquisition and scenarios modeling</a:t>
            </a:r>
            <a:endParaRPr lang="en-US" sz="1800" dirty="0"/>
          </a:p>
          <a:p>
            <a:pPr marL="914400" lvl="1" indent="-171450">
              <a:buFont typeface="Arial"/>
              <a:buChar char="•"/>
            </a:pPr>
            <a:endParaRPr lang="en-US" sz="1800" dirty="0"/>
          </a:p>
          <a:p>
            <a:pPr marL="171450" indent="-17145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3793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967511" y="276292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Modeling: Time-sampling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CA8221-508D-004B-ACAD-3E6FED611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6732"/>
            <a:ext cx="10412896" cy="624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Objectives of different sampling methods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25FE-6C8F-284B-AD30-B7FBBB72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2A1BC0-0521-5F4B-A903-E7B8E1CAFAEE}"/>
              </a:ext>
            </a:extLst>
          </p:cNvPr>
          <p:cNvSpPr txBox="1">
            <a:spLocks/>
          </p:cNvSpPr>
          <p:nvPr/>
        </p:nvSpPr>
        <p:spPr>
          <a:xfrm>
            <a:off x="1313146" y="2238302"/>
            <a:ext cx="8845797" cy="430061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000" dirty="0"/>
              <a:t>Identify role of different storage technologies depending on time length for energy balance:</a:t>
            </a:r>
          </a:p>
          <a:p>
            <a:pPr marL="914400" lvl="1" indent="-171450">
              <a:buFont typeface="Arial"/>
              <a:buChar char="•"/>
            </a:pPr>
            <a:r>
              <a:rPr lang="en-US" sz="2000" dirty="0"/>
              <a:t>4-hour arbitrage</a:t>
            </a:r>
          </a:p>
          <a:p>
            <a:pPr marL="914400" lvl="1" indent="-171450">
              <a:buFont typeface="Arial"/>
              <a:buChar char="•"/>
            </a:pPr>
            <a:r>
              <a:rPr lang="en-US" sz="2000" dirty="0"/>
              <a:t>Intra-day</a:t>
            </a:r>
          </a:p>
          <a:p>
            <a:pPr marL="914400" lvl="1" indent="-171450">
              <a:buFont typeface="Arial"/>
              <a:buChar char="•"/>
            </a:pPr>
            <a:r>
              <a:rPr lang="en-US" sz="2000" dirty="0"/>
              <a:t>Intra-week</a:t>
            </a:r>
          </a:p>
          <a:p>
            <a:pPr marL="914400" lvl="1" indent="-171450">
              <a:buFont typeface="Arial"/>
              <a:buChar char="•"/>
            </a:pPr>
            <a:r>
              <a:rPr lang="en-US" sz="2000" dirty="0"/>
              <a:t>Within 2 months</a:t>
            </a:r>
          </a:p>
          <a:p>
            <a:pPr marL="914400" lvl="1" indent="-171450">
              <a:buFont typeface="Arial"/>
              <a:buChar char="•"/>
            </a:pPr>
            <a:r>
              <a:rPr lang="en-US" sz="2000" dirty="0"/>
              <a:t>Seasonal (yearly)</a:t>
            </a:r>
          </a:p>
          <a:p>
            <a:pPr marL="914400" lvl="1" indent="-17145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Identify breakpoint where adding more hours to the optimization does not change results (e.g. 2 months of consecutive hours instead of 8760).</a:t>
            </a:r>
          </a:p>
          <a:p>
            <a:pPr marL="914400" lvl="1" indent="-171450">
              <a:buFont typeface="Arial"/>
              <a:buChar char="•"/>
            </a:pPr>
            <a:endParaRPr lang="en-US" sz="2000" dirty="0"/>
          </a:p>
          <a:p>
            <a:pPr marL="171450" indent="-1714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6487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967511" y="276292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Incorporating Equity in our 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CA8221-508D-004B-ACAD-3E6FED611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947"/>
            <a:ext cx="10412896" cy="4351338"/>
          </a:xfrm>
        </p:spPr>
        <p:txBody>
          <a:bodyPr>
            <a:normAutofit/>
          </a:bodyPr>
          <a:lstStyle/>
          <a:p>
            <a:r>
              <a:rPr lang="en-US" sz="3200" dirty="0"/>
              <a:t>LDES and its intersection with disadvantaged communities</a:t>
            </a:r>
          </a:p>
          <a:p>
            <a:r>
              <a:rPr lang="en-US" sz="3200" dirty="0"/>
              <a:t>Question: How do we link this research with the goal of pushing for an equitable future?</a:t>
            </a:r>
          </a:p>
          <a:p>
            <a:pPr marL="0" indent="0">
              <a:buNone/>
            </a:pPr>
            <a:r>
              <a:rPr lang="en-US" sz="3200" dirty="0"/>
              <a:t>(</a:t>
            </a:r>
            <a:r>
              <a:rPr lang="en-US" sz="3200" i="1" dirty="0"/>
              <a:t>Many ways…)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25FE-6C8F-284B-AD30-B7FBBB72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578A3F-CD41-294B-87FD-6CC4E911D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684" y="3536244"/>
            <a:ext cx="2232223" cy="259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38CBD8-E36D-744A-9B32-81C7ACBC8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896" y="4816699"/>
            <a:ext cx="946196" cy="1274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7DC615-6677-3E43-88F3-DCFF8D8E2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97" y="3588959"/>
            <a:ext cx="5626100" cy="25908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34650FE3-E42B-9242-89B9-EC6A79D15493}"/>
              </a:ext>
            </a:extLst>
          </p:cNvPr>
          <p:cNvSpPr/>
          <p:nvPr/>
        </p:nvSpPr>
        <p:spPr>
          <a:xfrm>
            <a:off x="5115501" y="3468511"/>
            <a:ext cx="1405466" cy="79586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D7AE1EA-289F-AD49-97C3-87BD84CBB872}"/>
              </a:ext>
            </a:extLst>
          </p:cNvPr>
          <p:cNvSpPr/>
          <p:nvPr/>
        </p:nvSpPr>
        <p:spPr>
          <a:xfrm>
            <a:off x="8037733" y="3562834"/>
            <a:ext cx="1405466" cy="79586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D52970B5-D829-6E4E-9B06-79DBD9316092}"/>
              </a:ext>
            </a:extLst>
          </p:cNvPr>
          <p:cNvSpPr/>
          <p:nvPr/>
        </p:nvSpPr>
        <p:spPr>
          <a:xfrm rot="10800000">
            <a:off x="9736088" y="3429000"/>
            <a:ext cx="1929793" cy="795867"/>
          </a:xfrm>
          <a:prstGeom prst="trapezoi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1DC25C-678D-2547-A3A5-C472A4B24649}"/>
              </a:ext>
            </a:extLst>
          </p:cNvPr>
          <p:cNvSpPr/>
          <p:nvPr/>
        </p:nvSpPr>
        <p:spPr>
          <a:xfrm>
            <a:off x="9660444" y="5182488"/>
            <a:ext cx="2096697" cy="836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Modeling equitable portfolio: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 $, GHG, 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79F831-2601-D748-A151-41E92E393014}"/>
              </a:ext>
            </a:extLst>
          </p:cNvPr>
          <p:cNvSpPr txBox="1"/>
          <p:nvPr/>
        </p:nvSpPr>
        <p:spPr>
          <a:xfrm>
            <a:off x="9228090" y="2856687"/>
            <a:ext cx="2893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Prioritized Decommissioning vs.</a:t>
            </a:r>
          </a:p>
          <a:p>
            <a:pPr algn="ctr"/>
            <a:r>
              <a:rPr lang="en-US" sz="1600" b="1" dirty="0"/>
              <a:t>Prioritized Transitioning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D00597-90AD-114F-B1CF-4B0C5C11A7B9}"/>
              </a:ext>
            </a:extLst>
          </p:cNvPr>
          <p:cNvSpPr txBox="1"/>
          <p:nvPr/>
        </p:nvSpPr>
        <p:spPr>
          <a:xfrm>
            <a:off x="9979798" y="3385024"/>
            <a:ext cx="1349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Criteria A</a:t>
            </a:r>
          </a:p>
          <a:p>
            <a:pPr marL="285750" indent="-285750">
              <a:buFontTx/>
              <a:buChar char="-"/>
            </a:pPr>
            <a:r>
              <a:rPr lang="en-US" dirty="0"/>
              <a:t>Criteria B</a:t>
            </a:r>
          </a:p>
          <a:p>
            <a:pPr marL="285750" indent="-285750">
              <a:buFontTx/>
              <a:buChar char="-"/>
            </a:pPr>
            <a:r>
              <a:rPr lang="en-US" dirty="0"/>
              <a:t>…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20D318F-C5EE-1F42-B1FE-4E5776C734DD}"/>
              </a:ext>
            </a:extLst>
          </p:cNvPr>
          <p:cNvSpPr/>
          <p:nvPr/>
        </p:nvSpPr>
        <p:spPr>
          <a:xfrm rot="5400000">
            <a:off x="10256441" y="4296354"/>
            <a:ext cx="795866" cy="79586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5651B7-22A9-9248-BB8A-13A611CAD241}"/>
              </a:ext>
            </a:extLst>
          </p:cNvPr>
          <p:cNvSpPr txBox="1"/>
          <p:nvPr/>
        </p:nvSpPr>
        <p:spPr>
          <a:xfrm>
            <a:off x="11609509" y="33741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EBB8F5-3461-D546-B456-93686417D11D}"/>
              </a:ext>
            </a:extLst>
          </p:cNvPr>
          <p:cNvSpPr txBox="1"/>
          <p:nvPr/>
        </p:nvSpPr>
        <p:spPr>
          <a:xfrm>
            <a:off x="11696440" y="50708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3800B5-F90C-EE4A-95F1-85E6740D9FB1}"/>
              </a:ext>
            </a:extLst>
          </p:cNvPr>
          <p:cNvSpPr txBox="1"/>
          <p:nvPr/>
        </p:nvSpPr>
        <p:spPr>
          <a:xfrm>
            <a:off x="9511477" y="6543998"/>
            <a:ext cx="1197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*TAC input</a:t>
            </a:r>
          </a:p>
        </p:txBody>
      </p:sp>
    </p:spTree>
    <p:extLst>
      <p:ext uri="{BB962C8B-B14F-4D97-AF65-F5344CB8AC3E}">
        <p14:creationId xmlns:p14="http://schemas.microsoft.com/office/powerpoint/2010/main" val="3697387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967511" y="276292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Incorporating Equity in our 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CA8221-508D-004B-ACAD-3E6FED611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030" y="1419096"/>
            <a:ext cx="4869180" cy="5219761"/>
          </a:xfrm>
        </p:spPr>
        <p:txBody>
          <a:bodyPr>
            <a:normAutofit fontScale="85000" lnSpcReduction="20000"/>
          </a:bodyPr>
          <a:lstStyle/>
          <a:p>
            <a:r>
              <a:rPr lang="en-US" sz="3200" u="sng" dirty="0"/>
              <a:t>QUESTIONS / ADVICE</a:t>
            </a:r>
          </a:p>
          <a:p>
            <a:endParaRPr lang="en-US" sz="1600" u="sng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Operationalizing equity in planning decisions?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Realistic criteria to transition or decommission? (CA-focused or elsewhere)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Most important metrics to compare results?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other elements to consider (either in parametrizing in </a:t>
            </a:r>
            <a:r>
              <a:rPr lang="en-US" i="1" dirty="0"/>
              <a:t>inputs</a:t>
            </a:r>
            <a:r>
              <a:rPr lang="en-US" dirty="0"/>
              <a:t>, or quantifying in </a:t>
            </a:r>
            <a:r>
              <a:rPr lang="en-US" i="1" dirty="0"/>
              <a:t>results</a:t>
            </a:r>
            <a:r>
              <a:rPr lang="en-US" dirty="0"/>
              <a:t>)?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25FE-6C8F-284B-AD30-B7FBBB72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18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AA422B-7FB8-4A48-BF54-4A96E478B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987" y="1798979"/>
            <a:ext cx="6131983" cy="16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31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967511" y="276292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Possible approach for one 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CA8221-508D-004B-ACAD-3E6FED611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412896" cy="1166957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61D4A7-A5AA-B44E-B253-4E496ABA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944" y="6478623"/>
            <a:ext cx="2743200" cy="365125"/>
          </a:xfrm>
        </p:spPr>
        <p:txBody>
          <a:bodyPr/>
          <a:lstStyle/>
          <a:p>
            <a:fld id="{FB9FAF73-8741-5348-B831-AABD08D4FE0E}" type="slidenum">
              <a:rPr lang="en-US" sz="1600" smtClean="0"/>
              <a:t>19</a:t>
            </a:fld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E2272C-312B-C14A-A6F0-0A74C9B3BE36}"/>
              </a:ext>
            </a:extLst>
          </p:cNvPr>
          <p:cNvSpPr txBox="1"/>
          <p:nvPr/>
        </p:nvSpPr>
        <p:spPr>
          <a:xfrm>
            <a:off x="258907" y="1959749"/>
            <a:ext cx="37558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Define roles according to:</a:t>
            </a:r>
          </a:p>
          <a:p>
            <a:r>
              <a:rPr lang="en-US" sz="2400" dirty="0"/>
              <a:t>• Each storage application</a:t>
            </a:r>
          </a:p>
          <a:p>
            <a:r>
              <a:rPr lang="en-US" sz="2400" dirty="0"/>
              <a:t>• Hours of duration</a:t>
            </a:r>
          </a:p>
          <a:p>
            <a:r>
              <a:rPr lang="en-US" sz="2400" dirty="0"/>
              <a:t>• Efficiency</a:t>
            </a:r>
          </a:p>
          <a:p>
            <a:r>
              <a:rPr lang="en-US" sz="2400" dirty="0"/>
              <a:t>2. Create price target graphs for each (see right)</a:t>
            </a:r>
          </a:p>
          <a:p>
            <a:endParaRPr lang="en-US" sz="2400" dirty="0"/>
          </a:p>
          <a:p>
            <a:r>
              <a:rPr lang="en-US" sz="2400" dirty="0"/>
              <a:t>Does the TAC have better suggestions?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C53032-377A-404F-A2D3-4A32ADDF6DC0}"/>
              </a:ext>
            </a:extLst>
          </p:cNvPr>
          <p:cNvGrpSpPr/>
          <p:nvPr/>
        </p:nvGrpSpPr>
        <p:grpSpPr>
          <a:xfrm>
            <a:off x="3904565" y="1813719"/>
            <a:ext cx="7513307" cy="3956374"/>
            <a:chOff x="3231904" y="1813719"/>
            <a:chExt cx="7513307" cy="39563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13DFF08-F75A-874C-9D8E-4B961F0FB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1904" y="1813719"/>
              <a:ext cx="7513307" cy="395637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97EC95-AA14-7F4B-A06B-1A9C8CF98464}"/>
                </a:ext>
              </a:extLst>
            </p:cNvPr>
            <p:cNvSpPr txBox="1"/>
            <p:nvPr/>
          </p:nvSpPr>
          <p:spPr>
            <a:xfrm>
              <a:off x="5963161" y="3101044"/>
              <a:ext cx="1668405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Market is “ripe”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F1C5B63-E360-3147-A41E-104B4C8CA9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6313" y="2362812"/>
              <a:ext cx="0" cy="7382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C2496D-3201-3E4B-B755-A9C1BC117BD4}"/>
                </a:ext>
              </a:extLst>
            </p:cNvPr>
            <p:cNvSpPr txBox="1"/>
            <p:nvPr/>
          </p:nvSpPr>
          <p:spPr>
            <a:xfrm>
              <a:off x="4693603" y="3773108"/>
              <a:ext cx="2172710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Market not yet demanding LDES so price must be extra low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7B5AF87-4760-FA4B-85D7-23CCA15C65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03273" y="2731928"/>
              <a:ext cx="193482" cy="10411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1B211F-6DED-6C47-98EC-569104AB1812}"/>
                </a:ext>
              </a:extLst>
            </p:cNvPr>
            <p:cNvSpPr txBox="1"/>
            <p:nvPr/>
          </p:nvSpPr>
          <p:spPr>
            <a:xfrm>
              <a:off x="7461121" y="3773108"/>
              <a:ext cx="2689282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Market is maturing and competing technologies are lower in price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CB027C9-968D-8C4D-9500-B7E603DC4A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7837" y="2809702"/>
              <a:ext cx="232214" cy="9942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B64BAE0-BA7B-B044-B321-68EBC0B28BD7}"/>
              </a:ext>
            </a:extLst>
          </p:cNvPr>
          <p:cNvSpPr txBox="1"/>
          <p:nvPr/>
        </p:nvSpPr>
        <p:spPr>
          <a:xfrm>
            <a:off x="1654233" y="5770093"/>
            <a:ext cx="7448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sort of analysis can help companies align their product design with market entry timing</a:t>
            </a:r>
          </a:p>
        </p:txBody>
      </p:sp>
    </p:spTree>
    <p:extLst>
      <p:ext uri="{BB962C8B-B14F-4D97-AF65-F5344CB8AC3E}">
        <p14:creationId xmlns:p14="http://schemas.microsoft.com/office/powerpoint/2010/main" val="109719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4571"/>
            <a:ext cx="11010091" cy="5303520"/>
          </a:xfrm>
        </p:spPr>
        <p:txBody>
          <a:bodyPr>
            <a:normAutofit/>
          </a:bodyPr>
          <a:lstStyle/>
          <a:p>
            <a:r>
              <a:rPr lang="en-US" sz="3200" dirty="0"/>
              <a:t>Introductions </a:t>
            </a:r>
          </a:p>
          <a:p>
            <a:r>
              <a:rPr lang="en-US" sz="3200" dirty="0"/>
              <a:t>CEC’s goals </a:t>
            </a:r>
          </a:p>
          <a:p>
            <a:r>
              <a:rPr lang="en-US" sz="3200" dirty="0"/>
              <a:t>Project plans</a:t>
            </a:r>
          </a:p>
          <a:p>
            <a:pPr lvl="1"/>
            <a:r>
              <a:rPr lang="en-US" dirty="0"/>
              <a:t>Noah </a:t>
            </a:r>
            <a:r>
              <a:rPr lang="en-US" dirty="0" err="1"/>
              <a:t>Kittner</a:t>
            </a:r>
            <a:r>
              <a:rPr lang="en-US" dirty="0"/>
              <a:t> – Technology evaluation</a:t>
            </a:r>
          </a:p>
          <a:p>
            <a:pPr lvl="1"/>
            <a:r>
              <a:rPr lang="en-US" dirty="0" err="1"/>
              <a:t>Paty</a:t>
            </a:r>
            <a:r>
              <a:rPr lang="en-US" dirty="0"/>
              <a:t> Hidalgo – Modeling</a:t>
            </a:r>
          </a:p>
          <a:p>
            <a:pPr lvl="1"/>
            <a:r>
              <a:rPr lang="en-US" dirty="0"/>
              <a:t>Sergio Castellanos – Inclusion of equity</a:t>
            </a:r>
          </a:p>
          <a:p>
            <a:r>
              <a:rPr lang="en-US" sz="3200" dirty="0"/>
              <a:t>Asking your advice	</a:t>
            </a:r>
          </a:p>
          <a:p>
            <a:pPr lvl="1"/>
            <a:r>
              <a:rPr lang="en-US" dirty="0"/>
              <a:t>What outcomes do you think will be most useful?</a:t>
            </a:r>
          </a:p>
          <a:p>
            <a:pPr lvl="1"/>
            <a:r>
              <a:rPr lang="en-US" dirty="0"/>
              <a:t>How can the results be most effectively communicated?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3C2AB-AA38-BF43-ACB5-1E05DB281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82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B9A4-C250-8A46-B301-2804AE02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your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B5D45-BA0B-5A49-8643-8B7EC6C37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29407"/>
            <a:ext cx="11070021" cy="474755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General</a:t>
            </a:r>
          </a:p>
          <a:p>
            <a:r>
              <a:rPr lang="en-US" dirty="0"/>
              <a:t>What outcomes do you think will be most useful?</a:t>
            </a:r>
          </a:p>
          <a:p>
            <a:r>
              <a:rPr lang="en-US" dirty="0"/>
              <a:t>How can the results be most effectively communicated?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Technical:</a:t>
            </a:r>
          </a:p>
          <a:p>
            <a:r>
              <a:rPr lang="en-US" dirty="0"/>
              <a:t>How should planning reserve margin increase or decrease as the resource mix changes?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A89E4-40B0-B847-82F0-66115C34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27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B3282C-D95D-144C-8878-3B9F2DA506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>
              <a:solidFill>
                <a:prstClr val="white"/>
              </a:solidFill>
            </a:endParaRPr>
          </a:p>
          <a:p>
            <a:pPr lvl="0" algn="ctr"/>
            <a:endParaRPr lang="en-US" sz="2400" dirty="0">
              <a:solidFill>
                <a:prstClr val="white"/>
              </a:solidFill>
            </a:endParaRPr>
          </a:p>
          <a:p>
            <a:pPr lvl="0"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25A56-E1EF-D840-A6C7-2B1211BFB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862" y="1497401"/>
            <a:ext cx="3486276" cy="980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4250E9-F2EC-9945-AE0F-184A64B19831}"/>
              </a:ext>
            </a:extLst>
          </p:cNvPr>
          <p:cNvSpPr txBox="1"/>
          <p:nvPr/>
        </p:nvSpPr>
        <p:spPr>
          <a:xfrm>
            <a:off x="1316070" y="3706461"/>
            <a:ext cx="955986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We welcome collaboration: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Sarah Kurtz – UC Merced (</a:t>
            </a:r>
            <a:r>
              <a:rPr lang="en-US" sz="2400" dirty="0" err="1">
                <a:solidFill>
                  <a:schemeClr val="bg1"/>
                </a:solidFill>
              </a:rPr>
              <a:t>skurtz@ucmerced.edu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Dan </a:t>
            </a:r>
            <a:r>
              <a:rPr lang="en-US" sz="2400" dirty="0" err="1">
                <a:solidFill>
                  <a:schemeClr val="bg1"/>
                </a:solidFill>
              </a:rPr>
              <a:t>Kammen</a:t>
            </a:r>
            <a:r>
              <a:rPr lang="en-US" sz="2400" dirty="0">
                <a:solidFill>
                  <a:schemeClr val="bg1"/>
                </a:solidFill>
              </a:rPr>
              <a:t> – UC Berkeley (</a:t>
            </a:r>
            <a:r>
              <a:rPr lang="en-US" sz="2400" dirty="0" err="1">
                <a:solidFill>
                  <a:schemeClr val="bg1"/>
                </a:solidFill>
              </a:rPr>
              <a:t>kammen@berkeley.edu</a:t>
            </a:r>
            <a:r>
              <a:rPr lang="en-US" sz="240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Noah </a:t>
            </a:r>
            <a:r>
              <a:rPr lang="en-US" sz="2400" dirty="0" err="1">
                <a:solidFill>
                  <a:schemeClr val="bg1"/>
                </a:solidFill>
              </a:rPr>
              <a:t>Kittner</a:t>
            </a:r>
            <a:r>
              <a:rPr lang="en-US" sz="2400" dirty="0">
                <a:solidFill>
                  <a:schemeClr val="bg1"/>
                </a:solidFill>
              </a:rPr>
              <a:t> – U North Carolina (</a:t>
            </a:r>
            <a:r>
              <a:rPr lang="en-US" sz="2400" dirty="0" err="1">
                <a:solidFill>
                  <a:schemeClr val="bg1"/>
                </a:solidFill>
              </a:rPr>
              <a:t>kittner@unc.edu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Patricia Hidalgo-Gonzales – UC San Diego (</a:t>
            </a:r>
            <a:r>
              <a:rPr lang="en-US" sz="2400" dirty="0" err="1">
                <a:solidFill>
                  <a:schemeClr val="bg1"/>
                </a:solidFill>
              </a:rPr>
              <a:t>phidalgogonzalez@eng.ucsd.edu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Sergio Castellanos-Rodriguez – UT Austin (</a:t>
            </a:r>
            <a:r>
              <a:rPr lang="en-US" sz="2400" dirty="0" err="1">
                <a:solidFill>
                  <a:schemeClr val="bg1"/>
                </a:solidFill>
              </a:rPr>
              <a:t>sergioc@utexas.edu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Thank you for your attention!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942AE-AD0E-8C4E-A583-80B67552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12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39470B-1B22-0A49-BF55-1CD6845E78B4}"/>
              </a:ext>
            </a:extLst>
          </p:cNvPr>
          <p:cNvSpPr/>
          <p:nvPr/>
        </p:nvSpPr>
        <p:spPr>
          <a:xfrm>
            <a:off x="5527890" y="3119120"/>
            <a:ext cx="5038649" cy="1691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6438C4-4F3B-784C-AD27-CD8863850937}"/>
              </a:ext>
            </a:extLst>
          </p:cNvPr>
          <p:cNvSpPr/>
          <p:nvPr/>
        </p:nvSpPr>
        <p:spPr>
          <a:xfrm>
            <a:off x="448741" y="4810435"/>
            <a:ext cx="5038649" cy="1691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02E045-6FF6-7342-A027-13D677028DC4}"/>
              </a:ext>
            </a:extLst>
          </p:cNvPr>
          <p:cNvSpPr/>
          <p:nvPr/>
        </p:nvSpPr>
        <p:spPr>
          <a:xfrm>
            <a:off x="367741" y="1463365"/>
            <a:ext cx="5038649" cy="1691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967511" y="276292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Modeling: Time-sampling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25FE-6C8F-284B-AD30-B7FBBB72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2A1BC0-0521-5F4B-A903-E7B8E1CAFAEE}"/>
              </a:ext>
            </a:extLst>
          </p:cNvPr>
          <p:cNvSpPr txBox="1">
            <a:spLocks/>
          </p:cNvSpPr>
          <p:nvPr/>
        </p:nvSpPr>
        <p:spPr>
          <a:xfrm>
            <a:off x="367741" y="1463365"/>
            <a:ext cx="10239299" cy="480027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/>
              <a:t>Method 1 (replicate current method): </a:t>
            </a:r>
          </a:p>
          <a:p>
            <a:pPr marL="914400" lvl="1" indent="-171450">
              <a:buFont typeface="Arial"/>
              <a:buChar char="•"/>
            </a:pPr>
            <a:r>
              <a:rPr lang="en-US" sz="1500" dirty="0"/>
              <a:t>2 days per month with hourly resolution: peak and median</a:t>
            </a:r>
          </a:p>
          <a:p>
            <a:pPr marL="914400" lvl="1" indent="-171450">
              <a:buFont typeface="Arial"/>
              <a:buChar char="•"/>
            </a:pPr>
            <a:r>
              <a:rPr lang="en-US" sz="1500" dirty="0"/>
              <a:t>Storage energy balance: daily</a:t>
            </a:r>
          </a:p>
          <a:p>
            <a:pPr marL="914400" lvl="1" indent="-171450">
              <a:buFont typeface="Arial"/>
              <a:buChar char="•"/>
            </a:pPr>
            <a:r>
              <a:rPr lang="en-US" sz="1500" dirty="0"/>
              <a:t>Every month for the representative year in the period</a:t>
            </a:r>
          </a:p>
          <a:p>
            <a:pPr marL="914400" lvl="1" indent="-171450">
              <a:buFont typeface="Arial"/>
              <a:buChar char="•"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Method 2:</a:t>
            </a:r>
          </a:p>
          <a:p>
            <a:pPr marL="914400" lvl="1" indent="-171450">
              <a:buFont typeface="Arial"/>
              <a:buChar char="•"/>
            </a:pPr>
            <a:r>
              <a:rPr lang="en-US" sz="1500" dirty="0"/>
              <a:t>Two sets of ~4 consecutive days with hourly resolution to represent each month</a:t>
            </a:r>
          </a:p>
          <a:p>
            <a:pPr marL="914400" lvl="1" indent="-171450">
              <a:buFont typeface="Arial"/>
              <a:buChar char="•"/>
            </a:pPr>
            <a:r>
              <a:rPr lang="en-US" sz="1500" dirty="0"/>
              <a:t>Storage energy balance: ~4 days</a:t>
            </a:r>
          </a:p>
          <a:p>
            <a:pPr marL="914400" lvl="1" indent="-171450">
              <a:buFont typeface="Arial"/>
              <a:buChar char="•"/>
            </a:pPr>
            <a:r>
              <a:rPr lang="en-US" sz="1500" dirty="0"/>
              <a:t>Every month of one year per period</a:t>
            </a:r>
          </a:p>
          <a:p>
            <a:pPr marL="914400" lvl="1" indent="-171450">
              <a:buFont typeface="Arial"/>
              <a:buChar char="•"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Method 3:</a:t>
            </a:r>
          </a:p>
          <a:p>
            <a:pPr marL="914400" lvl="1" indent="-171450">
              <a:buFont typeface="Arial"/>
              <a:buChar char="•"/>
            </a:pPr>
            <a:r>
              <a:rPr lang="en-US" sz="1500" dirty="0"/>
              <a:t>Two independent weeks of consecutive hours to represent each month</a:t>
            </a:r>
          </a:p>
          <a:p>
            <a:pPr marL="914400" lvl="1" indent="-171450">
              <a:buFont typeface="Arial"/>
              <a:buChar char="•"/>
            </a:pPr>
            <a:r>
              <a:rPr lang="en-US" sz="1500" dirty="0"/>
              <a:t>Storage energy balance: 7 days</a:t>
            </a:r>
          </a:p>
          <a:p>
            <a:pPr marL="914400" lvl="1" indent="-171450">
              <a:buFont typeface="Arial"/>
              <a:buChar char="•"/>
            </a:pPr>
            <a:r>
              <a:rPr lang="en-US" sz="1500" dirty="0"/>
              <a:t>Every month of one year per period</a:t>
            </a:r>
          </a:p>
          <a:p>
            <a:pPr marL="0" indent="0">
              <a:buNone/>
            </a:pPr>
            <a:r>
              <a:rPr lang="en-US" sz="1500" b="1" dirty="0"/>
              <a:t>Method 4:</a:t>
            </a:r>
          </a:p>
          <a:p>
            <a:pPr marL="914400" lvl="1" indent="-171450">
              <a:buFont typeface="Arial"/>
              <a:buChar char="•"/>
            </a:pPr>
            <a:r>
              <a:rPr lang="en-US" sz="1500" dirty="0"/>
              <a:t>Two consecutive months, hourly resolution</a:t>
            </a:r>
          </a:p>
          <a:p>
            <a:pPr marL="914400" lvl="1" indent="-171450">
              <a:buFont typeface="Arial"/>
              <a:buChar char="•"/>
            </a:pPr>
            <a:r>
              <a:rPr lang="en-US" sz="1500" dirty="0"/>
              <a:t>Two months sampled per season</a:t>
            </a:r>
          </a:p>
          <a:p>
            <a:pPr marL="914400" lvl="1" indent="-171450">
              <a:buFont typeface="Arial"/>
              <a:buChar char="•"/>
            </a:pPr>
            <a:r>
              <a:rPr lang="en-US" sz="1500" dirty="0"/>
              <a:t>Storage balance: 2 months</a:t>
            </a:r>
          </a:p>
          <a:p>
            <a:pPr marL="742950" lvl="1" indent="0">
              <a:buNone/>
            </a:pPr>
            <a:endParaRPr lang="en-US" sz="1500" dirty="0"/>
          </a:p>
          <a:p>
            <a:pPr marL="171450" indent="-171450">
              <a:buFont typeface="Arial"/>
              <a:buChar char="•"/>
            </a:pPr>
            <a:endParaRPr lang="en-US" sz="1500" b="1" dirty="0"/>
          </a:p>
          <a:p>
            <a:pPr marL="0" indent="0">
              <a:buNone/>
            </a:pPr>
            <a:r>
              <a:rPr lang="en-US" sz="1500" b="1" dirty="0"/>
              <a:t>  Method 5:</a:t>
            </a:r>
          </a:p>
          <a:p>
            <a:pPr marL="914400" lvl="1" indent="-171450">
              <a:buFont typeface="Arial"/>
              <a:buChar char="•"/>
            </a:pPr>
            <a:r>
              <a:rPr lang="en-US" sz="1500" dirty="0"/>
              <a:t>8760 hours</a:t>
            </a:r>
          </a:p>
          <a:p>
            <a:pPr marL="914400" lvl="1" indent="-171450">
              <a:buFont typeface="Arial"/>
              <a:buChar char="•"/>
            </a:pPr>
            <a:r>
              <a:rPr lang="en-US" sz="1500" dirty="0"/>
              <a:t>Storage balance: 1 year</a:t>
            </a:r>
          </a:p>
          <a:p>
            <a:pPr marL="914400" lvl="1" indent="-171450">
              <a:buFont typeface="Arial"/>
              <a:buChar char="•"/>
            </a:pPr>
            <a:endParaRPr lang="en-US" sz="1500" dirty="0"/>
          </a:p>
          <a:p>
            <a:pPr marL="171450" indent="-171450">
              <a:buFont typeface="Arial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7864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INTRODUCTIONS TO TAC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4571"/>
            <a:ext cx="11010091" cy="5303520"/>
          </a:xfrm>
        </p:spPr>
        <p:txBody>
          <a:bodyPr>
            <a:normAutofit/>
          </a:bodyPr>
          <a:lstStyle/>
          <a:p>
            <a:r>
              <a:rPr lang="en-US" sz="3200" dirty="0"/>
              <a:t>Erin Childs (CESA)</a:t>
            </a:r>
          </a:p>
          <a:p>
            <a:r>
              <a:rPr lang="en-US" sz="3200" dirty="0"/>
              <a:t>Paul Denholm (NREL)</a:t>
            </a:r>
          </a:p>
          <a:p>
            <a:r>
              <a:rPr lang="en-US" sz="3200" dirty="0"/>
              <a:t>Jennifer Dowdell (TURN) (would like to listen by recording)</a:t>
            </a:r>
          </a:p>
          <a:p>
            <a:r>
              <a:rPr lang="en-US" sz="3200" dirty="0" err="1"/>
              <a:t>Shucheng</a:t>
            </a:r>
            <a:r>
              <a:rPr lang="en-US" sz="3200" dirty="0"/>
              <a:t> Liu (CAISO)</a:t>
            </a:r>
          </a:p>
          <a:p>
            <a:r>
              <a:rPr lang="en-US" sz="3200" dirty="0"/>
              <a:t>Keith Parks (Xcel Energy)</a:t>
            </a:r>
          </a:p>
          <a:p>
            <a:r>
              <a:rPr lang="en-US" sz="3200" dirty="0"/>
              <a:t>Julia </a:t>
            </a:r>
            <a:r>
              <a:rPr lang="en-US" sz="3200" dirty="0" err="1"/>
              <a:t>Prochnik</a:t>
            </a:r>
            <a:r>
              <a:rPr lang="en-US" sz="3200" dirty="0"/>
              <a:t> (LDES Association of California)</a:t>
            </a:r>
          </a:p>
          <a:p>
            <a:r>
              <a:rPr lang="en-US" sz="3200" dirty="0"/>
              <a:t>Ron Sinton (Sinton Instruments)</a:t>
            </a:r>
          </a:p>
          <a:p>
            <a:r>
              <a:rPr lang="en-US" sz="3200" dirty="0"/>
              <a:t>Priya </a:t>
            </a:r>
            <a:r>
              <a:rPr lang="en-US" sz="3200" dirty="0" err="1"/>
              <a:t>Sreedharan</a:t>
            </a:r>
            <a:r>
              <a:rPr lang="en-US" sz="3200" dirty="0"/>
              <a:t> (</a:t>
            </a:r>
            <a:r>
              <a:rPr lang="en-US" sz="3200" dirty="0" err="1"/>
              <a:t>GridLab</a:t>
            </a:r>
            <a:r>
              <a:rPr lang="en-US" sz="3200" dirty="0"/>
              <a:t>)</a:t>
            </a:r>
          </a:p>
          <a:p>
            <a:r>
              <a:rPr lang="en-US" sz="3200" dirty="0"/>
              <a:t>David Williams (</a:t>
            </a:r>
            <a:r>
              <a:rPr lang="en-US" sz="3200" dirty="0" err="1"/>
              <a:t>dissigno</a:t>
            </a:r>
            <a:r>
              <a:rPr lang="en-US" sz="3200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3C2AB-AA38-BF43-ACB5-1E05DB281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281" y="1768387"/>
            <a:ext cx="4604355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4" algn="ctr"/>
            <a:r>
              <a:rPr lang="en-US" sz="2800" b="1" dirty="0"/>
              <a:t>University of California Merced</a:t>
            </a:r>
          </a:p>
          <a:p>
            <a:pPr lvl="4" algn="ctr"/>
            <a:r>
              <a:rPr lang="en-US" sz="2800" dirty="0"/>
              <a:t>Sarah Kurtz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629B81-D821-8B4D-9E29-493B245365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9CA908-61A5-E041-8BAD-0DBBA6B26AF3}"/>
              </a:ext>
            </a:extLst>
          </p:cNvPr>
          <p:cNvSpPr txBox="1"/>
          <p:nvPr/>
        </p:nvSpPr>
        <p:spPr>
          <a:xfrm>
            <a:off x="1558054" y="287179"/>
            <a:ext cx="9748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Introductions to core team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369633-569F-DF4D-8C14-DA9555058BB0}"/>
              </a:ext>
            </a:extLst>
          </p:cNvPr>
          <p:cNvSpPr txBox="1"/>
          <p:nvPr/>
        </p:nvSpPr>
        <p:spPr>
          <a:xfrm>
            <a:off x="6112183" y="1768387"/>
            <a:ext cx="5620849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Ins="1280160" rtlCol="0">
            <a:spAutoFit/>
          </a:bodyPr>
          <a:lstStyle/>
          <a:p>
            <a:pPr lvl="3" algn="ctr"/>
            <a:r>
              <a:rPr lang="en-US" sz="2800" b="1" dirty="0"/>
              <a:t>University of </a:t>
            </a:r>
          </a:p>
          <a:p>
            <a:pPr lvl="3" algn="ctr"/>
            <a:r>
              <a:rPr lang="en-US" sz="2800" b="1" dirty="0"/>
              <a:t>California Berkeley</a:t>
            </a:r>
          </a:p>
          <a:p>
            <a:pPr lvl="3" algn="ctr"/>
            <a:r>
              <a:rPr lang="en-US" sz="2800" dirty="0"/>
              <a:t>Dan </a:t>
            </a:r>
            <a:r>
              <a:rPr lang="en-US" sz="2800" dirty="0" err="1"/>
              <a:t>Kammen</a:t>
            </a:r>
            <a:endParaRPr lang="en-US" sz="2800" dirty="0"/>
          </a:p>
          <a:p>
            <a:pPr lvl="3" algn="ctr"/>
            <a:r>
              <a:rPr lang="en-US" sz="2800" dirty="0"/>
              <a:t>Sergio Castellanos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BA3736-E9BE-1644-A803-ED91C92812EE}"/>
              </a:ext>
            </a:extLst>
          </p:cNvPr>
          <p:cNvSpPr txBox="1"/>
          <p:nvPr/>
        </p:nvSpPr>
        <p:spPr>
          <a:xfrm>
            <a:off x="383281" y="4243391"/>
            <a:ext cx="5141447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4" algn="ctr"/>
            <a:r>
              <a:rPr lang="en-US" sz="2800" b="1" dirty="0"/>
              <a:t>University of California San Diego</a:t>
            </a:r>
          </a:p>
          <a:p>
            <a:pPr lvl="4" algn="ctr"/>
            <a:r>
              <a:rPr lang="en-US" sz="2800" dirty="0"/>
              <a:t>Patricia Hidalgo-Gonzalez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463398-D1D4-6B4D-A8EB-65FBEA5D6811}"/>
              </a:ext>
            </a:extLst>
          </p:cNvPr>
          <p:cNvSpPr txBox="1"/>
          <p:nvPr/>
        </p:nvSpPr>
        <p:spPr>
          <a:xfrm>
            <a:off x="6700450" y="4243391"/>
            <a:ext cx="5013427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b="1" dirty="0"/>
              <a:t>University of North Carolina </a:t>
            </a:r>
          </a:p>
          <a:p>
            <a:pPr lvl="3" algn="ctr"/>
            <a:r>
              <a:rPr lang="en-US" sz="2800" b="1" dirty="0"/>
              <a:t>Chapel Hill</a:t>
            </a:r>
          </a:p>
          <a:p>
            <a:pPr lvl="3" algn="ctr"/>
            <a:r>
              <a:rPr lang="en-US" sz="2800" dirty="0"/>
              <a:t>Noah </a:t>
            </a:r>
            <a:r>
              <a:rPr lang="en-US" sz="2800" dirty="0" err="1"/>
              <a:t>Kittner</a:t>
            </a:r>
            <a:endParaRPr lang="en-US" sz="2800" dirty="0"/>
          </a:p>
        </p:txBody>
      </p:sp>
      <p:pic>
        <p:nvPicPr>
          <p:cNvPr id="28" name="Picture 2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E0C5981-5696-E14F-979C-75ECDBF929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25" y="1768387"/>
            <a:ext cx="1499483" cy="1828800"/>
          </a:xfrm>
          <a:prstGeom prst="rect">
            <a:avLst/>
          </a:prstGeom>
        </p:spPr>
      </p:pic>
      <p:pic>
        <p:nvPicPr>
          <p:cNvPr id="29" name="Picture 2" descr="Daniel Kammen">
            <a:extLst>
              <a:ext uri="{FF2B5EF4-FFF2-40B4-BE49-F238E27FC236}">
                <a16:creationId xmlns:a16="http://schemas.microsoft.com/office/drawing/2014/main" id="{DEB1F11C-1108-5541-AFF2-5E8B29CDB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392" y="1768387"/>
            <a:ext cx="130628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A941C9DA-64F4-954E-898A-1ACF7440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8187" y="1768387"/>
            <a:ext cx="121484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2A35A590-4159-E04A-AEBE-1CD363242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470" y="4243391"/>
            <a:ext cx="168249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Patricia Hidalgo-Gonzalez">
            <a:extLst>
              <a:ext uri="{FF2B5EF4-FFF2-40B4-BE49-F238E27FC236}">
                <a16:creationId xmlns:a16="http://schemas.microsoft.com/office/drawing/2014/main" id="{F47C868A-EA62-8449-BCFA-CCB3201F2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786" y="4243391"/>
            <a:ext cx="18502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1C1340-52E8-764B-A5BC-18C41EC4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5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059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PROJECT OBJECTIVES – CEC GUIDANCE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7456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/>
              <a:t>Solicitation Directed: Study Value of Long-Duration Storage</a:t>
            </a:r>
          </a:p>
          <a:p>
            <a:pPr lvl="1"/>
            <a:r>
              <a:rPr lang="en-US" sz="2800" dirty="0"/>
              <a:t>What role(s) will long-duration storage play?</a:t>
            </a:r>
          </a:p>
          <a:p>
            <a:pPr lvl="1"/>
            <a:r>
              <a:rPr lang="en-US" sz="2800" dirty="0"/>
              <a:t>What cost target must a storage technology reach to be competitive?</a:t>
            </a:r>
          </a:p>
          <a:p>
            <a:pPr lvl="1"/>
            <a:endParaRPr lang="en-US" sz="2800" dirty="0"/>
          </a:p>
          <a:p>
            <a:r>
              <a:rPr lang="en-US" sz="3200" b="1" dirty="0"/>
              <a:t>EPIC Funding Directs: Provide value to ratepayers</a:t>
            </a:r>
          </a:p>
          <a:p>
            <a:pPr lvl="1"/>
            <a:r>
              <a:rPr lang="en-US" sz="2800" dirty="0"/>
              <a:t>Low electricity prices</a:t>
            </a:r>
          </a:p>
          <a:p>
            <a:pPr lvl="1"/>
            <a:r>
              <a:rPr lang="en-US" sz="2800" dirty="0"/>
              <a:t>Reliable electricity</a:t>
            </a:r>
          </a:p>
          <a:p>
            <a:pPr lvl="1"/>
            <a:r>
              <a:rPr lang="en-US" sz="2800" dirty="0"/>
              <a:t>Meet SB100 and other CA targets</a:t>
            </a:r>
          </a:p>
          <a:p>
            <a:pPr lvl="1"/>
            <a:r>
              <a:rPr lang="en-US" sz="2800" dirty="0"/>
              <a:t>Technical societal goals</a:t>
            </a:r>
            <a:endParaRPr lang="en-US" sz="2400" dirty="0"/>
          </a:p>
          <a:p>
            <a:pPr lvl="2"/>
            <a:r>
              <a:rPr lang="en-US" sz="2400" dirty="0"/>
              <a:t>Address climate change</a:t>
            </a:r>
          </a:p>
          <a:p>
            <a:pPr lvl="2"/>
            <a:r>
              <a:rPr lang="en-US" sz="2400" dirty="0"/>
              <a:t>Reduce air &amp; water pollution</a:t>
            </a:r>
          </a:p>
          <a:p>
            <a:pPr lvl="2"/>
            <a:r>
              <a:rPr lang="en-US" sz="2400" dirty="0"/>
              <a:t>Adequate clean-water supplies</a:t>
            </a:r>
          </a:p>
          <a:p>
            <a:pPr lvl="1"/>
            <a:r>
              <a:rPr lang="en-US" sz="2800" dirty="0"/>
              <a:t>Broader societal goals</a:t>
            </a:r>
          </a:p>
          <a:p>
            <a:pPr lvl="2"/>
            <a:r>
              <a:rPr lang="en-US" sz="2400" dirty="0"/>
              <a:t>Stability of jobs </a:t>
            </a:r>
          </a:p>
          <a:p>
            <a:pPr lvl="2"/>
            <a:r>
              <a:rPr lang="en-US" sz="2400" dirty="0"/>
              <a:t>Social justice – move toward a more equitable world…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C00610-909D-6C47-956D-ADC21179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69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059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PROJECT OBJECTIVES – CEC GUIDANCE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7456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/>
              <a:t>Solicitation Directed: Study Value of Long-Duration Storage</a:t>
            </a:r>
          </a:p>
          <a:p>
            <a:pPr lvl="1"/>
            <a:r>
              <a:rPr lang="en-US" sz="2800" dirty="0"/>
              <a:t>What role(s) will long-duration storage play?</a:t>
            </a:r>
          </a:p>
          <a:p>
            <a:pPr lvl="1"/>
            <a:r>
              <a:rPr lang="en-US" sz="2800" dirty="0"/>
              <a:t>What cost target must a storage technology reach to be competitive?</a:t>
            </a:r>
          </a:p>
          <a:p>
            <a:pPr lvl="1"/>
            <a:endParaRPr lang="en-US" sz="2800" dirty="0"/>
          </a:p>
          <a:p>
            <a:r>
              <a:rPr lang="en-US" sz="3200" b="1" dirty="0"/>
              <a:t>EPIC Funding Directs: Provide value to ratepayers</a:t>
            </a:r>
          </a:p>
          <a:p>
            <a:pPr lvl="1"/>
            <a:r>
              <a:rPr lang="en-US" sz="2800" dirty="0"/>
              <a:t>Low electricity prices</a:t>
            </a:r>
          </a:p>
          <a:p>
            <a:pPr lvl="1"/>
            <a:r>
              <a:rPr lang="en-US" sz="2800" dirty="0"/>
              <a:t>Reliable electricity</a:t>
            </a:r>
          </a:p>
          <a:p>
            <a:pPr lvl="1"/>
            <a:r>
              <a:rPr lang="en-US" sz="2800" dirty="0"/>
              <a:t>Meet SB100 and other CA targets</a:t>
            </a:r>
          </a:p>
          <a:p>
            <a:pPr lvl="1"/>
            <a:r>
              <a:rPr lang="en-US" sz="2800" dirty="0"/>
              <a:t>Technical societal goals</a:t>
            </a:r>
            <a:endParaRPr lang="en-US" sz="2400" dirty="0"/>
          </a:p>
          <a:p>
            <a:pPr lvl="2"/>
            <a:r>
              <a:rPr lang="en-US" sz="2400" dirty="0"/>
              <a:t>Address climate change</a:t>
            </a:r>
          </a:p>
          <a:p>
            <a:pPr lvl="2"/>
            <a:r>
              <a:rPr lang="en-US" sz="2400" dirty="0"/>
              <a:t>Reduce air &amp; water pollution</a:t>
            </a:r>
          </a:p>
          <a:p>
            <a:pPr lvl="2"/>
            <a:r>
              <a:rPr lang="en-US" sz="2400" dirty="0"/>
              <a:t>Adequate clean-water supplies</a:t>
            </a:r>
          </a:p>
          <a:p>
            <a:pPr lvl="1"/>
            <a:r>
              <a:rPr lang="en-US" sz="2800" dirty="0"/>
              <a:t>Broader societal goals</a:t>
            </a:r>
          </a:p>
          <a:p>
            <a:pPr lvl="2"/>
            <a:r>
              <a:rPr lang="en-US" sz="2400" dirty="0"/>
              <a:t>Stability of jobs </a:t>
            </a:r>
          </a:p>
          <a:p>
            <a:pPr lvl="2"/>
            <a:r>
              <a:rPr lang="en-US" sz="2400" dirty="0"/>
              <a:t>Social justice – move toward a more equitable world…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C00610-909D-6C47-956D-ADC21179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95721-4C8D-7848-8992-D9A4F3C7D534}"/>
              </a:ext>
            </a:extLst>
          </p:cNvPr>
          <p:cNvSpPr txBox="1"/>
          <p:nvPr/>
        </p:nvSpPr>
        <p:spPr>
          <a:xfrm>
            <a:off x="8289927" y="3931118"/>
            <a:ext cx="3391382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NOT desired: a new modeling tool.</a:t>
            </a:r>
          </a:p>
          <a:p>
            <a:r>
              <a:rPr lang="en-US" sz="2400" dirty="0"/>
              <a:t>CEC doesn’t want to fund us to document a publicly available tool </a:t>
            </a:r>
          </a:p>
        </p:txBody>
      </p:sp>
    </p:spTree>
    <p:extLst>
      <p:ext uri="{BB962C8B-B14F-4D97-AF65-F5344CB8AC3E}">
        <p14:creationId xmlns:p14="http://schemas.microsoft.com/office/powerpoint/2010/main" val="2171129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PROJECT SCHEDULE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721457-EE63-E849-9088-FA10C76E55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16" y="1281545"/>
            <a:ext cx="8495868" cy="54957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EE6F80-C307-B94D-BE17-0BD7E18DE435}"/>
              </a:ext>
            </a:extLst>
          </p:cNvPr>
          <p:cNvSpPr txBox="1"/>
          <p:nvPr/>
        </p:nvSpPr>
        <p:spPr>
          <a:xfrm>
            <a:off x="9453414" y="1314227"/>
            <a:ext cx="159196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Technology Evaluation 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BB317D-9310-1042-862C-F00911156189}"/>
              </a:ext>
            </a:extLst>
          </p:cNvPr>
          <p:cNvSpPr txBox="1"/>
          <p:nvPr/>
        </p:nvSpPr>
        <p:spPr>
          <a:xfrm>
            <a:off x="11072021" y="1310321"/>
            <a:ext cx="11199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Modeling Team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31DF7A-C581-D547-8B29-A6706181ACA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0249395" y="2237557"/>
            <a:ext cx="0" cy="214587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581C84-B62E-8B4F-B89D-A05D7A140C23}"/>
              </a:ext>
            </a:extLst>
          </p:cNvPr>
          <p:cNvCxnSpPr>
            <a:cxnSpLocks/>
          </p:cNvCxnSpPr>
          <p:nvPr/>
        </p:nvCxnSpPr>
        <p:spPr>
          <a:xfrm>
            <a:off x="11637037" y="1971642"/>
            <a:ext cx="0" cy="145735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3E61A9-8B8D-A642-9E92-77A1A352F66F}"/>
              </a:ext>
            </a:extLst>
          </p:cNvPr>
          <p:cNvCxnSpPr>
            <a:cxnSpLocks/>
          </p:cNvCxnSpPr>
          <p:nvPr/>
        </p:nvCxnSpPr>
        <p:spPr>
          <a:xfrm>
            <a:off x="11603442" y="4507386"/>
            <a:ext cx="0" cy="118872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220939-682D-0D47-B9DE-96D68A0BDB47}"/>
              </a:ext>
            </a:extLst>
          </p:cNvPr>
          <p:cNvSpPr txBox="1"/>
          <p:nvPr/>
        </p:nvSpPr>
        <p:spPr>
          <a:xfrm>
            <a:off x="9921889" y="2679644"/>
            <a:ext cx="192828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Baseline definition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41D196-69F5-4B4D-BB1C-422AECD1031C}"/>
              </a:ext>
            </a:extLst>
          </p:cNvPr>
          <p:cNvSpPr txBox="1"/>
          <p:nvPr/>
        </p:nvSpPr>
        <p:spPr>
          <a:xfrm>
            <a:off x="9060704" y="3744121"/>
            <a:ext cx="227825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Technology evaluation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55D0AB-C771-2A4A-B565-A3A72159D2C4}"/>
              </a:ext>
            </a:extLst>
          </p:cNvPr>
          <p:cNvSpPr txBox="1"/>
          <p:nvPr/>
        </p:nvSpPr>
        <p:spPr>
          <a:xfrm>
            <a:off x="10375279" y="4867529"/>
            <a:ext cx="177433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Scenario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603DCE-AE84-FA4B-9F0E-D7C64550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A1A7D7-D9D6-C449-AF2E-B20622AFEA52}"/>
              </a:ext>
            </a:extLst>
          </p:cNvPr>
          <p:cNvSpPr/>
          <p:nvPr/>
        </p:nvSpPr>
        <p:spPr>
          <a:xfrm>
            <a:off x="5446826" y="1576552"/>
            <a:ext cx="3329705" cy="124536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A9DF65-7D4D-CA4C-AB68-0EB385C8A48B}"/>
              </a:ext>
            </a:extLst>
          </p:cNvPr>
          <p:cNvSpPr/>
          <p:nvPr/>
        </p:nvSpPr>
        <p:spPr>
          <a:xfrm>
            <a:off x="5446826" y="1310321"/>
            <a:ext cx="3329705" cy="176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0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Methodology: Coordinated, 2-prong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B28319B-D75E-4A44-AE5F-2B9E46FAE4E6}"/>
              </a:ext>
            </a:extLst>
          </p:cNvPr>
          <p:cNvSpPr/>
          <p:nvPr/>
        </p:nvSpPr>
        <p:spPr>
          <a:xfrm>
            <a:off x="4734036" y="2959291"/>
            <a:ext cx="2723928" cy="2507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Long-duration  Storage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79C0D0-FCD9-3242-9FE1-EF5F37ECEBE7}"/>
              </a:ext>
            </a:extLst>
          </p:cNvPr>
          <p:cNvSpPr/>
          <p:nvPr/>
        </p:nvSpPr>
        <p:spPr>
          <a:xfrm>
            <a:off x="7845244" y="2225346"/>
            <a:ext cx="3365947" cy="1572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RESOLVE &amp; SWITCH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ACB8E0-0269-8148-9551-4B772BC3705F}"/>
              </a:ext>
            </a:extLst>
          </p:cNvPr>
          <p:cNvSpPr/>
          <p:nvPr/>
        </p:nvSpPr>
        <p:spPr>
          <a:xfrm>
            <a:off x="663415" y="2225346"/>
            <a:ext cx="3924589" cy="15765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Study storage and RE technologies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99044B-9B49-EE47-AEED-89186CAA0BD1}"/>
              </a:ext>
            </a:extLst>
          </p:cNvPr>
          <p:cNvSpPr txBox="1"/>
          <p:nvPr/>
        </p:nvSpPr>
        <p:spPr>
          <a:xfrm>
            <a:off x="663415" y="1398341"/>
            <a:ext cx="4360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Technology evaluation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F3792F-4696-7345-8814-5461719EE1CA}"/>
              </a:ext>
            </a:extLst>
          </p:cNvPr>
          <p:cNvSpPr txBox="1"/>
          <p:nvPr/>
        </p:nvSpPr>
        <p:spPr>
          <a:xfrm>
            <a:off x="8430385" y="1502623"/>
            <a:ext cx="196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Modeling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2FD4F3-C72A-8B4D-9CCA-8D2EE22B967B}"/>
              </a:ext>
            </a:extLst>
          </p:cNvPr>
          <p:cNvSpPr txBox="1">
            <a:spLocks/>
          </p:cNvSpPr>
          <p:nvPr/>
        </p:nvSpPr>
        <p:spPr>
          <a:xfrm>
            <a:off x="551983" y="3982572"/>
            <a:ext cx="5157787" cy="263989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Cost analysis (power &amp; energy)</a:t>
            </a:r>
          </a:p>
          <a:p>
            <a:pPr lvl="1"/>
            <a:r>
              <a:rPr lang="en-US" dirty="0"/>
              <a:t>Learning curve analysis</a:t>
            </a:r>
          </a:p>
          <a:p>
            <a:r>
              <a:rPr lang="en-US" dirty="0"/>
              <a:t>Other metrics:</a:t>
            </a:r>
          </a:p>
          <a:p>
            <a:pPr lvl="1"/>
            <a:r>
              <a:rPr lang="en-US" dirty="0"/>
              <a:t>Efficiency (round trip &amp; loss rate)</a:t>
            </a:r>
          </a:p>
          <a:p>
            <a:pPr lvl="1"/>
            <a:r>
              <a:rPr lang="en-US" dirty="0"/>
              <a:t>Market entry strategy</a:t>
            </a:r>
          </a:p>
          <a:p>
            <a:pPr lvl="1"/>
            <a:r>
              <a:rPr lang="en-US" dirty="0"/>
              <a:t>Jobs creation</a:t>
            </a:r>
          </a:p>
          <a:p>
            <a:pPr lvl="1"/>
            <a:r>
              <a:rPr lang="en-US" dirty="0"/>
              <a:t>Response time</a:t>
            </a:r>
          </a:p>
          <a:p>
            <a:pPr lvl="1"/>
            <a:r>
              <a:rPr lang="en-US" dirty="0"/>
              <a:t>Footprint (energy density)</a:t>
            </a:r>
          </a:p>
          <a:p>
            <a:pPr lvl="1"/>
            <a:r>
              <a:rPr lang="en-US" dirty="0"/>
              <a:t>Permitting – environmental concerns</a:t>
            </a:r>
          </a:p>
          <a:p>
            <a:pPr lvl="1"/>
            <a:r>
              <a:rPr lang="en-US" dirty="0"/>
              <a:t>Geographical flexibility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C973BC17-D048-3F49-B8AF-FEF49743DF7A}"/>
              </a:ext>
            </a:extLst>
          </p:cNvPr>
          <p:cNvSpPr txBox="1">
            <a:spLocks/>
          </p:cNvSpPr>
          <p:nvPr/>
        </p:nvSpPr>
        <p:spPr>
          <a:xfrm>
            <a:off x="7469084" y="3982571"/>
            <a:ext cx="4722915" cy="270304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Modifications of RESOLVE </a:t>
            </a:r>
          </a:p>
          <a:p>
            <a:pPr lvl="1"/>
            <a:r>
              <a:rPr lang="en-US" dirty="0"/>
              <a:t>Coordinate with E3 to update RESOLVE for long-duration storage</a:t>
            </a:r>
          </a:p>
          <a:p>
            <a:r>
              <a:rPr lang="en-US" dirty="0"/>
              <a:t>Select scenarios and implement in RESOLVE and SWITCH</a:t>
            </a:r>
          </a:p>
          <a:p>
            <a:r>
              <a:rPr lang="en-US" dirty="0"/>
              <a:t>Analyze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D797C1-551D-BE4E-BFBE-67F69F0B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95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419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Project Team Organization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D732ACC-44BF-9647-B5FC-1EB5DF631365}"/>
              </a:ext>
            </a:extLst>
          </p:cNvPr>
          <p:cNvSpPr/>
          <p:nvPr/>
        </p:nvSpPr>
        <p:spPr>
          <a:xfrm>
            <a:off x="502277" y="2162542"/>
            <a:ext cx="7179184" cy="3956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D6BA39-F436-7A4D-BEF4-F51595AF9C18}"/>
              </a:ext>
            </a:extLst>
          </p:cNvPr>
          <p:cNvSpPr/>
          <p:nvPr/>
        </p:nvSpPr>
        <p:spPr>
          <a:xfrm>
            <a:off x="4578956" y="2162542"/>
            <a:ext cx="7179184" cy="3956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CCA3D-C4C3-994F-AE6D-4CB0FE32C7F2}"/>
              </a:ext>
            </a:extLst>
          </p:cNvPr>
          <p:cNvSpPr txBox="1"/>
          <p:nvPr/>
        </p:nvSpPr>
        <p:spPr>
          <a:xfrm>
            <a:off x="2380919" y="1639322"/>
            <a:ext cx="342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Technology Evaluation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B5B24D-65A4-5948-A6CC-25D4FAC93B83}"/>
              </a:ext>
            </a:extLst>
          </p:cNvPr>
          <p:cNvSpPr txBox="1"/>
          <p:nvPr/>
        </p:nvSpPr>
        <p:spPr>
          <a:xfrm>
            <a:off x="7383718" y="1616319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Modeling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F77B14-46A8-904B-9F00-DB45DA829A55}"/>
              </a:ext>
            </a:extLst>
          </p:cNvPr>
          <p:cNvSpPr/>
          <p:nvPr/>
        </p:nvSpPr>
        <p:spPr>
          <a:xfrm>
            <a:off x="1336741" y="2748532"/>
            <a:ext cx="4759259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University  of North Carolina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2CA9E6-749E-AE49-B198-017D5E55DB1D}"/>
              </a:ext>
            </a:extLst>
          </p:cNvPr>
          <p:cNvSpPr/>
          <p:nvPr/>
        </p:nvSpPr>
        <p:spPr>
          <a:xfrm>
            <a:off x="6164417" y="2748532"/>
            <a:ext cx="4759259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UC Berkeley &amp; UC San Diego (SWITCH)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2FB60E-AD7E-DD4F-8B80-B029C754B956}"/>
              </a:ext>
            </a:extLst>
          </p:cNvPr>
          <p:cNvSpPr/>
          <p:nvPr/>
        </p:nvSpPr>
        <p:spPr>
          <a:xfrm>
            <a:off x="3296992" y="4333069"/>
            <a:ext cx="5656386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UC Merced (RESOLVE)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C6C698-739F-834D-9A1C-9E1A8CE9D8FB}"/>
              </a:ext>
            </a:extLst>
          </p:cNvPr>
          <p:cNvSpPr/>
          <p:nvPr/>
        </p:nvSpPr>
        <p:spPr>
          <a:xfrm>
            <a:off x="3307039" y="5866409"/>
            <a:ext cx="5656386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Storage Advisory Board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0353B-DC7C-284F-9BFB-2F84D1BC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E4AE22-2F3B-4D42-A9EB-D744CCF75654}"/>
              </a:ext>
            </a:extLst>
          </p:cNvPr>
          <p:cNvSpPr txBox="1"/>
          <p:nvPr/>
        </p:nvSpPr>
        <p:spPr>
          <a:xfrm>
            <a:off x="1473238" y="1163498"/>
            <a:ext cx="9303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CEC and Technical Advisory Committee (TAC) Oversight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A2271F-0605-6E40-A560-2A881FFF1AA2}"/>
              </a:ext>
            </a:extLst>
          </p:cNvPr>
          <p:cNvCxnSpPr/>
          <p:nvPr/>
        </p:nvCxnSpPr>
        <p:spPr>
          <a:xfrm>
            <a:off x="0" y="168115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036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45796</TotalTime>
  <Words>1327</Words>
  <Application>Microsoft Macintosh PowerPoint</Application>
  <PresentationFormat>Widescreen</PresentationFormat>
  <Paragraphs>278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Asking your advice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Lippincott</dc:creator>
  <cp:lastModifiedBy>Sarah Kurtz</cp:lastModifiedBy>
  <cp:revision>486</cp:revision>
  <cp:lastPrinted>2020-10-30T15:31:01Z</cp:lastPrinted>
  <dcterms:created xsi:type="dcterms:W3CDTF">2019-10-10T19:52:54Z</dcterms:created>
  <dcterms:modified xsi:type="dcterms:W3CDTF">2020-12-04T16:35:00Z</dcterms:modified>
</cp:coreProperties>
</file>