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0" r:id="rId4"/>
  </p:sldMasterIdLst>
  <p:notesMasterIdLst>
    <p:notesMasterId r:id="rId31"/>
  </p:notesMasterIdLst>
  <p:handoutMasterIdLst>
    <p:handoutMasterId r:id="rId32"/>
  </p:handoutMasterIdLst>
  <p:sldIdLst>
    <p:sldId id="261" r:id="rId5"/>
    <p:sldId id="262" r:id="rId6"/>
    <p:sldId id="4738" r:id="rId7"/>
    <p:sldId id="4656" r:id="rId8"/>
    <p:sldId id="273" r:id="rId9"/>
    <p:sldId id="4730" r:id="rId10"/>
    <p:sldId id="4055" r:id="rId11"/>
    <p:sldId id="4737" r:id="rId12"/>
    <p:sldId id="4733" r:id="rId13"/>
    <p:sldId id="4657" r:id="rId14"/>
    <p:sldId id="4744" r:id="rId15"/>
    <p:sldId id="4729" r:id="rId16"/>
    <p:sldId id="4668" r:id="rId17"/>
    <p:sldId id="4275" r:id="rId18"/>
    <p:sldId id="4745" r:id="rId19"/>
    <p:sldId id="4742" r:id="rId20"/>
    <p:sldId id="4739" r:id="rId21"/>
    <p:sldId id="4740" r:id="rId22"/>
    <p:sldId id="4728" r:id="rId23"/>
    <p:sldId id="4746" r:id="rId24"/>
    <p:sldId id="4743" r:id="rId25"/>
    <p:sldId id="4659" r:id="rId26"/>
    <p:sldId id="265" r:id="rId27"/>
    <p:sldId id="4662" r:id="rId28"/>
    <p:sldId id="4655" r:id="rId29"/>
    <p:sldId id="474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drian Au" initials="AA" lastIdx="1" clrIdx="6">
    <p:extLst>
      <p:ext uri="{19B8F6BF-5375-455C-9EA6-DF929625EA0E}">
        <p15:presenceInfo xmlns:p15="http://schemas.microsoft.com/office/powerpoint/2012/main" userId="S::adrian.au@ethree.com::2250c873-e68f-4c0d-863e-7a6d3c4e7fbf" providerId="AD"/>
      </p:ext>
    </p:extLst>
  </p:cmAuthor>
  <p:cmAuthor id="1" name="Roderick Go" initials="RG" lastIdx="70" clrIdx="0">
    <p:extLst>
      <p:ext uri="{19B8F6BF-5375-455C-9EA6-DF929625EA0E}">
        <p15:presenceInfo xmlns:p15="http://schemas.microsoft.com/office/powerpoint/2012/main" userId="S::roderick@ethree.com::6820df96-2ef9-4479-871b-39e346d71162" providerId="AD"/>
      </p:ext>
    </p:extLst>
  </p:cmAuthor>
  <p:cmAuthor id="2" name="sburger" initials="sb" lastIdx="2" clrIdx="1">
    <p:extLst>
      <p:ext uri="{19B8F6BF-5375-455C-9EA6-DF929625EA0E}">
        <p15:presenceInfo xmlns:p15="http://schemas.microsoft.com/office/powerpoint/2012/main" userId="S::sburger_formenergy.com#ext#@ethreesf.onmicrosoft.com::94939395-e52d-465c-b73d-089c07fadadb" providerId="AD"/>
      </p:ext>
    </p:extLst>
  </p:cmAuthor>
  <p:cmAuthor id="3" name="Mengyao Yuan" initials="MY" lastIdx="8" clrIdx="2">
    <p:extLst>
      <p:ext uri="{19B8F6BF-5375-455C-9EA6-DF929625EA0E}">
        <p15:presenceInfo xmlns:p15="http://schemas.microsoft.com/office/powerpoint/2012/main" userId="S::mengyao.yuan@ethree.com::5609c9ed-83f8-4076-a42a-a3de2101f583" providerId="AD"/>
      </p:ext>
    </p:extLst>
  </p:cmAuthor>
  <p:cmAuthor id="4" name="Amber Mahone" initials="AM" lastIdx="23" clrIdx="3">
    <p:extLst>
      <p:ext uri="{19B8F6BF-5375-455C-9EA6-DF929625EA0E}">
        <p15:presenceInfo xmlns:p15="http://schemas.microsoft.com/office/powerpoint/2012/main" userId="S::amber@ethree.com::9b8e167c-6bc6-4a5a-9e10-f444d2e4ce3a" providerId="AD"/>
      </p:ext>
    </p:extLst>
  </p:cmAuthor>
  <p:cmAuthor id="5" name="Bill Wheatle" initials="BW" lastIdx="2" clrIdx="4">
    <p:extLst>
      <p:ext uri="{19B8F6BF-5375-455C-9EA6-DF929625EA0E}">
        <p15:presenceInfo xmlns:p15="http://schemas.microsoft.com/office/powerpoint/2012/main" userId="S::bill.wheatle@ethree.com::a45da983-486d-400b-9311-bd3daee6d97c" providerId="AD"/>
      </p:ext>
    </p:extLst>
  </p:cmAuthor>
  <p:cmAuthor id="6" name="Nick Schlag" initials="NS" lastIdx="4" clrIdx="5">
    <p:extLst>
      <p:ext uri="{19B8F6BF-5375-455C-9EA6-DF929625EA0E}">
        <p15:presenceInfo xmlns:p15="http://schemas.microsoft.com/office/powerpoint/2012/main" userId="S::nick@ethree.com::b5bdee7c-135f-4ff4-9910-fec72e81cee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5F31"/>
    <a:srgbClr val="B2FFD1"/>
    <a:srgbClr val="FFECBC"/>
    <a:srgbClr val="6EA1B6"/>
    <a:srgbClr val="000000"/>
    <a:srgbClr val="034E6E"/>
    <a:srgbClr val="FFFFFF"/>
    <a:srgbClr val="F2F2F2"/>
    <a:srgbClr val="E62D01"/>
    <a:srgbClr val="E75F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48"/>
    <p:restoredTop sz="94680"/>
  </p:normalViewPr>
  <p:slideViewPr>
    <p:cSldViewPr snapToGrid="0" snapToObjects="1" showGuides="1">
      <p:cViewPr varScale="1">
        <p:scale>
          <a:sx n="197" d="100"/>
          <a:sy n="197" d="100"/>
        </p:scale>
        <p:origin x="208" y="40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B1AA3-3E43-4A52-BC49-1085128A00D8}" type="datetimeFigureOut">
              <a:rPr lang="en-US" smtClean="0"/>
              <a:pPr/>
              <a:t>11/25/20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A11C27-7CE1-41FA-893D-577FB665C5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F16E2-043A-4850-8121-9CA75DF2B2FF}" type="datetimeFigureOut">
              <a:rPr lang="en-US" smtClean="0"/>
              <a:pPr/>
              <a:t>11/25/20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B9B248-2746-4BFC-8FA3-91AC76DD8A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9B248-2746-4BFC-8FA3-91AC76DD8A5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5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9B248-2746-4BFC-8FA3-91AC76DD8A5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0349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9B248-2746-4BFC-8FA3-91AC76DD8A5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887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9B248-2746-4BFC-8FA3-91AC76DD8A5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56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9B248-2746-4BFC-8FA3-91AC76DD8A5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73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9B248-2746-4BFC-8FA3-91AC76DD8A5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9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9B248-2746-4BFC-8FA3-91AC76DD8A5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606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9B248-2746-4BFC-8FA3-91AC76DD8A5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39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9B248-2746-4BFC-8FA3-91AC76DD8A5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224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9B248-2746-4BFC-8FA3-91AC76DD8A5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36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9B248-2746-4BFC-8FA3-91AC76DD8A5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66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F_Title Slide">
    <p:bg>
      <p:bgPr>
        <a:blipFill dpi="0" rotWithShape="1">
          <a:blip r:embed="rId2">
            <a:alphaModFix am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1a.pn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4800" y="228600"/>
            <a:ext cx="731520" cy="7315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1F58FC3-353E-406C-BBD8-D3B97DEF82EB}"/>
              </a:ext>
            </a:extLst>
          </p:cNvPr>
          <p:cNvPicPr>
            <a:picLocks/>
          </p:cNvPicPr>
          <p:nvPr userDrawn="1"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7" t="34277" r="5471" b="38688"/>
          <a:stretch/>
        </p:blipFill>
        <p:spPr>
          <a:xfrm>
            <a:off x="1036320" y="391466"/>
            <a:ext cx="3383280" cy="35661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5356D7E-2240-429A-BA06-A11043698286}"/>
              </a:ext>
            </a:extLst>
          </p:cNvPr>
          <p:cNvSpPr/>
          <p:nvPr userDrawn="1"/>
        </p:nvSpPr>
        <p:spPr>
          <a:xfrm>
            <a:off x="0" y="2133601"/>
            <a:ext cx="12192000" cy="1257167"/>
          </a:xfrm>
          <a:prstGeom prst="rect">
            <a:avLst/>
          </a:prstGeom>
          <a:solidFill>
            <a:srgbClr val="034E6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34705FC-8C6E-4836-8FFC-A6363AB2BB9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029405" y="3429000"/>
            <a:ext cx="9144000" cy="3810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2000" b="0" i="0">
                <a:solidFill>
                  <a:srgbClr val="034E6E"/>
                </a:solidFill>
                <a:latin typeface="+mn-lt"/>
                <a:cs typeface="Arial Black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D78B0B07-7D61-4AAB-BE1A-1918B3BF919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029405" y="3810000"/>
            <a:ext cx="5384800" cy="381000"/>
          </a:xfrm>
        </p:spPr>
        <p:txBody>
          <a:bodyPr>
            <a:normAutofit/>
          </a:bodyPr>
          <a:lstStyle>
            <a:lvl1pPr marL="0" indent="0">
              <a:buNone/>
              <a:defRPr sz="1400" b="0"/>
            </a:lvl1pPr>
            <a:lvl5pPr marL="1828800" indent="0" algn="l">
              <a:buNone/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1A183AE-BA1C-4F97-833D-B4790E1E5F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29405" y="2133600"/>
            <a:ext cx="9144000" cy="1257167"/>
          </a:xfrm>
        </p:spPr>
        <p:txBody>
          <a:bodyPr anchor="ctr">
            <a:normAutofit/>
          </a:bodyPr>
          <a:lstStyle>
            <a:lvl1pPr algn="l">
              <a:defRPr sz="3200" b="0" i="0" cap="none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Title Line 1</a:t>
            </a:r>
            <a:br>
              <a:rPr lang="en-US"/>
            </a:br>
            <a:r>
              <a:rPr lang="en-US"/>
              <a:t>Title Line 2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1AA1513-E389-4D10-BD42-AA76E4C0EA60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347405" y="6183824"/>
            <a:ext cx="5234995" cy="381000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Tx/>
              <a:buNone/>
              <a:defRPr sz="1600" b="0" i="0">
                <a:solidFill>
                  <a:srgbClr val="034E6E"/>
                </a:solidFill>
                <a:latin typeface="+mn-lt"/>
                <a:cs typeface="Arial Black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Presenter 1</a:t>
            </a:r>
          </a:p>
          <a:p>
            <a:pPr lvl="0"/>
            <a:r>
              <a:rPr lang="en-US"/>
              <a:t>Presenter 2</a:t>
            </a:r>
          </a:p>
          <a:p>
            <a:pPr lvl="0"/>
            <a:r>
              <a:rPr lang="en-US"/>
              <a:t>Presenter 3</a:t>
            </a:r>
          </a:p>
          <a:p>
            <a:pPr lvl="0"/>
            <a:r>
              <a:rPr lang="en-US"/>
              <a:t>Presenter 4</a:t>
            </a:r>
          </a:p>
        </p:txBody>
      </p:sp>
    </p:spTree>
    <p:extLst>
      <p:ext uri="{BB962C8B-B14F-4D97-AF65-F5344CB8AC3E}">
        <p14:creationId xmlns:p14="http://schemas.microsoft.com/office/powerpoint/2010/main" val="11195988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AB773-3713-4717-81D7-D09FED67B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A97F2C3-4BD4-42E6-A970-0A1071F065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296" y="1280160"/>
            <a:ext cx="536448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E1E65073-C416-4293-AE24-35C33B245E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4224" y="1280160"/>
            <a:ext cx="536448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57454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AB773-3713-4717-81D7-D09FED67B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A97F2C3-4BD4-42E6-A970-0A1071F065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296" y="1280160"/>
            <a:ext cx="536448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FDCF9C1-FC76-4021-A1FE-48464A5377D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364224" y="1649332"/>
            <a:ext cx="5364480" cy="4572000"/>
          </a:xfrm>
          <a:ln>
            <a:noFill/>
          </a:ln>
        </p:spPr>
        <p:txBody>
          <a:bodyPr/>
          <a:lstStyle>
            <a:lvl1pPr marL="0" indent="0" font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50000"/>
              <a:buFont typeface="Arial" panose="020B0604020202020204" pitchFamily="34" charset="0"/>
              <a:buNone/>
              <a:defRPr sz="1800" b="0">
                <a:solidFill>
                  <a:schemeClr val="accent1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25000"/>
              <a:buFont typeface="Arial" pitchFamily="34" charset="0"/>
              <a:buNone/>
              <a:defRPr sz="1600" baseline="0">
                <a:solidFill>
                  <a:srgbClr val="034E6E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Font typeface="Courier New" panose="02070309020205020404" pitchFamily="49" charset="0"/>
              <a:buNone/>
              <a:defRPr sz="1600" baseline="0">
                <a:solidFill>
                  <a:schemeClr val="accent1"/>
                </a:solidFill>
              </a:defRPr>
            </a:lvl3pPr>
            <a:lvl4pPr marL="457200" indent="-18288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baseline="0">
                <a:solidFill>
                  <a:srgbClr val="034E6E"/>
                </a:solidFill>
              </a:defRPr>
            </a:lvl4pPr>
            <a:lvl5pPr marL="457200" indent="-18288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baseline="0">
                <a:solidFill>
                  <a:srgbClr val="034E6E"/>
                </a:solidFill>
              </a:defRPr>
            </a:lvl5pPr>
          </a:lstStyle>
          <a:p>
            <a:pPr lvl="0"/>
            <a:r>
              <a:rPr lang="en-US"/>
              <a:t>Figure</a:t>
            </a:r>
          </a:p>
          <a:p>
            <a:pPr lvl="2"/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9061ED9-999F-4FDD-8DEF-54F1C1921BB1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364224" y="1280160"/>
            <a:ext cx="5364480" cy="365760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Figure Title</a:t>
            </a:r>
          </a:p>
        </p:txBody>
      </p:sp>
    </p:spTree>
    <p:extLst>
      <p:ext uri="{BB962C8B-B14F-4D97-AF65-F5344CB8AC3E}">
        <p14:creationId xmlns:p14="http://schemas.microsoft.com/office/powerpoint/2010/main" val="2940612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AB773-3713-4717-81D7-D09FED67B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181" y="0"/>
            <a:ext cx="10301523" cy="8961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A97F2C3-4BD4-42E6-A970-0A1071F065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64224" y="1280160"/>
            <a:ext cx="536448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FDCF9C1-FC76-4021-A1FE-48464A5377D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63296" y="1649332"/>
            <a:ext cx="5364480" cy="4572000"/>
          </a:xfrm>
          <a:ln>
            <a:noFill/>
          </a:ln>
        </p:spPr>
        <p:txBody>
          <a:bodyPr/>
          <a:lstStyle>
            <a:lvl1pPr marL="0" indent="0" font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50000"/>
              <a:buFont typeface="Arial" panose="020B0604020202020204" pitchFamily="34" charset="0"/>
              <a:buNone/>
              <a:defRPr sz="1800" b="0">
                <a:solidFill>
                  <a:schemeClr val="accent1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25000"/>
              <a:buFont typeface="Arial" pitchFamily="34" charset="0"/>
              <a:buNone/>
              <a:defRPr sz="1600" baseline="0">
                <a:solidFill>
                  <a:srgbClr val="034E6E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Font typeface="Courier New" panose="02070309020205020404" pitchFamily="49" charset="0"/>
              <a:buNone/>
              <a:defRPr sz="1600" baseline="0">
                <a:solidFill>
                  <a:schemeClr val="accent1"/>
                </a:solidFill>
              </a:defRPr>
            </a:lvl3pPr>
            <a:lvl4pPr marL="457200" indent="-18288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baseline="0">
                <a:solidFill>
                  <a:srgbClr val="034E6E"/>
                </a:solidFill>
              </a:defRPr>
            </a:lvl4pPr>
            <a:lvl5pPr marL="457200" indent="-18288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baseline="0">
                <a:solidFill>
                  <a:srgbClr val="034E6E"/>
                </a:solidFill>
              </a:defRPr>
            </a:lvl5pPr>
          </a:lstStyle>
          <a:p>
            <a:pPr lvl="0"/>
            <a:r>
              <a:rPr lang="en-US"/>
              <a:t>Figure</a:t>
            </a:r>
          </a:p>
          <a:p>
            <a:pPr lvl="2"/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9061ED9-999F-4FDD-8DEF-54F1C1921BB1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3296" y="1280160"/>
            <a:ext cx="5364480" cy="365760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Figure Title</a:t>
            </a:r>
          </a:p>
        </p:txBody>
      </p:sp>
    </p:spTree>
    <p:extLst>
      <p:ext uri="{BB962C8B-B14F-4D97-AF65-F5344CB8AC3E}">
        <p14:creationId xmlns:p14="http://schemas.microsoft.com/office/powerpoint/2010/main" val="1154146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AB773-3713-4717-81D7-D09FED67B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181" y="0"/>
            <a:ext cx="10301523" cy="8961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FDCF9C1-FC76-4021-A1FE-48464A5377D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63296" y="1649332"/>
            <a:ext cx="5364480" cy="4572000"/>
          </a:xfrm>
          <a:ln>
            <a:noFill/>
          </a:ln>
        </p:spPr>
        <p:txBody>
          <a:bodyPr/>
          <a:lstStyle>
            <a:lvl1pPr marL="0" indent="0" font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50000"/>
              <a:buFont typeface="Arial" panose="020B0604020202020204" pitchFamily="34" charset="0"/>
              <a:buNone/>
              <a:defRPr sz="1800" b="0">
                <a:solidFill>
                  <a:schemeClr val="accent1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25000"/>
              <a:buFont typeface="Arial" pitchFamily="34" charset="0"/>
              <a:buNone/>
              <a:defRPr sz="1600" baseline="0">
                <a:solidFill>
                  <a:srgbClr val="034E6E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Font typeface="Courier New" panose="02070309020205020404" pitchFamily="49" charset="0"/>
              <a:buNone/>
              <a:defRPr sz="1600" baseline="0">
                <a:solidFill>
                  <a:schemeClr val="accent1"/>
                </a:solidFill>
              </a:defRPr>
            </a:lvl3pPr>
            <a:lvl4pPr marL="457200" indent="-18288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baseline="0">
                <a:solidFill>
                  <a:srgbClr val="034E6E"/>
                </a:solidFill>
              </a:defRPr>
            </a:lvl4pPr>
            <a:lvl5pPr marL="457200" indent="-18288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baseline="0">
                <a:solidFill>
                  <a:srgbClr val="034E6E"/>
                </a:solidFill>
              </a:defRPr>
            </a:lvl5pPr>
          </a:lstStyle>
          <a:p>
            <a:pPr lvl="0"/>
            <a:r>
              <a:rPr lang="en-US"/>
              <a:t>Figure</a:t>
            </a:r>
          </a:p>
          <a:p>
            <a:pPr lvl="2"/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9061ED9-999F-4FDD-8DEF-54F1C1921BB1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3296" y="1280160"/>
            <a:ext cx="5364480" cy="365760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Figure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1947F49-7B98-4A7C-8056-041954022038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364224" y="1652744"/>
            <a:ext cx="5364480" cy="4572000"/>
          </a:xfrm>
          <a:ln>
            <a:noFill/>
          </a:ln>
        </p:spPr>
        <p:txBody>
          <a:bodyPr/>
          <a:lstStyle>
            <a:lvl1pPr marL="0" indent="0" font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50000"/>
              <a:buFont typeface="Arial" panose="020B0604020202020204" pitchFamily="34" charset="0"/>
              <a:buNone/>
              <a:defRPr sz="1800" b="0">
                <a:solidFill>
                  <a:schemeClr val="accent1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25000"/>
              <a:buFont typeface="Arial" pitchFamily="34" charset="0"/>
              <a:buNone/>
              <a:defRPr sz="1600" baseline="0">
                <a:solidFill>
                  <a:srgbClr val="034E6E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Font typeface="Courier New" panose="02070309020205020404" pitchFamily="49" charset="0"/>
              <a:buNone/>
              <a:defRPr sz="1600" baseline="0">
                <a:solidFill>
                  <a:schemeClr val="accent1"/>
                </a:solidFill>
              </a:defRPr>
            </a:lvl3pPr>
            <a:lvl4pPr marL="457200" indent="-18288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baseline="0">
                <a:solidFill>
                  <a:srgbClr val="034E6E"/>
                </a:solidFill>
              </a:defRPr>
            </a:lvl4pPr>
            <a:lvl5pPr marL="457200" indent="-18288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baseline="0">
                <a:solidFill>
                  <a:srgbClr val="034E6E"/>
                </a:solidFill>
              </a:defRPr>
            </a:lvl5pPr>
          </a:lstStyle>
          <a:p>
            <a:pPr lvl="0"/>
            <a:r>
              <a:rPr lang="en-US"/>
              <a:t>Figure</a:t>
            </a:r>
          </a:p>
          <a:p>
            <a:pPr lvl="2"/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61944BB-19CB-4311-B89E-EECC4D5210D9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364224" y="1283572"/>
            <a:ext cx="5364480" cy="365760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Figure Title</a:t>
            </a:r>
          </a:p>
        </p:txBody>
      </p:sp>
    </p:spTree>
    <p:extLst>
      <p:ext uri="{BB962C8B-B14F-4D97-AF65-F5344CB8AC3E}">
        <p14:creationId xmlns:p14="http://schemas.microsoft.com/office/powerpoint/2010/main" val="3044757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wo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AB773-3713-4717-81D7-D09FED67B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A97F2C3-4BD4-42E6-A970-0A1071F065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296" y="1280160"/>
            <a:ext cx="536448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FDCF9C1-FC76-4021-A1FE-48464A5377D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364224" y="1649332"/>
            <a:ext cx="5364480" cy="2011680"/>
          </a:xfrm>
          <a:ln>
            <a:noFill/>
          </a:ln>
        </p:spPr>
        <p:txBody>
          <a:bodyPr/>
          <a:lstStyle>
            <a:lvl1pPr marL="0" indent="0" font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50000"/>
              <a:buFont typeface="Arial" panose="020B0604020202020204" pitchFamily="34" charset="0"/>
              <a:buNone/>
              <a:defRPr sz="1800" b="0">
                <a:solidFill>
                  <a:schemeClr val="accent1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25000"/>
              <a:buFont typeface="Arial" pitchFamily="34" charset="0"/>
              <a:buNone/>
              <a:defRPr sz="1600" baseline="0">
                <a:solidFill>
                  <a:srgbClr val="034E6E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Font typeface="Courier New" panose="02070309020205020404" pitchFamily="49" charset="0"/>
              <a:buNone/>
              <a:defRPr sz="1600" baseline="0">
                <a:solidFill>
                  <a:schemeClr val="accent1"/>
                </a:solidFill>
              </a:defRPr>
            </a:lvl3pPr>
            <a:lvl4pPr marL="457200" indent="-18288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baseline="0">
                <a:solidFill>
                  <a:srgbClr val="034E6E"/>
                </a:solidFill>
              </a:defRPr>
            </a:lvl4pPr>
            <a:lvl5pPr marL="457200" indent="-18288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baseline="0">
                <a:solidFill>
                  <a:srgbClr val="034E6E"/>
                </a:solidFill>
              </a:defRPr>
            </a:lvl5pPr>
          </a:lstStyle>
          <a:p>
            <a:pPr lvl="0"/>
            <a:r>
              <a:rPr lang="en-US"/>
              <a:t>Figure</a:t>
            </a:r>
          </a:p>
          <a:p>
            <a:pPr lvl="2"/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9061ED9-999F-4FDD-8DEF-54F1C1921BB1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364224" y="1280160"/>
            <a:ext cx="5364480" cy="365760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Figure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98EBC51-B97E-4670-9F97-594E1C91C2FB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364224" y="4202828"/>
            <a:ext cx="5364480" cy="2011680"/>
          </a:xfrm>
          <a:ln>
            <a:noFill/>
          </a:ln>
        </p:spPr>
        <p:txBody>
          <a:bodyPr/>
          <a:lstStyle>
            <a:lvl1pPr marL="0" indent="0" font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50000"/>
              <a:buFont typeface="Arial" panose="020B0604020202020204" pitchFamily="34" charset="0"/>
              <a:buNone/>
              <a:defRPr sz="1800" b="0">
                <a:solidFill>
                  <a:schemeClr val="accent1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25000"/>
              <a:buFont typeface="Arial" pitchFamily="34" charset="0"/>
              <a:buNone/>
              <a:defRPr sz="1600" baseline="0">
                <a:solidFill>
                  <a:srgbClr val="034E6E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Font typeface="Courier New" panose="02070309020205020404" pitchFamily="49" charset="0"/>
              <a:buNone/>
              <a:defRPr sz="1600" baseline="0">
                <a:solidFill>
                  <a:schemeClr val="accent1"/>
                </a:solidFill>
              </a:defRPr>
            </a:lvl3pPr>
            <a:lvl4pPr marL="457200" indent="-18288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baseline="0">
                <a:solidFill>
                  <a:srgbClr val="034E6E"/>
                </a:solidFill>
              </a:defRPr>
            </a:lvl4pPr>
            <a:lvl5pPr marL="457200" indent="-18288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baseline="0">
                <a:solidFill>
                  <a:srgbClr val="034E6E"/>
                </a:solidFill>
              </a:defRPr>
            </a:lvl5pPr>
          </a:lstStyle>
          <a:p>
            <a:pPr lvl="0"/>
            <a:r>
              <a:rPr lang="en-US"/>
              <a:t>Figure</a:t>
            </a:r>
          </a:p>
          <a:p>
            <a:pPr lvl="2"/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11B11C6-A128-4DB1-B749-C55BAC4DE8B9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364224" y="3839343"/>
            <a:ext cx="5364480" cy="365760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Figure Title</a:t>
            </a:r>
          </a:p>
        </p:txBody>
      </p:sp>
    </p:spTree>
    <p:extLst>
      <p:ext uri="{BB962C8B-B14F-4D97-AF65-F5344CB8AC3E}">
        <p14:creationId xmlns:p14="http://schemas.microsoft.com/office/powerpoint/2010/main" val="3557741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6C58207-1067-40ED-99C9-8B6309217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181" y="0"/>
            <a:ext cx="10279171" cy="8961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1D86BD-47B8-4837-B8D6-BDC1AC39FB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296" y="1280160"/>
            <a:ext cx="11265408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332751C-3528-484E-9028-1E56658AFC75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63296" y="3779520"/>
            <a:ext cx="11265408" cy="2468880"/>
          </a:xfrm>
          <a:ln>
            <a:noFill/>
          </a:ln>
        </p:spPr>
        <p:txBody>
          <a:bodyPr/>
          <a:lstStyle>
            <a:lvl1pPr marL="0" indent="0" font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50000"/>
              <a:buFont typeface="Arial" panose="020B0604020202020204" pitchFamily="34" charset="0"/>
              <a:buNone/>
              <a:defRPr sz="1800" b="0">
                <a:solidFill>
                  <a:schemeClr val="accent1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25000"/>
              <a:buFont typeface="Arial" pitchFamily="34" charset="0"/>
              <a:buNone/>
              <a:defRPr sz="1600" baseline="0">
                <a:solidFill>
                  <a:srgbClr val="034E6E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Font typeface="Courier New" panose="02070309020205020404" pitchFamily="49" charset="0"/>
              <a:buNone/>
              <a:defRPr sz="1600" baseline="0">
                <a:solidFill>
                  <a:schemeClr val="accent1"/>
                </a:solidFill>
              </a:defRPr>
            </a:lvl3pPr>
            <a:lvl4pPr marL="457200" indent="-18288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baseline="0">
                <a:solidFill>
                  <a:srgbClr val="034E6E"/>
                </a:solidFill>
              </a:defRPr>
            </a:lvl4pPr>
            <a:lvl5pPr marL="457200" indent="-18288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baseline="0">
                <a:solidFill>
                  <a:srgbClr val="034E6E"/>
                </a:solidFill>
              </a:defRPr>
            </a:lvl5pPr>
          </a:lstStyle>
          <a:p>
            <a:pPr lvl="0"/>
            <a:r>
              <a:rPr lang="en-US"/>
              <a:t>Figure</a:t>
            </a:r>
          </a:p>
          <a:p>
            <a:pPr lvl="2"/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2C6FCB4-2DD0-420C-85EE-E0BA65A7A18E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3296" y="3410348"/>
            <a:ext cx="11265408" cy="378460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Figure Title</a:t>
            </a:r>
          </a:p>
        </p:txBody>
      </p:sp>
    </p:spTree>
    <p:extLst>
      <p:ext uri="{BB962C8B-B14F-4D97-AF65-F5344CB8AC3E}">
        <p14:creationId xmlns:p14="http://schemas.microsoft.com/office/powerpoint/2010/main" val="1342330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wo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6C58207-1067-40ED-99C9-8B6309217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181" y="0"/>
            <a:ext cx="10279171" cy="8961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1D86BD-47B8-4837-B8D6-BDC1AC39FB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296" y="1280160"/>
            <a:ext cx="11265408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332751C-3528-484E-9028-1E56658AFC75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63296" y="3779520"/>
            <a:ext cx="5364480" cy="2468880"/>
          </a:xfrm>
          <a:ln>
            <a:noFill/>
          </a:ln>
        </p:spPr>
        <p:txBody>
          <a:bodyPr/>
          <a:lstStyle>
            <a:lvl1pPr marL="0" indent="0" font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50000"/>
              <a:buFont typeface="Arial" panose="020B0604020202020204" pitchFamily="34" charset="0"/>
              <a:buNone/>
              <a:defRPr sz="1800" b="0">
                <a:solidFill>
                  <a:schemeClr val="accent1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25000"/>
              <a:buFont typeface="Arial" pitchFamily="34" charset="0"/>
              <a:buNone/>
              <a:defRPr sz="1600" baseline="0">
                <a:solidFill>
                  <a:srgbClr val="034E6E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Font typeface="Courier New" panose="02070309020205020404" pitchFamily="49" charset="0"/>
              <a:buNone/>
              <a:defRPr sz="1600" baseline="0">
                <a:solidFill>
                  <a:schemeClr val="accent1"/>
                </a:solidFill>
              </a:defRPr>
            </a:lvl3pPr>
            <a:lvl4pPr marL="457200" indent="-18288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baseline="0">
                <a:solidFill>
                  <a:srgbClr val="034E6E"/>
                </a:solidFill>
              </a:defRPr>
            </a:lvl4pPr>
            <a:lvl5pPr marL="457200" indent="-18288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baseline="0">
                <a:solidFill>
                  <a:srgbClr val="034E6E"/>
                </a:solidFill>
              </a:defRPr>
            </a:lvl5pPr>
          </a:lstStyle>
          <a:p>
            <a:pPr lvl="0"/>
            <a:r>
              <a:rPr lang="en-US"/>
              <a:t>Figure</a:t>
            </a:r>
          </a:p>
          <a:p>
            <a:pPr lvl="2"/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2C6FCB4-2DD0-420C-85EE-E0BA65A7A18E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3296" y="3410348"/>
            <a:ext cx="5364480" cy="378460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Figure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6D2E456-3696-49A5-B9C3-F74CA9A98BA9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364224" y="3779520"/>
            <a:ext cx="5364480" cy="2468880"/>
          </a:xfrm>
          <a:ln>
            <a:noFill/>
          </a:ln>
        </p:spPr>
        <p:txBody>
          <a:bodyPr/>
          <a:lstStyle>
            <a:lvl1pPr marL="0" indent="0" font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50000"/>
              <a:buFont typeface="Arial" panose="020B0604020202020204" pitchFamily="34" charset="0"/>
              <a:buNone/>
              <a:defRPr sz="1800" b="0">
                <a:solidFill>
                  <a:schemeClr val="accent1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25000"/>
              <a:buFont typeface="Arial" pitchFamily="34" charset="0"/>
              <a:buNone/>
              <a:defRPr sz="1600" baseline="0">
                <a:solidFill>
                  <a:srgbClr val="034E6E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Font typeface="Courier New" panose="02070309020205020404" pitchFamily="49" charset="0"/>
              <a:buNone/>
              <a:defRPr sz="1600" baseline="0">
                <a:solidFill>
                  <a:schemeClr val="accent1"/>
                </a:solidFill>
              </a:defRPr>
            </a:lvl3pPr>
            <a:lvl4pPr marL="457200" indent="-18288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baseline="0">
                <a:solidFill>
                  <a:srgbClr val="034E6E"/>
                </a:solidFill>
              </a:defRPr>
            </a:lvl4pPr>
            <a:lvl5pPr marL="457200" indent="-18288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baseline="0">
                <a:solidFill>
                  <a:srgbClr val="034E6E"/>
                </a:solidFill>
              </a:defRPr>
            </a:lvl5pPr>
          </a:lstStyle>
          <a:p>
            <a:pPr lvl="0"/>
            <a:r>
              <a:rPr lang="en-US"/>
              <a:t>Figure</a:t>
            </a:r>
          </a:p>
          <a:p>
            <a:pPr lvl="2"/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CA8F59C-4F30-460F-BFA2-E9DF5CEBD4E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364224" y="3410348"/>
            <a:ext cx="5364480" cy="378460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Figure Title</a:t>
            </a:r>
          </a:p>
        </p:txBody>
      </p:sp>
    </p:spTree>
    <p:extLst>
      <p:ext uri="{BB962C8B-B14F-4D97-AF65-F5344CB8AC3E}">
        <p14:creationId xmlns:p14="http://schemas.microsoft.com/office/powerpoint/2010/main" val="871754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94919-855A-43F7-9FE3-3F475E548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B61002-1A64-4AE0-88DF-9FAF6D1145F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743200" y="1676400"/>
            <a:ext cx="9245600" cy="4724400"/>
          </a:xfrm>
        </p:spPr>
        <p:txBody>
          <a:bodyPr anchor="t">
            <a:noAutofit/>
          </a:bodyPr>
          <a:lstStyle>
            <a:lvl1pPr marL="0" indent="0" algn="l">
              <a:buNone/>
              <a:defRPr sz="1200" b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805DB7-12FF-4625-833D-F9AF596E26D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743200" y="1066800"/>
            <a:ext cx="9245600" cy="304800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0">
            <a:extLst>
              <a:ext uri="{FF2B5EF4-FFF2-40B4-BE49-F238E27FC236}">
                <a16:creationId xmlns:a16="http://schemas.microsoft.com/office/drawing/2014/main" id="{878DAB5A-DED8-4AD3-8C05-B61C165865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800" y="1066800"/>
            <a:ext cx="2133600" cy="1676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728DBBF-C914-4477-85B9-6C43524F4353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2743200" y="1371600"/>
            <a:ext cx="9245600" cy="304800"/>
          </a:xfrm>
        </p:spPr>
        <p:txBody>
          <a:bodyPr anchor="t">
            <a:noAutofit/>
          </a:bodyPr>
          <a:lstStyle>
            <a:lvl1pPr marL="0" indent="0" algn="l">
              <a:buNone/>
              <a:defRPr sz="1400" b="0">
                <a:solidFill>
                  <a:srgbClr val="6E6E6E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1854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B02EF94-3518-43F4-8E13-9D2C0FA0B65C}"/>
              </a:ext>
            </a:extLst>
          </p:cNvPr>
          <p:cNvSpPr txBox="1"/>
          <p:nvPr userDrawn="1"/>
        </p:nvSpPr>
        <p:spPr>
          <a:xfrm>
            <a:off x="11277600" y="6581002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05C71F9-3F51-4FB1-94CF-D6ABCA479CA2}" type="slidenum">
              <a:rPr lang="en-US" sz="1200" b="1" smtClean="0"/>
              <a:pPr algn="ctr"/>
              <a:t>‹#›</a:t>
            </a:fld>
            <a:endParaRPr lang="en-US" sz="1200" b="1"/>
          </a:p>
        </p:txBody>
      </p:sp>
    </p:spTree>
    <p:extLst>
      <p:ext uri="{BB962C8B-B14F-4D97-AF65-F5344CB8AC3E}">
        <p14:creationId xmlns:p14="http://schemas.microsoft.com/office/powerpoint/2010/main" val="4225414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blipFill dpi="0" rotWithShape="1">
          <a:blip r:embed="rId2">
            <a:alphaModFix amt="35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522ADB5-FEF5-4870-8EEC-EC0333F059AF}"/>
              </a:ext>
            </a:extLst>
          </p:cNvPr>
          <p:cNvSpPr/>
          <p:nvPr userDrawn="1"/>
        </p:nvSpPr>
        <p:spPr>
          <a:xfrm>
            <a:off x="0" y="3505201"/>
            <a:ext cx="12192000" cy="1257167"/>
          </a:xfrm>
          <a:prstGeom prst="rect">
            <a:avLst/>
          </a:prstGeom>
          <a:solidFill>
            <a:srgbClr val="034E6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F485113-1FF2-42A7-A2C2-F3BADC1B7D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800" y="3581400"/>
            <a:ext cx="9956800" cy="1066800"/>
          </a:xfrm>
        </p:spPr>
        <p:txBody>
          <a:bodyPr anchor="ctr">
            <a:normAutofit/>
          </a:bodyPr>
          <a:lstStyle>
            <a:lvl1pPr algn="r">
              <a:defRPr sz="3200" b="0" i="0" cap="none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Section Header Line 1</a:t>
            </a:r>
            <a:br>
              <a:rPr lang="en-US"/>
            </a:br>
            <a:r>
              <a:rPr lang="en-US"/>
              <a:t>Header Line 2</a:t>
            </a:r>
          </a:p>
        </p:txBody>
      </p:sp>
      <p:pic>
        <p:nvPicPr>
          <p:cNvPr id="7" name="Picture 6" descr="logo1a.png">
            <a:extLst>
              <a:ext uri="{FF2B5EF4-FFF2-40B4-BE49-F238E27FC236}">
                <a16:creationId xmlns:a16="http://schemas.microsoft.com/office/drawing/2014/main" id="{6EA3F327-47A1-461D-B8DF-CFD0FCB6BDC1}"/>
              </a:ext>
            </a:extLst>
          </p:cNvPr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04800" y="228600"/>
            <a:ext cx="731520" cy="7315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7F627B-7EF8-4B60-9323-88EB6CF96DE5}"/>
              </a:ext>
            </a:extLst>
          </p:cNvPr>
          <p:cNvPicPr>
            <a:picLocks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7" t="34277" r="5471" b="38688"/>
          <a:stretch/>
        </p:blipFill>
        <p:spPr>
          <a:xfrm>
            <a:off x="1036320" y="391466"/>
            <a:ext cx="3383280" cy="3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9570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Y_Title Slide">
    <p:bg>
      <p:bgPr>
        <a:blipFill dpi="0" rotWithShape="1">
          <a:blip r:embed="rId2">
            <a:alphaModFix amt="30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1a.pn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04800" y="228600"/>
            <a:ext cx="731520" cy="7315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1F58FC3-353E-406C-BBD8-D3B97DEF82EB}"/>
              </a:ext>
            </a:extLst>
          </p:cNvPr>
          <p:cNvPicPr>
            <a:picLocks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7" t="34277" r="5471" b="38688"/>
          <a:stretch/>
        </p:blipFill>
        <p:spPr>
          <a:xfrm>
            <a:off x="1036320" y="391466"/>
            <a:ext cx="3383280" cy="35661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5356D7E-2240-429A-BA06-A11043698286}"/>
              </a:ext>
            </a:extLst>
          </p:cNvPr>
          <p:cNvSpPr/>
          <p:nvPr userDrawn="1"/>
        </p:nvSpPr>
        <p:spPr>
          <a:xfrm>
            <a:off x="0" y="2133601"/>
            <a:ext cx="12192000" cy="1257167"/>
          </a:xfrm>
          <a:prstGeom prst="rect">
            <a:avLst/>
          </a:prstGeom>
          <a:solidFill>
            <a:srgbClr val="034E6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34705FC-8C6E-4836-8FFC-A6363AB2BB9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029405" y="3429000"/>
            <a:ext cx="9144000" cy="3810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2000" b="0" i="0">
                <a:solidFill>
                  <a:srgbClr val="034E6E"/>
                </a:solidFill>
                <a:latin typeface="+mn-lt"/>
                <a:cs typeface="Arial Black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D78B0B07-7D61-4AAB-BE1A-1918B3BF919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029405" y="3810000"/>
            <a:ext cx="5384800" cy="381000"/>
          </a:xfrm>
        </p:spPr>
        <p:txBody>
          <a:bodyPr>
            <a:normAutofit/>
          </a:bodyPr>
          <a:lstStyle>
            <a:lvl1pPr marL="0" indent="0">
              <a:buNone/>
              <a:defRPr sz="1400" b="0"/>
            </a:lvl1pPr>
            <a:lvl5pPr marL="1828800" indent="0" algn="l">
              <a:buNone/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1A183AE-BA1C-4F97-833D-B4790E1E5F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29405" y="2133600"/>
            <a:ext cx="9144000" cy="1257167"/>
          </a:xfrm>
        </p:spPr>
        <p:txBody>
          <a:bodyPr anchor="ctr">
            <a:normAutofit/>
          </a:bodyPr>
          <a:lstStyle>
            <a:lvl1pPr algn="l">
              <a:defRPr sz="3200" b="0" i="0" cap="none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Title Line 1</a:t>
            </a:r>
            <a:br>
              <a:rPr lang="en-US"/>
            </a:br>
            <a:r>
              <a:rPr lang="en-US"/>
              <a:t>Title Line 2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1AA1513-E389-4D10-BD42-AA76E4C0EA60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347405" y="6183824"/>
            <a:ext cx="5234995" cy="381000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Tx/>
              <a:buNone/>
              <a:defRPr sz="1600" b="0" i="0">
                <a:solidFill>
                  <a:srgbClr val="034E6E"/>
                </a:solidFill>
                <a:latin typeface="+mn-lt"/>
                <a:cs typeface="Arial Black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Presenter 1</a:t>
            </a:r>
          </a:p>
          <a:p>
            <a:pPr lvl="0"/>
            <a:r>
              <a:rPr lang="en-US"/>
              <a:t>Presenter 2</a:t>
            </a:r>
          </a:p>
          <a:p>
            <a:pPr lvl="0"/>
            <a:r>
              <a:rPr lang="en-US"/>
              <a:t>Presenter 3</a:t>
            </a:r>
          </a:p>
          <a:p>
            <a:pPr lvl="0"/>
            <a:r>
              <a:rPr lang="en-US"/>
              <a:t>Presenter 4</a:t>
            </a:r>
          </a:p>
        </p:txBody>
      </p:sp>
    </p:spTree>
    <p:extLst>
      <p:ext uri="{BB962C8B-B14F-4D97-AF65-F5344CB8AC3E}">
        <p14:creationId xmlns:p14="http://schemas.microsoft.com/office/powerpoint/2010/main" val="2690920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bg>
      <p:bgPr>
        <a:blipFill dpi="0" rotWithShape="1">
          <a:blip r:embed="rId2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522ADB5-FEF5-4870-8EEC-EC0333F059AF}"/>
              </a:ext>
            </a:extLst>
          </p:cNvPr>
          <p:cNvSpPr/>
          <p:nvPr userDrawn="1"/>
        </p:nvSpPr>
        <p:spPr>
          <a:xfrm>
            <a:off x="0" y="3505201"/>
            <a:ext cx="12192000" cy="1257167"/>
          </a:xfrm>
          <a:prstGeom prst="rect">
            <a:avLst/>
          </a:prstGeom>
          <a:solidFill>
            <a:srgbClr val="034E6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2D48E31-4EE7-433A-92DA-4E87D5712D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800" y="3581400"/>
            <a:ext cx="9956800" cy="1066800"/>
          </a:xfrm>
        </p:spPr>
        <p:txBody>
          <a:bodyPr anchor="ctr">
            <a:normAutofit/>
          </a:bodyPr>
          <a:lstStyle>
            <a:lvl1pPr algn="r">
              <a:defRPr sz="3200" b="0" i="0" cap="none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Section Header Line 1</a:t>
            </a:r>
            <a:br>
              <a:rPr lang="en-US"/>
            </a:br>
            <a:r>
              <a:rPr lang="en-US"/>
              <a:t>Header Line 2</a:t>
            </a:r>
          </a:p>
        </p:txBody>
      </p:sp>
      <p:pic>
        <p:nvPicPr>
          <p:cNvPr id="6" name="Picture 5" descr="logo1a.png">
            <a:extLst>
              <a:ext uri="{FF2B5EF4-FFF2-40B4-BE49-F238E27FC236}">
                <a16:creationId xmlns:a16="http://schemas.microsoft.com/office/drawing/2014/main" id="{CD70D843-513E-4587-ABD2-F036F4640B56}"/>
              </a:ext>
            </a:extLst>
          </p:cNvPr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04800" y="228600"/>
            <a:ext cx="731520" cy="7315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80D6A0-CDCB-4377-816D-4F4632AA9A38}"/>
              </a:ext>
            </a:extLst>
          </p:cNvPr>
          <p:cNvPicPr>
            <a:picLocks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7" t="34277" r="5471" b="38688"/>
          <a:stretch/>
        </p:blipFill>
        <p:spPr>
          <a:xfrm>
            <a:off x="1036320" y="391466"/>
            <a:ext cx="3383280" cy="3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364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Header">
    <p:bg>
      <p:bgPr>
        <a:blipFill dpi="0" rotWithShape="1">
          <a:blip r:embed="rId2">
            <a:alphaModFix amt="2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</a14:imgLayer>
                </a14:imgProps>
              </a:ext>
            </a:extLst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522ADB5-FEF5-4870-8EEC-EC0333F059AF}"/>
              </a:ext>
            </a:extLst>
          </p:cNvPr>
          <p:cNvSpPr/>
          <p:nvPr userDrawn="1"/>
        </p:nvSpPr>
        <p:spPr>
          <a:xfrm>
            <a:off x="0" y="3505201"/>
            <a:ext cx="12192000" cy="1257167"/>
          </a:xfrm>
          <a:prstGeom prst="rect">
            <a:avLst/>
          </a:prstGeom>
          <a:solidFill>
            <a:srgbClr val="034E6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7B4D186-202B-4D9D-9B84-6613D97D87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800" y="3581400"/>
            <a:ext cx="9956800" cy="1066800"/>
          </a:xfrm>
        </p:spPr>
        <p:txBody>
          <a:bodyPr anchor="ctr">
            <a:normAutofit/>
          </a:bodyPr>
          <a:lstStyle>
            <a:lvl1pPr algn="r">
              <a:defRPr sz="3200" b="0" i="0" cap="none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Section Header Line 1</a:t>
            </a:r>
            <a:br>
              <a:rPr lang="en-US"/>
            </a:br>
            <a:r>
              <a:rPr lang="en-US"/>
              <a:t>Header Line 2</a:t>
            </a:r>
          </a:p>
        </p:txBody>
      </p:sp>
      <p:pic>
        <p:nvPicPr>
          <p:cNvPr id="6" name="Picture 5" descr="logo1a.png">
            <a:extLst>
              <a:ext uri="{FF2B5EF4-FFF2-40B4-BE49-F238E27FC236}">
                <a16:creationId xmlns:a16="http://schemas.microsoft.com/office/drawing/2014/main" id="{604ECFAA-019B-41D5-9DBC-2997D4A9D6BC}"/>
              </a:ext>
            </a:extLst>
          </p:cNvPr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4800" y="228600"/>
            <a:ext cx="731520" cy="7315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9A9ABA-1A48-46D5-BF07-F5242306D3D4}"/>
              </a:ext>
            </a:extLst>
          </p:cNvPr>
          <p:cNvPicPr>
            <a:picLocks/>
          </p:cNvPicPr>
          <p:nvPr userDrawn="1"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7" t="34277" r="5471" b="38688"/>
          <a:stretch/>
        </p:blipFill>
        <p:spPr>
          <a:xfrm>
            <a:off x="1036320" y="391466"/>
            <a:ext cx="3383280" cy="3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397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Header"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522ADB5-FEF5-4870-8EEC-EC0333F059AF}"/>
              </a:ext>
            </a:extLst>
          </p:cNvPr>
          <p:cNvSpPr/>
          <p:nvPr userDrawn="1"/>
        </p:nvSpPr>
        <p:spPr>
          <a:xfrm>
            <a:off x="0" y="3505201"/>
            <a:ext cx="12192000" cy="1257167"/>
          </a:xfrm>
          <a:prstGeom prst="rect">
            <a:avLst/>
          </a:prstGeom>
          <a:solidFill>
            <a:srgbClr val="034E6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7933955-677B-47AF-A0B4-99F1D1F875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800" y="3581400"/>
            <a:ext cx="9956800" cy="1066800"/>
          </a:xfrm>
        </p:spPr>
        <p:txBody>
          <a:bodyPr anchor="ctr">
            <a:normAutofit/>
          </a:bodyPr>
          <a:lstStyle>
            <a:lvl1pPr algn="r">
              <a:defRPr sz="3200" b="0" i="0" cap="none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Section Header Line 1</a:t>
            </a:r>
            <a:br>
              <a:rPr lang="en-US"/>
            </a:br>
            <a:r>
              <a:rPr lang="en-US"/>
              <a:t>Header Line 2</a:t>
            </a:r>
          </a:p>
        </p:txBody>
      </p:sp>
      <p:pic>
        <p:nvPicPr>
          <p:cNvPr id="6" name="Picture 5" descr="logo1a.png">
            <a:extLst>
              <a:ext uri="{FF2B5EF4-FFF2-40B4-BE49-F238E27FC236}">
                <a16:creationId xmlns:a16="http://schemas.microsoft.com/office/drawing/2014/main" id="{F0C3F0F0-DA98-4D76-AFBC-C02293EBE1D5}"/>
              </a:ext>
            </a:extLst>
          </p:cNvPr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04800" y="228600"/>
            <a:ext cx="731520" cy="7315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F3B472-8629-41BF-879F-9BAEEEE72E1E}"/>
              </a:ext>
            </a:extLst>
          </p:cNvPr>
          <p:cNvPicPr>
            <a:picLocks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7" t="34277" r="5471" b="38688"/>
          <a:stretch/>
        </p:blipFill>
        <p:spPr>
          <a:xfrm>
            <a:off x="1036320" y="391466"/>
            <a:ext cx="3383280" cy="3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4905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ustom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7F54775-40FE-4E94-9FBA-844B92601E5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r">
              <a:buNone/>
              <a:defRPr b="0">
                <a:latin typeface="+mn-lt"/>
              </a:defRPr>
            </a:lvl1pPr>
          </a:lstStyle>
          <a:p>
            <a:r>
              <a:rPr lang="en-US"/>
              <a:t>Custom Background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22ADB5-FEF5-4870-8EEC-EC0333F059AF}"/>
              </a:ext>
            </a:extLst>
          </p:cNvPr>
          <p:cNvSpPr/>
          <p:nvPr userDrawn="1"/>
        </p:nvSpPr>
        <p:spPr>
          <a:xfrm>
            <a:off x="0" y="3505201"/>
            <a:ext cx="12192000" cy="1257167"/>
          </a:xfrm>
          <a:prstGeom prst="rect">
            <a:avLst/>
          </a:prstGeom>
          <a:solidFill>
            <a:srgbClr val="034E6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95A50EE-79B8-4272-A450-DF231F227A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800" y="3581400"/>
            <a:ext cx="9956800" cy="1066800"/>
          </a:xfrm>
        </p:spPr>
        <p:txBody>
          <a:bodyPr anchor="ctr">
            <a:normAutofit/>
          </a:bodyPr>
          <a:lstStyle>
            <a:lvl1pPr algn="r">
              <a:defRPr sz="3200" b="0" i="0" cap="none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Section Header Line 1</a:t>
            </a:r>
            <a:br>
              <a:rPr lang="en-US"/>
            </a:br>
            <a:r>
              <a:rPr lang="en-US"/>
              <a:t>Header Line 2</a:t>
            </a:r>
          </a:p>
        </p:txBody>
      </p:sp>
      <p:pic>
        <p:nvPicPr>
          <p:cNvPr id="8" name="Picture 7" descr="logo1a.png">
            <a:extLst>
              <a:ext uri="{FF2B5EF4-FFF2-40B4-BE49-F238E27FC236}">
                <a16:creationId xmlns:a16="http://schemas.microsoft.com/office/drawing/2014/main" id="{2A7DAE05-618A-4593-8C75-ED7357716E6B}"/>
              </a:ext>
            </a:extLst>
          </p:cNvPr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731520" cy="7315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4C61C6-94AD-4DEA-B6E7-C96A0E8E5637}"/>
              </a:ext>
            </a:extLst>
          </p:cNvPr>
          <p:cNvPicPr>
            <a:picLocks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7" t="34277" r="5471" b="38688"/>
          <a:stretch/>
        </p:blipFill>
        <p:spPr>
          <a:xfrm>
            <a:off x="1036320" y="391466"/>
            <a:ext cx="3383280" cy="3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955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5356D7E-2240-429A-BA06-A11043698286}"/>
              </a:ext>
            </a:extLst>
          </p:cNvPr>
          <p:cNvSpPr/>
          <p:nvPr userDrawn="1"/>
        </p:nvSpPr>
        <p:spPr>
          <a:xfrm>
            <a:off x="0" y="2133601"/>
            <a:ext cx="12192000" cy="1257167"/>
          </a:xfrm>
          <a:prstGeom prst="rect">
            <a:avLst/>
          </a:prstGeom>
          <a:solidFill>
            <a:srgbClr val="034E6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C4D779-EE9F-40B6-805A-EFE0D96E237D}"/>
              </a:ext>
            </a:extLst>
          </p:cNvPr>
          <p:cNvSpPr txBox="1"/>
          <p:nvPr userDrawn="1"/>
        </p:nvSpPr>
        <p:spPr>
          <a:xfrm>
            <a:off x="3149600" y="888224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B6725A6-AF01-47D9-A284-4A222E1FA29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029405" y="3738458"/>
            <a:ext cx="9552995" cy="381000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600" b="0" i="0">
                <a:solidFill>
                  <a:srgbClr val="034E6E"/>
                </a:solidFill>
                <a:latin typeface="+mn-lt"/>
                <a:cs typeface="Arial Black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Contact Info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7C1931-AAB8-4F9E-A73B-DEC0D9384BF7}"/>
              </a:ext>
            </a:extLst>
          </p:cNvPr>
          <p:cNvSpPr txBox="1"/>
          <p:nvPr userDrawn="1"/>
        </p:nvSpPr>
        <p:spPr>
          <a:xfrm>
            <a:off x="2029405" y="2450514"/>
            <a:ext cx="955299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604020202020204" pitchFamily="34" charset="0"/>
                <a:ea typeface="+mj-ea"/>
              </a:rPr>
              <a:t>Questions?</a:t>
            </a:r>
            <a:endParaRPr lang="en-US" sz="2400"/>
          </a:p>
        </p:txBody>
      </p:sp>
      <p:pic>
        <p:nvPicPr>
          <p:cNvPr id="8" name="Picture 7" descr="logo1a.png">
            <a:extLst>
              <a:ext uri="{FF2B5EF4-FFF2-40B4-BE49-F238E27FC236}">
                <a16:creationId xmlns:a16="http://schemas.microsoft.com/office/drawing/2014/main" id="{9A2CB03B-432E-C642-8F17-A22693A43C46}"/>
              </a:ext>
            </a:extLst>
          </p:cNvPr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731520" cy="7315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CFBE5B-8DC5-154A-82A7-240B44735591}"/>
              </a:ext>
            </a:extLst>
          </p:cNvPr>
          <p:cNvPicPr>
            <a:picLocks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7" t="34277" r="5471" b="38688"/>
          <a:stretch/>
        </p:blipFill>
        <p:spPr>
          <a:xfrm>
            <a:off x="1036320" y="391466"/>
            <a:ext cx="3383280" cy="3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03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ston_Title Slide"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1a.pn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04800" y="228600"/>
            <a:ext cx="731520" cy="7315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1F58FC3-353E-406C-BBD8-D3B97DEF82EB}"/>
              </a:ext>
            </a:extLst>
          </p:cNvPr>
          <p:cNvPicPr>
            <a:picLocks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7" t="34277" r="5471" b="38688"/>
          <a:stretch/>
        </p:blipFill>
        <p:spPr>
          <a:xfrm>
            <a:off x="1036320" y="391466"/>
            <a:ext cx="3383280" cy="35661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5356D7E-2240-429A-BA06-A11043698286}"/>
              </a:ext>
            </a:extLst>
          </p:cNvPr>
          <p:cNvSpPr/>
          <p:nvPr userDrawn="1"/>
        </p:nvSpPr>
        <p:spPr>
          <a:xfrm>
            <a:off x="0" y="2133601"/>
            <a:ext cx="12192000" cy="1257167"/>
          </a:xfrm>
          <a:prstGeom prst="rect">
            <a:avLst/>
          </a:prstGeom>
          <a:solidFill>
            <a:srgbClr val="034E6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34705FC-8C6E-4836-8FFC-A6363AB2BB9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029405" y="3429000"/>
            <a:ext cx="9144000" cy="3810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2000" b="0" i="0">
                <a:solidFill>
                  <a:srgbClr val="034E6E"/>
                </a:solidFill>
                <a:latin typeface="+mn-lt"/>
                <a:cs typeface="Arial Black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D78B0B07-7D61-4AAB-BE1A-1918B3BF919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029405" y="3810000"/>
            <a:ext cx="5384800" cy="381000"/>
          </a:xfrm>
        </p:spPr>
        <p:txBody>
          <a:bodyPr>
            <a:normAutofit/>
          </a:bodyPr>
          <a:lstStyle>
            <a:lvl1pPr marL="0" indent="0">
              <a:buNone/>
              <a:defRPr sz="1400" b="0"/>
            </a:lvl1pPr>
            <a:lvl5pPr marL="1828800" indent="0" algn="l">
              <a:buNone/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1A183AE-BA1C-4F97-833D-B4790E1E5F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29405" y="2133600"/>
            <a:ext cx="9144000" cy="1257167"/>
          </a:xfrm>
        </p:spPr>
        <p:txBody>
          <a:bodyPr anchor="ctr">
            <a:normAutofit/>
          </a:bodyPr>
          <a:lstStyle>
            <a:lvl1pPr algn="l">
              <a:defRPr sz="3200" b="0" i="0" cap="none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Title Line 1</a:t>
            </a:r>
            <a:br>
              <a:rPr lang="en-US"/>
            </a:br>
            <a:r>
              <a:rPr lang="en-US"/>
              <a:t>Title Line 2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1AA1513-E389-4D10-BD42-AA76E4C0EA60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347405" y="6183824"/>
            <a:ext cx="5234995" cy="381000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Tx/>
              <a:buNone/>
              <a:defRPr sz="1600" b="0" i="0">
                <a:solidFill>
                  <a:srgbClr val="034E6E"/>
                </a:solidFill>
                <a:latin typeface="+mn-lt"/>
                <a:cs typeface="Arial Black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Presenter 1</a:t>
            </a:r>
          </a:p>
          <a:p>
            <a:pPr lvl="0"/>
            <a:r>
              <a:rPr lang="en-US"/>
              <a:t>Presenter 2</a:t>
            </a:r>
          </a:p>
          <a:p>
            <a:pPr lvl="0"/>
            <a:r>
              <a:rPr lang="en-US"/>
              <a:t>Presenter 3</a:t>
            </a:r>
          </a:p>
          <a:p>
            <a:pPr lvl="0"/>
            <a:r>
              <a:rPr lang="en-US"/>
              <a:t>Presenter 4</a:t>
            </a:r>
          </a:p>
        </p:txBody>
      </p:sp>
    </p:spTree>
    <p:extLst>
      <p:ext uri="{BB962C8B-B14F-4D97-AF65-F5344CB8AC3E}">
        <p14:creationId xmlns:p14="http://schemas.microsoft.com/office/powerpoint/2010/main" val="1379548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icago_Title Slide">
    <p:bg>
      <p:bgPr>
        <a:blipFill dpi="0" rotWithShape="1">
          <a:blip r:embed="rId2">
            <a:alphaModFix amt="30000"/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1a.pn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04800" y="228600"/>
            <a:ext cx="731520" cy="7315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1F58FC3-353E-406C-BBD8-D3B97DEF82EB}"/>
              </a:ext>
            </a:extLst>
          </p:cNvPr>
          <p:cNvPicPr>
            <a:picLocks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7" t="34277" r="5471" b="38688"/>
          <a:stretch/>
        </p:blipFill>
        <p:spPr>
          <a:xfrm>
            <a:off x="1036320" y="391466"/>
            <a:ext cx="3383280" cy="35661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5356D7E-2240-429A-BA06-A11043698286}"/>
              </a:ext>
            </a:extLst>
          </p:cNvPr>
          <p:cNvSpPr/>
          <p:nvPr userDrawn="1"/>
        </p:nvSpPr>
        <p:spPr>
          <a:xfrm>
            <a:off x="0" y="2133601"/>
            <a:ext cx="12192000" cy="1257167"/>
          </a:xfrm>
          <a:prstGeom prst="rect">
            <a:avLst/>
          </a:prstGeom>
          <a:solidFill>
            <a:srgbClr val="034E6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34705FC-8C6E-4836-8FFC-A6363AB2BB9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029405" y="3429000"/>
            <a:ext cx="9144000" cy="3810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2000" b="0" i="0">
                <a:solidFill>
                  <a:srgbClr val="034E6E"/>
                </a:solidFill>
                <a:latin typeface="+mn-lt"/>
                <a:cs typeface="Arial Black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D78B0B07-7D61-4AAB-BE1A-1918B3BF919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029405" y="3810000"/>
            <a:ext cx="5384800" cy="381000"/>
          </a:xfrm>
        </p:spPr>
        <p:txBody>
          <a:bodyPr>
            <a:normAutofit/>
          </a:bodyPr>
          <a:lstStyle>
            <a:lvl1pPr marL="0" indent="0">
              <a:buNone/>
              <a:defRPr sz="1400" b="0"/>
            </a:lvl1pPr>
            <a:lvl5pPr marL="1828800" indent="0" algn="l">
              <a:buNone/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1A183AE-BA1C-4F97-833D-B4790E1E5F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29405" y="2133600"/>
            <a:ext cx="9144000" cy="1257167"/>
          </a:xfrm>
        </p:spPr>
        <p:txBody>
          <a:bodyPr anchor="ctr">
            <a:normAutofit/>
          </a:bodyPr>
          <a:lstStyle>
            <a:lvl1pPr algn="l">
              <a:defRPr sz="3200" b="0" i="0" cap="none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Title Line 1</a:t>
            </a:r>
            <a:br>
              <a:rPr lang="en-US"/>
            </a:br>
            <a:r>
              <a:rPr lang="en-US"/>
              <a:t>Title Line 2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1AA1513-E389-4D10-BD42-AA76E4C0EA60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347405" y="6183824"/>
            <a:ext cx="5234995" cy="381000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Tx/>
              <a:buNone/>
              <a:defRPr sz="1600" b="0" i="0">
                <a:solidFill>
                  <a:srgbClr val="034E6E"/>
                </a:solidFill>
                <a:latin typeface="+mn-lt"/>
                <a:cs typeface="Arial Black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Presenter 1</a:t>
            </a:r>
          </a:p>
          <a:p>
            <a:pPr lvl="0"/>
            <a:r>
              <a:rPr lang="en-US"/>
              <a:t>Presenter 2</a:t>
            </a:r>
          </a:p>
          <a:p>
            <a:pPr lvl="0"/>
            <a:r>
              <a:rPr lang="en-US"/>
              <a:t>Presenter 3</a:t>
            </a:r>
          </a:p>
          <a:p>
            <a:pPr lvl="0"/>
            <a:r>
              <a:rPr lang="en-US"/>
              <a:t>Presenter 4</a:t>
            </a:r>
          </a:p>
        </p:txBody>
      </p:sp>
    </p:spTree>
    <p:extLst>
      <p:ext uri="{BB962C8B-B14F-4D97-AF65-F5344CB8AC3E}">
        <p14:creationId xmlns:p14="http://schemas.microsoft.com/office/powerpoint/2010/main" val="4190845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ave_Title Slide"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20000"/>
                    </a14:imgEffect>
                  </a14:imgLayer>
                </a14:imgProps>
              </a:ext>
            </a:extLst>
          </a:blip>
          <a:srcRect/>
          <a:stretch>
            <a:fillRect l="-3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1a.pn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4800" y="228600"/>
            <a:ext cx="731520" cy="7315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1F58FC3-353E-406C-BBD8-D3B97DEF82EB}"/>
              </a:ext>
            </a:extLst>
          </p:cNvPr>
          <p:cNvPicPr>
            <a:picLocks/>
          </p:cNvPicPr>
          <p:nvPr userDrawn="1"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7" t="34277" r="5471" b="38688"/>
          <a:stretch/>
        </p:blipFill>
        <p:spPr>
          <a:xfrm>
            <a:off x="1036320" y="391466"/>
            <a:ext cx="3383280" cy="35661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5356D7E-2240-429A-BA06-A11043698286}"/>
              </a:ext>
            </a:extLst>
          </p:cNvPr>
          <p:cNvSpPr/>
          <p:nvPr userDrawn="1"/>
        </p:nvSpPr>
        <p:spPr>
          <a:xfrm>
            <a:off x="0" y="2133601"/>
            <a:ext cx="12192000" cy="1257167"/>
          </a:xfrm>
          <a:prstGeom prst="rect">
            <a:avLst/>
          </a:prstGeom>
          <a:solidFill>
            <a:srgbClr val="034E6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34705FC-8C6E-4836-8FFC-A6363AB2BB9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029405" y="3429000"/>
            <a:ext cx="9144000" cy="3810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2000" b="0" i="0">
                <a:solidFill>
                  <a:srgbClr val="034E6E"/>
                </a:solidFill>
                <a:latin typeface="+mn-lt"/>
                <a:cs typeface="Arial Black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D78B0B07-7D61-4AAB-BE1A-1918B3BF919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029405" y="3810000"/>
            <a:ext cx="5384800" cy="381000"/>
          </a:xfrm>
        </p:spPr>
        <p:txBody>
          <a:bodyPr>
            <a:normAutofit/>
          </a:bodyPr>
          <a:lstStyle>
            <a:lvl1pPr marL="0" indent="0">
              <a:buNone/>
              <a:defRPr sz="1400" b="0"/>
            </a:lvl1pPr>
            <a:lvl5pPr marL="1828800" indent="0" algn="l">
              <a:buNone/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1A183AE-BA1C-4F97-833D-B4790E1E5F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29405" y="2133600"/>
            <a:ext cx="9144000" cy="1257167"/>
          </a:xfrm>
        </p:spPr>
        <p:txBody>
          <a:bodyPr anchor="ctr">
            <a:normAutofit/>
          </a:bodyPr>
          <a:lstStyle>
            <a:lvl1pPr algn="l">
              <a:defRPr sz="3200" b="0" i="0" cap="none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Title Line 1</a:t>
            </a:r>
            <a:br>
              <a:rPr lang="en-US"/>
            </a:br>
            <a:r>
              <a:rPr lang="en-US"/>
              <a:t>Title Line 2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1AA1513-E389-4D10-BD42-AA76E4C0EA60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347405" y="6183824"/>
            <a:ext cx="5234995" cy="381000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Tx/>
              <a:buNone/>
              <a:defRPr sz="1600" b="0" i="0">
                <a:solidFill>
                  <a:srgbClr val="034E6E"/>
                </a:solidFill>
                <a:latin typeface="+mn-lt"/>
                <a:cs typeface="Arial Black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Presenter 1</a:t>
            </a:r>
          </a:p>
          <a:p>
            <a:pPr lvl="0"/>
            <a:r>
              <a:rPr lang="en-US"/>
              <a:t>Presenter 2</a:t>
            </a:r>
          </a:p>
          <a:p>
            <a:pPr lvl="0"/>
            <a:r>
              <a:rPr lang="en-US"/>
              <a:t>Presenter 3</a:t>
            </a:r>
          </a:p>
          <a:p>
            <a:pPr lvl="0"/>
            <a:r>
              <a:rPr lang="en-US"/>
              <a:t>Presenter 4</a:t>
            </a:r>
          </a:p>
        </p:txBody>
      </p:sp>
    </p:spTree>
    <p:extLst>
      <p:ext uri="{BB962C8B-B14F-4D97-AF65-F5344CB8AC3E}">
        <p14:creationId xmlns:p14="http://schemas.microsoft.com/office/powerpoint/2010/main" val="830768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D9287C-96D6-4E5C-A125-94E737A3EB1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r">
              <a:buNone/>
              <a:defRPr b="0"/>
            </a:lvl1pPr>
          </a:lstStyle>
          <a:p>
            <a:r>
              <a:rPr lang="en-US"/>
              <a:t>Custom Background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356D7E-2240-429A-BA06-A11043698286}"/>
              </a:ext>
            </a:extLst>
          </p:cNvPr>
          <p:cNvSpPr/>
          <p:nvPr userDrawn="1"/>
        </p:nvSpPr>
        <p:spPr>
          <a:xfrm>
            <a:off x="0" y="2133601"/>
            <a:ext cx="12192000" cy="1257167"/>
          </a:xfrm>
          <a:prstGeom prst="rect">
            <a:avLst/>
          </a:prstGeom>
          <a:solidFill>
            <a:srgbClr val="034E6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34705FC-8C6E-4836-8FFC-A6363AB2BB9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029405" y="3429000"/>
            <a:ext cx="9144000" cy="3810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2000" b="0" i="0">
                <a:solidFill>
                  <a:srgbClr val="034E6E"/>
                </a:solidFill>
                <a:latin typeface="+mn-lt"/>
                <a:cs typeface="Arial Black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D78B0B07-7D61-4AAB-BE1A-1918B3BF919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029405" y="3810000"/>
            <a:ext cx="5384800" cy="381000"/>
          </a:xfrm>
        </p:spPr>
        <p:txBody>
          <a:bodyPr>
            <a:normAutofit/>
          </a:bodyPr>
          <a:lstStyle>
            <a:lvl1pPr marL="0" indent="0">
              <a:buNone/>
              <a:defRPr sz="1400" b="0"/>
            </a:lvl1pPr>
            <a:lvl5pPr marL="1828800" indent="0" algn="l">
              <a:buNone/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1A183AE-BA1C-4F97-833D-B4790E1E5F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29405" y="2133600"/>
            <a:ext cx="9144000" cy="1257167"/>
          </a:xfrm>
        </p:spPr>
        <p:txBody>
          <a:bodyPr anchor="ctr">
            <a:normAutofit/>
          </a:bodyPr>
          <a:lstStyle>
            <a:lvl1pPr algn="l">
              <a:defRPr sz="3200" b="0" i="0" cap="none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Title Line 1</a:t>
            </a:r>
            <a:br>
              <a:rPr lang="en-US"/>
            </a:br>
            <a:r>
              <a:rPr lang="en-US"/>
              <a:t>Title Line 2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1AA1513-E389-4D10-BD42-AA76E4C0EA60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347405" y="6183824"/>
            <a:ext cx="5234995" cy="381000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Tx/>
              <a:buNone/>
              <a:defRPr sz="1600" b="0" i="0">
                <a:solidFill>
                  <a:srgbClr val="034E6E"/>
                </a:solidFill>
                <a:latin typeface="+mn-lt"/>
                <a:cs typeface="Arial Black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Presenter 1</a:t>
            </a:r>
          </a:p>
          <a:p>
            <a:pPr lvl="0"/>
            <a:r>
              <a:rPr lang="en-US"/>
              <a:t>Presenter 2</a:t>
            </a:r>
          </a:p>
          <a:p>
            <a:pPr lvl="0"/>
            <a:r>
              <a:rPr lang="en-US"/>
              <a:t>Presenter 3</a:t>
            </a:r>
          </a:p>
          <a:p>
            <a:pPr lvl="0"/>
            <a:r>
              <a:rPr lang="en-US"/>
              <a:t>Presenter 4</a:t>
            </a:r>
          </a:p>
        </p:txBody>
      </p:sp>
      <p:pic>
        <p:nvPicPr>
          <p:cNvPr id="11" name="Picture 10" descr="logo1a.png">
            <a:extLst>
              <a:ext uri="{FF2B5EF4-FFF2-40B4-BE49-F238E27FC236}">
                <a16:creationId xmlns:a16="http://schemas.microsoft.com/office/drawing/2014/main" id="{BB6D0C81-7EFA-427F-B851-D1CD52665E51}"/>
              </a:ext>
            </a:extLst>
          </p:cNvPr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731520" cy="7315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7FF5B21-DBC2-4C29-92CB-58E730210F05}"/>
              </a:ext>
            </a:extLst>
          </p:cNvPr>
          <p:cNvPicPr>
            <a:picLocks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7" t="34277" r="5471" b="38688"/>
          <a:stretch/>
        </p:blipFill>
        <p:spPr>
          <a:xfrm>
            <a:off x="1036320" y="391466"/>
            <a:ext cx="3383280" cy="3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406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6C58207-1067-40ED-99C9-8B6309217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181" y="0"/>
            <a:ext cx="10279171" cy="8961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1D86BD-47B8-4837-B8D6-BDC1AC39FB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296" y="1280160"/>
            <a:ext cx="11265408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7990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2B840-28AF-4CBF-9E2B-DF2C25D3D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0042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akeaway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934663-7603-49D3-8DAE-6E9BE8F1A12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63296" y="1280160"/>
            <a:ext cx="11265408" cy="4937760"/>
          </a:xfrm>
        </p:spPr>
        <p:txBody>
          <a:bodyPr tIns="45720" bIns="45720"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400"/>
            </a:lvl1pPr>
            <a:lvl2pPr>
              <a:lnSpc>
                <a:spcPct val="150000"/>
              </a:lnSpc>
              <a:defRPr sz="2000"/>
            </a:lvl2pPr>
            <a:lvl3pPr>
              <a:lnSpc>
                <a:spcPct val="150000"/>
              </a:lnSpc>
              <a:defRPr sz="1800"/>
            </a:lvl3pPr>
            <a:lvl4pPr>
              <a:lnSpc>
                <a:spcPct val="150000"/>
              </a:lnSpc>
              <a:defRPr sz="1600"/>
            </a:lvl4pPr>
            <a:lvl5pPr>
              <a:lnSpc>
                <a:spcPct val="150000"/>
              </a:lnSpc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0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6C58207-1067-40ED-99C9-8B6309217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8451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27181" y="0"/>
            <a:ext cx="10301523" cy="896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</a:t>
            </a:r>
          </a:p>
        </p:txBody>
      </p:sp>
      <p:pic>
        <p:nvPicPr>
          <p:cNvPr id="6" name="Picture 5" descr="logo1a.png">
            <a:extLst>
              <a:ext uri="{FF2B5EF4-FFF2-40B4-BE49-F238E27FC236}">
                <a16:creationId xmlns:a16="http://schemas.microsoft.com/office/drawing/2014/main" id="{87E07A49-75A9-4983-B058-98C3BA1215F9}"/>
              </a:ext>
            </a:extLst>
          </p:cNvPr>
          <p:cNvPicPr>
            <a:picLocks/>
          </p:cNvPicPr>
          <p:nvPr userDrawn="1"/>
        </p:nvPicPr>
        <p:blipFill>
          <a:blip r:embed="rId27" cstate="print"/>
          <a:stretch>
            <a:fillRect/>
          </a:stretch>
        </p:blipFill>
        <p:spPr>
          <a:xfrm>
            <a:off x="304800" y="146304"/>
            <a:ext cx="612648" cy="61264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296" y="1280160"/>
            <a:ext cx="11265408" cy="4937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0"/>
            <a:endParaRPr lang="en-US"/>
          </a:p>
          <a:p>
            <a:pPr lvl="4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8B11304-9E1D-4C44-B5B7-B25FD623CE1D}"/>
              </a:ext>
            </a:extLst>
          </p:cNvPr>
          <p:cNvPicPr>
            <a:picLocks/>
          </p:cNvPicPr>
          <p:nvPr userDrawn="1"/>
        </p:nvPicPr>
        <p:blipFill rotWithShape="1"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9" t="38628" r="5471" b="42418"/>
          <a:stretch/>
        </p:blipFill>
        <p:spPr>
          <a:xfrm>
            <a:off x="304800" y="6614160"/>
            <a:ext cx="2395728" cy="1828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F21F6A-95AD-42BE-BDE2-5932D2E2A64F}"/>
              </a:ext>
            </a:extLst>
          </p:cNvPr>
          <p:cNvSpPr txBox="1"/>
          <p:nvPr userDrawn="1"/>
        </p:nvSpPr>
        <p:spPr>
          <a:xfrm>
            <a:off x="11277600" y="6581002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05C71F9-3F51-4FB1-94CF-D6ABCA479CA2}" type="slidenum">
              <a:rPr lang="en-US" sz="1200" b="1" smtClean="0"/>
              <a:pPr algn="ctr"/>
              <a:t>‹#›</a:t>
            </a:fld>
            <a:endParaRPr lang="en-US" sz="1200" b="1"/>
          </a:p>
        </p:txBody>
      </p:sp>
    </p:spTree>
    <p:extLst>
      <p:ext uri="{BB962C8B-B14F-4D97-AF65-F5344CB8AC3E}">
        <p14:creationId xmlns:p14="http://schemas.microsoft.com/office/powerpoint/2010/main" val="1746203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67" r:id="rId2"/>
    <p:sldLayoutId id="2147483968" r:id="rId3"/>
    <p:sldLayoutId id="2147483969" r:id="rId4"/>
    <p:sldLayoutId id="2147483970" r:id="rId5"/>
    <p:sldLayoutId id="2147483944" r:id="rId6"/>
    <p:sldLayoutId id="2147483948" r:id="rId7"/>
    <p:sldLayoutId id="2147483960" r:id="rId8"/>
    <p:sldLayoutId id="2147483959" r:id="rId9"/>
    <p:sldLayoutId id="2147483949" r:id="rId10"/>
    <p:sldLayoutId id="2147483961" r:id="rId11"/>
    <p:sldLayoutId id="2147483962" r:id="rId12"/>
    <p:sldLayoutId id="2147483963" r:id="rId13"/>
    <p:sldLayoutId id="2147483964" r:id="rId14"/>
    <p:sldLayoutId id="2147483965" r:id="rId15"/>
    <p:sldLayoutId id="2147483966" r:id="rId16"/>
    <p:sldLayoutId id="2147483957" r:id="rId17"/>
    <p:sldLayoutId id="2147483958" r:id="rId18"/>
    <p:sldLayoutId id="2147483932" r:id="rId19"/>
    <p:sldLayoutId id="2147483928" r:id="rId20"/>
    <p:sldLayoutId id="2147483934" r:id="rId21"/>
    <p:sldLayoutId id="2147483931" r:id="rId22"/>
    <p:sldLayoutId id="2147483943" r:id="rId23"/>
    <p:sldLayoutId id="2147483947" r:id="rId2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320040" indent="-320040" algn="l" defTabSz="914400" rtl="0" eaLnBrk="1" fontAlgn="ctr" latinLnBrk="0" hangingPunct="1">
        <a:lnSpc>
          <a:spcPct val="100000"/>
        </a:lnSpc>
        <a:spcBef>
          <a:spcPts val="600"/>
        </a:spcBef>
        <a:spcAft>
          <a:spcPts val="400"/>
        </a:spcAft>
        <a:buClr>
          <a:srgbClr val="E85F31"/>
        </a:buClr>
        <a:buSzPct val="100000"/>
        <a:buFont typeface="Wingdings 2" panose="05020102010507070707" pitchFamily="18" charset="2"/>
        <a:buChar char="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640080" indent="-228600" algn="l" defTabSz="914400" rtl="0" eaLnBrk="1" fontAlgn="ctr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rgbClr val="E85F3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05840" indent="-228600" algn="l" defTabSz="914400" rtl="0" eaLnBrk="1" fontAlgn="ctr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rgbClr val="E85F31"/>
        </a:buClr>
        <a:buFont typeface="Arial" panose="020B0604020202020204" pitchFamily="34" charset="0"/>
        <a:buChar char="–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325880" indent="-228600" algn="l" defTabSz="914400" rtl="0" eaLnBrk="1" fontAlgn="ctr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rgbClr val="E85F31"/>
        </a:buClr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737360" indent="-27432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rgbClr val="E85F31"/>
        </a:buClr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296" userDrawn="1">
          <p15:clr>
            <a:srgbClr val="F26B43"/>
          </p15:clr>
        </p15:guide>
        <p15:guide id="2" pos="384" userDrawn="1">
          <p15:clr>
            <a:srgbClr val="F26B43"/>
          </p15:clr>
        </p15:guide>
        <p15:guide id="3" orient="horz" pos="7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tags" Target="../tags/tag8.xml"/><Relationship Id="rId7" Type="http://schemas.openxmlformats.org/officeDocument/2006/relationships/image" Target="../media/image36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39.png"/><Relationship Id="rId5" Type="http://schemas.openxmlformats.org/officeDocument/2006/relationships/slideLayout" Target="../slideLayouts/slideLayout10.xml"/><Relationship Id="rId4" Type="http://schemas.openxmlformats.org/officeDocument/2006/relationships/tags" Target="../tags/tag9.xml"/><Relationship Id="rId9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39.png"/><Relationship Id="rId5" Type="http://schemas.openxmlformats.org/officeDocument/2006/relationships/image" Target="../media/image37.png"/><Relationship Id="rId4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nick@ethree.com" TargetMode="External"/><Relationship Id="rId2" Type="http://schemas.openxmlformats.org/officeDocument/2006/relationships/hyperlink" Target="mailto:roderick@ethree.com" TargetMode="External"/><Relationship Id="rId1" Type="http://schemas.openxmlformats.org/officeDocument/2006/relationships/slideLayout" Target="../slideLayouts/slideLayout24.xml"/><Relationship Id="rId4" Type="http://schemas.openxmlformats.org/officeDocument/2006/relationships/hyperlink" Target="mailto:amber@ethree.com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three.com/wp-content/uploads/2020/07/E3_MHPS_Hydrogen-in-the-West-Report_Final_June2020.pdf" TargetMode="External"/><Relationship Id="rId3" Type="http://schemas.openxmlformats.org/officeDocument/2006/relationships/hyperlink" Target="http://www.caiso.com/Documents/Final2025Long-TermLocalCapacityTechnicalReport.pdf" TargetMode="External"/><Relationship Id="rId7" Type="http://schemas.openxmlformats.org/officeDocument/2006/relationships/hyperlink" Target="https://www.iso-ne.com/static-assets/documents/2020/08/a2_a_efi_e3_presentation_deep_decarbonization2.pdf" TargetMode="External"/><Relationship Id="rId2" Type="http://schemas.openxmlformats.org/officeDocument/2006/relationships/hyperlink" Target="https://zenodo.org/record/3974880#.X6C3gy1h0U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ethree.com/wp-content/uploads/2020/10/E3-Least_Cost_Carbon_Reduction_Policies_in_PJM-1.pdf" TargetMode="External"/><Relationship Id="rId5" Type="http://schemas.openxmlformats.org/officeDocument/2006/relationships/hyperlink" Target="https://efiling.energy.ca.gov/getdocument.aspx?tn=234549" TargetMode="External"/><Relationship Id="rId4" Type="http://schemas.openxmlformats.org/officeDocument/2006/relationships/hyperlink" Target="Santa%20Monica%20City%20Yards%20Advanced%20Energy%20District" TargetMode="External"/><Relationship Id="rId9" Type="http://schemas.openxmlformats.org/officeDocument/2006/relationships/hyperlink" Target="https://arpa-e.energy.gov/sites/default/files/LUX%20Research-DOE%20ARPA-E%20DAYS%20-%20Long%20Duration%20Storage%20-%20Mar%202019.pdf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jpeg"/><Relationship Id="rId7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microsoft.com/office/2007/relationships/hdphoto" Target="../media/hdphoto4.wdp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3.xml"/><Relationship Id="rId7" Type="http://schemas.openxmlformats.org/officeDocument/2006/relationships/image" Target="../media/image3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40.png"/><Relationship Id="rId5" Type="http://schemas.openxmlformats.org/officeDocument/2006/relationships/tags" Target="../tags/tag5.xml"/><Relationship Id="rId10" Type="http://schemas.openxmlformats.org/officeDocument/2006/relationships/image" Target="../media/image39.png"/><Relationship Id="rId4" Type="http://schemas.openxmlformats.org/officeDocument/2006/relationships/tags" Target="../tags/tag4.xml"/><Relationship Id="rId9" Type="http://schemas.openxmlformats.org/officeDocument/2006/relationships/image" Target="../media/image38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2BF697-F4E4-48BF-B6B5-C91098D811AA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/>
              <a:t>Introductory Public Workshop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9AD9FB-56A3-4E1E-BFEE-87A87693B7B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/>
              <a:t>November 17, 2020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43F13D-E053-4BF7-B589-40E9A4704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CEC EPC-19-056</a:t>
            </a:r>
            <a:br>
              <a:rPr lang="en-US"/>
            </a:br>
            <a:r>
              <a:rPr lang="en-US" sz="2700"/>
              <a:t>Assessing Long Duration Energy Storage Deployment Scenarios to Meet California's Energy Goals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1FC0AA-9B66-4FB6-9694-311665FD82E6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en-US" sz="1400"/>
          </a:p>
        </p:txBody>
      </p:sp>
      <p:pic>
        <p:nvPicPr>
          <p:cNvPr id="8" name="Picture 2" descr="Form Energy">
            <a:extLst>
              <a:ext uri="{FF2B5EF4-FFF2-40B4-BE49-F238E27FC236}">
                <a16:creationId xmlns:a16="http://schemas.microsoft.com/office/drawing/2014/main" id="{46A1B21C-F923-4E94-8235-CC8DA5AC3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31424"/>
            <a:ext cx="989984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BA3C046-9AF8-4114-B9C0-3A0FA6A9857D}"/>
              </a:ext>
            </a:extLst>
          </p:cNvPr>
          <p:cNvGrpSpPr>
            <a:grpSpLocks noChangeAspect="1"/>
          </p:cNvGrpSpPr>
          <p:nvPr/>
        </p:nvGrpSpPr>
        <p:grpSpPr>
          <a:xfrm>
            <a:off x="1295400" y="6049712"/>
            <a:ext cx="1762179" cy="649224"/>
            <a:chOff x="-762000" y="762000"/>
            <a:chExt cx="1389888" cy="51206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90CE95A-635D-4971-9CEE-DD9CB59F0AE3}"/>
                </a:ext>
              </a:extLst>
            </p:cNvPr>
            <p:cNvSpPr/>
            <p:nvPr/>
          </p:nvSpPr>
          <p:spPr>
            <a:xfrm>
              <a:off x="-762000" y="762000"/>
              <a:ext cx="1389888" cy="512064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rgbClr val="005B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6" descr="Center for Energy Research">
              <a:extLst>
                <a:ext uri="{FF2B5EF4-FFF2-40B4-BE49-F238E27FC236}">
                  <a16:creationId xmlns:a16="http://schemas.microsoft.com/office/drawing/2014/main" id="{A505D42C-EE51-4DC9-9F63-5AE0885CEF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88848" y="843627"/>
              <a:ext cx="1243584" cy="348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67706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8CA10-0AFE-5A41-A4A1-3B03DB0E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b="1"/>
              <a:t>Overview of Analytical Approach, </a:t>
            </a:r>
            <a:br>
              <a:rPr lang="en-US" b="1"/>
            </a:br>
            <a:r>
              <a:rPr lang="en-US" b="1"/>
              <a:t>Valuation Metrics &amp; Outcomes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87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3992DB-764B-2D49-A27A-6A5F6866FC3E}"/>
              </a:ext>
            </a:extLst>
          </p:cNvPr>
          <p:cNvSpPr/>
          <p:nvPr/>
        </p:nvSpPr>
        <p:spPr>
          <a:xfrm>
            <a:off x="10515601" y="1645920"/>
            <a:ext cx="823198" cy="64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502335-E48E-5545-80A4-B5F4AF6B5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Analytical Strategy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9FACEE-CEAB-6148-85D8-9DF5C77258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296" y="1280160"/>
            <a:ext cx="5691562" cy="4937760"/>
          </a:xfrm>
        </p:spPr>
        <p:txBody>
          <a:bodyPr/>
          <a:lstStyle/>
          <a:p>
            <a:r>
              <a:rPr lang="en-US" sz="1600"/>
              <a:t>Our fundamental strategy is to identify the highest value use-cases for LODES by </a:t>
            </a:r>
            <a:r>
              <a:rPr lang="en-US" sz="1600">
                <a:solidFill>
                  <a:srgbClr val="E85F31"/>
                </a:solidFill>
              </a:rPr>
              <a:t>deeply investigating how to model the different value streams </a:t>
            </a:r>
            <a:r>
              <a:rPr lang="en-US" sz="1600"/>
              <a:t>that may drive storage procurement</a:t>
            </a:r>
          </a:p>
          <a:p>
            <a:pPr marL="662940" lvl="1" indent="-342900">
              <a:buFont typeface="+mj-lt"/>
              <a:buAutoNum type="arabicPeriod"/>
            </a:pPr>
            <a:r>
              <a:rPr lang="en-US" sz="1400" b="1"/>
              <a:t>Energy, Capacity, and Operating Reserves</a:t>
            </a:r>
          </a:p>
          <a:p>
            <a:pPr lvl="2"/>
            <a:r>
              <a:rPr lang="en-US" sz="1200"/>
              <a:t>How do technology characteristics affect the value proposition for meeting systemwide resource adequacy, decarbonization targets?</a:t>
            </a:r>
          </a:p>
          <a:p>
            <a:pPr marL="662940" lvl="1" indent="-342900">
              <a:buFont typeface="+mj-lt"/>
              <a:buAutoNum type="arabicPeriod"/>
            </a:pPr>
            <a:r>
              <a:rPr lang="en-US" sz="1400" b="1"/>
              <a:t>Transmission, Distribution &amp; Local Reliability</a:t>
            </a:r>
          </a:p>
          <a:p>
            <a:pPr lvl="2"/>
            <a:r>
              <a:rPr lang="en-US" sz="1200"/>
              <a:t>How do technology characteristics affect the value proposition for local reliability and T&amp;D deferral applications?</a:t>
            </a:r>
          </a:p>
          <a:p>
            <a:pPr lvl="2"/>
            <a:r>
              <a:rPr lang="en-US" sz="1200"/>
              <a:t>Can storage procured to meet local needs inform systemwide planning &amp; procurement?</a:t>
            </a:r>
          </a:p>
          <a:p>
            <a:pPr marL="662940" lvl="1" indent="-342900">
              <a:buFont typeface="+mj-lt"/>
              <a:buAutoNum type="arabicPeriod"/>
            </a:pPr>
            <a:r>
              <a:rPr lang="en-US" sz="1400" b="1"/>
              <a:t>Resiliency &amp; Customer Benefits</a:t>
            </a:r>
          </a:p>
          <a:p>
            <a:pPr lvl="2"/>
            <a:r>
              <a:rPr lang="en-US" sz="1200"/>
              <a:t>How do technology characteristics affect the value proposition for microgrid applications?</a:t>
            </a:r>
          </a:p>
          <a:p>
            <a:pPr lvl="2"/>
            <a:r>
              <a:rPr lang="en-US" sz="1200"/>
              <a:t>Can storage procured to meet customer needs inform local and systemwide planning &amp; procurement?</a:t>
            </a:r>
          </a:p>
          <a:p>
            <a:r>
              <a:rPr lang="en-US" sz="1600"/>
              <a:t>We will assess other factors (e.g., renewable integration, land-use impacts, etc.) in addition to these economic values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B83E8F6-067D-6E4B-A87A-6DFD56E4103D}"/>
              </a:ext>
            </a:extLst>
          </p:cNvPr>
          <p:cNvSpPr/>
          <p:nvPr/>
        </p:nvSpPr>
        <p:spPr>
          <a:xfrm>
            <a:off x="10347961" y="1280160"/>
            <a:ext cx="13716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Bulk System Values</a:t>
            </a:r>
            <a:endParaRPr lang="en-US" sz="1100" b="1" i="1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3857885-7E90-4048-A664-1FD2E3CF30FE}"/>
              </a:ext>
            </a:extLst>
          </p:cNvPr>
          <p:cNvSpPr/>
          <p:nvPr/>
        </p:nvSpPr>
        <p:spPr>
          <a:xfrm>
            <a:off x="6364226" y="1280160"/>
            <a:ext cx="3992880" cy="1600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accent1"/>
                </a:solidFill>
              </a:rPr>
              <a:t>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accent1"/>
                </a:solidFill>
              </a:rPr>
              <a:t>Capacity (System RA)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accent1"/>
                </a:solidFill>
              </a:rPr>
              <a:t>Operating Reserves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accent1"/>
                </a:solidFill>
              </a:rPr>
              <a:t>Transmission Deferral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587F154-76C3-944F-A6B3-8260F3A26939}"/>
              </a:ext>
            </a:extLst>
          </p:cNvPr>
          <p:cNvSpPr/>
          <p:nvPr/>
        </p:nvSpPr>
        <p:spPr>
          <a:xfrm>
            <a:off x="10347961" y="3063240"/>
            <a:ext cx="1371600" cy="1600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/>
              <a:t>Local Values</a:t>
            </a:r>
            <a:endParaRPr lang="en-US" sz="1100" b="1" i="1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F5E66A8-5678-BD45-8344-ED342D9DBD47}"/>
              </a:ext>
            </a:extLst>
          </p:cNvPr>
          <p:cNvSpPr/>
          <p:nvPr/>
        </p:nvSpPr>
        <p:spPr>
          <a:xfrm>
            <a:off x="6364226" y="3063240"/>
            <a:ext cx="3992880" cy="1600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accent1"/>
                </a:solidFill>
              </a:rPr>
              <a:t>Peaking Capacity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accent1"/>
                </a:solidFill>
              </a:rPr>
              <a:t>Local Reliability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accent1"/>
                </a:solidFill>
              </a:rPr>
              <a:t>Distribution Deferral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accent1"/>
                </a:solidFill>
              </a:rPr>
              <a:t>DG Integration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accent1"/>
                </a:solidFill>
              </a:rPr>
              <a:t>Local Air Quality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C364716-084E-0540-ADDF-8ED5E0A99F9C}"/>
              </a:ext>
            </a:extLst>
          </p:cNvPr>
          <p:cNvSpPr/>
          <p:nvPr/>
        </p:nvSpPr>
        <p:spPr>
          <a:xfrm>
            <a:off x="10357104" y="4846320"/>
            <a:ext cx="1371600" cy="1371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accent1"/>
                </a:solidFill>
              </a:rPr>
              <a:t>Customer Values</a:t>
            </a:r>
            <a:endParaRPr lang="en-US" sz="1100" b="1" i="1">
              <a:solidFill>
                <a:schemeClr val="accent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1A0B41-D9FB-304F-B3D3-2B39373AA917}"/>
              </a:ext>
            </a:extLst>
          </p:cNvPr>
          <p:cNvSpPr/>
          <p:nvPr/>
        </p:nvSpPr>
        <p:spPr>
          <a:xfrm>
            <a:off x="6364226" y="4846320"/>
            <a:ext cx="3992880" cy="1371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accent1"/>
                </a:solidFill>
              </a:rPr>
              <a:t>Backup Power &amp; Resiliency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accent1"/>
                </a:solidFill>
              </a:rPr>
              <a:t>Bill Savings</a:t>
            </a:r>
          </a:p>
        </p:txBody>
      </p:sp>
    </p:spTree>
    <p:extLst>
      <p:ext uri="{BB962C8B-B14F-4D97-AF65-F5344CB8AC3E}">
        <p14:creationId xmlns:p14="http://schemas.microsoft.com/office/powerpoint/2010/main" val="4078782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902B4107-9862-462E-8FBC-06E2076D17A9}"/>
              </a:ext>
            </a:extLst>
          </p:cNvPr>
          <p:cNvSpPr/>
          <p:nvPr/>
        </p:nvSpPr>
        <p:spPr>
          <a:xfrm>
            <a:off x="8270229" y="1318797"/>
            <a:ext cx="3383280" cy="50146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3AB17B4-1512-4958-986D-BF16C0CABC5B}"/>
              </a:ext>
            </a:extLst>
          </p:cNvPr>
          <p:cNvSpPr/>
          <p:nvPr/>
        </p:nvSpPr>
        <p:spPr>
          <a:xfrm>
            <a:off x="4422185" y="1318797"/>
            <a:ext cx="3383280" cy="50146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2151AD8-59FE-4D0D-8F28-91B63839DA4D}"/>
              </a:ext>
            </a:extLst>
          </p:cNvPr>
          <p:cNvSpPr/>
          <p:nvPr/>
        </p:nvSpPr>
        <p:spPr>
          <a:xfrm>
            <a:off x="574141" y="1317391"/>
            <a:ext cx="3383280" cy="49852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2EA4B3-334A-4946-96A9-6838671B8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Arc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29F4F60-383A-4ED9-B645-42F9845BC6AB}"/>
              </a:ext>
            </a:extLst>
          </p:cNvPr>
          <p:cNvSpPr/>
          <p:nvPr/>
        </p:nvSpPr>
        <p:spPr>
          <a:xfrm>
            <a:off x="1229202" y="1358911"/>
            <a:ext cx="2641604" cy="6543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u="sng">
                <a:solidFill>
                  <a:schemeClr val="accent1"/>
                </a:solidFill>
              </a:rPr>
              <a:t>Use existing tools to analyze long-duration storage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A8E08A4-0DA3-4872-AEA1-E407378D88E8}"/>
              </a:ext>
            </a:extLst>
          </p:cNvPr>
          <p:cNvSpPr/>
          <p:nvPr/>
        </p:nvSpPr>
        <p:spPr>
          <a:xfrm>
            <a:off x="670406" y="3146449"/>
            <a:ext cx="3200400" cy="19734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u="sng"/>
              <a:t>Analyze value of LODES in existing models</a:t>
            </a:r>
            <a:endParaRPr lang="en-US" sz="1100" b="1" u="sng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i="1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i="1"/>
              <a:t>Compare approaches and results from multiple capacity expansion models (</a:t>
            </a:r>
            <a:r>
              <a:rPr lang="en-US" sz="1100" b="1" i="1"/>
              <a:t>RESOLVE</a:t>
            </a:r>
            <a:r>
              <a:rPr lang="en-US" sz="1100" i="1"/>
              <a:t>, </a:t>
            </a:r>
            <a:r>
              <a:rPr lang="en-US" sz="1100" b="1" i="1" err="1"/>
              <a:t>Formware</a:t>
            </a:r>
            <a:r>
              <a:rPr lang="en-US" sz="1100" i="1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i="1"/>
              <a:t>Use additional tools to analyze bulk system &amp; local value streams (</a:t>
            </a:r>
            <a:r>
              <a:rPr lang="en-US" sz="1100" b="1" i="1"/>
              <a:t>RECAP</a:t>
            </a:r>
            <a:r>
              <a:rPr lang="en-US" sz="1100" i="1"/>
              <a:t>, </a:t>
            </a:r>
            <a:r>
              <a:rPr lang="en-US" sz="1100" b="1" i="1"/>
              <a:t>RESTORE</a:t>
            </a:r>
            <a:r>
              <a:rPr lang="en-US" sz="1100" i="1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i="1"/>
              <a:t>Analyze microgrid applications (</a:t>
            </a:r>
            <a:r>
              <a:rPr lang="en-US" sz="1100" b="1" i="1"/>
              <a:t>UCSD Microgrid Model</a:t>
            </a:r>
            <a:r>
              <a:rPr lang="en-US" sz="1100" i="1"/>
              <a:t>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580E6F-581D-468F-AA14-97DA02A72DCB}"/>
              </a:ext>
            </a:extLst>
          </p:cNvPr>
          <p:cNvSpPr/>
          <p:nvPr/>
        </p:nvSpPr>
        <p:spPr>
          <a:xfrm>
            <a:off x="670406" y="2085706"/>
            <a:ext cx="702157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u="sng"/>
              <a:t>Define scenarios</a:t>
            </a:r>
          </a:p>
          <a:p>
            <a:pPr algn="ctr"/>
            <a:endParaRPr lang="en-US" sz="1100" b="1"/>
          </a:p>
          <a:p>
            <a:pPr algn="ctr"/>
            <a:r>
              <a:rPr lang="en-US" sz="1100" i="1"/>
              <a:t>Identify future scenarios under which to study value of long-duration storage for California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7BA34F9-0712-4F38-9AF4-A0E85CA3EE5B}"/>
              </a:ext>
            </a:extLst>
          </p:cNvPr>
          <p:cNvSpPr/>
          <p:nvPr/>
        </p:nvSpPr>
        <p:spPr>
          <a:xfrm>
            <a:off x="4491584" y="4207192"/>
            <a:ext cx="3200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u="sng"/>
              <a:t>Develop new modeling toolkit</a:t>
            </a:r>
            <a:endParaRPr lang="en-US" sz="1100" b="1" u="sng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i="1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i="1"/>
              <a:t>Use Phase 1 learnings to inform model enhancements and new functionality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9D135B1-04C1-4AC3-9487-E9DE7841B3C5}"/>
              </a:ext>
            </a:extLst>
          </p:cNvPr>
          <p:cNvSpPr/>
          <p:nvPr/>
        </p:nvSpPr>
        <p:spPr>
          <a:xfrm>
            <a:off x="4491584" y="3146449"/>
            <a:ext cx="3200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u="sng"/>
              <a:t>Update datasets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endParaRPr lang="en-US" sz="1100" i="1"/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1100" i="1"/>
              <a:t>Refresh key inputs to study value of LODES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1100" i="1"/>
              <a:t>Focus on datasets that complement enhanced modeling functionality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59D0097-5482-4389-9A68-7CD039669201}"/>
              </a:ext>
            </a:extLst>
          </p:cNvPr>
          <p:cNvSpPr/>
          <p:nvPr/>
        </p:nvSpPr>
        <p:spPr>
          <a:xfrm>
            <a:off x="8360672" y="2085706"/>
            <a:ext cx="3200400" cy="3034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u="sng"/>
              <a:t>Complete final analysis in new modeling toolkit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endParaRPr lang="en-US" sz="1100" i="1"/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100" i="1"/>
              <a:t>Develop optimized portfolios to meet California’s future energy needs that consider a broad range of options for long-duration storage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73029CA-7F70-42BC-BBAB-EBB89E90623E}"/>
              </a:ext>
            </a:extLst>
          </p:cNvPr>
          <p:cNvSpPr/>
          <p:nvPr/>
        </p:nvSpPr>
        <p:spPr>
          <a:xfrm>
            <a:off x="772002" y="1457482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FE25DB3-6C3B-4148-A382-9488A871ECBC}"/>
              </a:ext>
            </a:extLst>
          </p:cNvPr>
          <p:cNvSpPr/>
          <p:nvPr/>
        </p:nvSpPr>
        <p:spPr>
          <a:xfrm>
            <a:off x="4491584" y="1415962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2</a:t>
            </a:r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4B5FF8AB-E4FD-4FE3-89F7-7E49EFE05A94}"/>
              </a:ext>
            </a:extLst>
          </p:cNvPr>
          <p:cNvSpPr/>
          <p:nvPr/>
        </p:nvSpPr>
        <p:spPr>
          <a:xfrm rot="5400000">
            <a:off x="3723995" y="3482530"/>
            <a:ext cx="914400" cy="27432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1D65A460-7DB6-4DC0-8980-D61E9DE60A28}"/>
              </a:ext>
            </a:extLst>
          </p:cNvPr>
          <p:cNvSpPr/>
          <p:nvPr/>
        </p:nvSpPr>
        <p:spPr>
          <a:xfrm rot="5400000">
            <a:off x="3723995" y="4525492"/>
            <a:ext cx="914400" cy="27432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E1C63E99-09B8-46C1-B9AC-801D1200D644}"/>
              </a:ext>
            </a:extLst>
          </p:cNvPr>
          <p:cNvSpPr/>
          <p:nvPr/>
        </p:nvSpPr>
        <p:spPr>
          <a:xfrm rot="5400000">
            <a:off x="7579054" y="2405746"/>
            <a:ext cx="914400" cy="27432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6B9511C5-326F-438C-AB4A-80E77269BC6E}"/>
              </a:ext>
            </a:extLst>
          </p:cNvPr>
          <p:cNvSpPr/>
          <p:nvPr/>
        </p:nvSpPr>
        <p:spPr>
          <a:xfrm rot="5400000">
            <a:off x="7579439" y="3482530"/>
            <a:ext cx="914400" cy="27432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13F48673-0542-4B8A-9FBB-470C1F852131}"/>
              </a:ext>
            </a:extLst>
          </p:cNvPr>
          <p:cNvSpPr/>
          <p:nvPr/>
        </p:nvSpPr>
        <p:spPr>
          <a:xfrm rot="5400000">
            <a:off x="7579440" y="4525492"/>
            <a:ext cx="914400" cy="27432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25FB0BA-AB4C-4BC6-89CC-D13E2B84A950}"/>
              </a:ext>
            </a:extLst>
          </p:cNvPr>
          <p:cNvSpPr/>
          <p:nvPr/>
        </p:nvSpPr>
        <p:spPr>
          <a:xfrm>
            <a:off x="8360672" y="1415962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3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350DA63-9BEA-47FF-8D35-2A1752A3C92C}"/>
              </a:ext>
            </a:extLst>
          </p:cNvPr>
          <p:cNvSpPr/>
          <p:nvPr/>
        </p:nvSpPr>
        <p:spPr>
          <a:xfrm>
            <a:off x="4948784" y="1317391"/>
            <a:ext cx="2641604" cy="6543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u="sng">
                <a:solidFill>
                  <a:schemeClr val="accent1"/>
                </a:solidFill>
              </a:rPr>
              <a:t>Refresh tools &amp; data based on learnings from Phase 1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B03B4EE-182B-48D5-B12B-665E12111AC3}"/>
              </a:ext>
            </a:extLst>
          </p:cNvPr>
          <p:cNvSpPr/>
          <p:nvPr/>
        </p:nvSpPr>
        <p:spPr>
          <a:xfrm>
            <a:off x="8817872" y="1317391"/>
            <a:ext cx="2641604" cy="6543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u="sng">
                <a:solidFill>
                  <a:schemeClr val="accent1"/>
                </a:solidFill>
              </a:rPr>
              <a:t>Analyze long-duration storage using new toolkit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96BFA8E-2E55-4555-B8BD-2500D41AE154}"/>
              </a:ext>
            </a:extLst>
          </p:cNvPr>
          <p:cNvSpPr/>
          <p:nvPr/>
        </p:nvSpPr>
        <p:spPr>
          <a:xfrm>
            <a:off x="670406" y="5254041"/>
            <a:ext cx="3200400" cy="9144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u="sng"/>
              <a:t>Key outputs</a:t>
            </a:r>
            <a:endParaRPr lang="en-US" sz="1100" b="1" u="sng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i="1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i="1"/>
              <a:t>Quantitative taxonomy of the value of LODES of varying durations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C724F64-B3AD-48E2-86CF-551C20726F81}"/>
              </a:ext>
            </a:extLst>
          </p:cNvPr>
          <p:cNvSpPr/>
          <p:nvPr/>
        </p:nvSpPr>
        <p:spPr>
          <a:xfrm>
            <a:off x="4491584" y="5267935"/>
            <a:ext cx="3200400" cy="9144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u="sng"/>
              <a:t>Key outputs</a:t>
            </a:r>
            <a:endParaRPr lang="en-US" sz="1100" b="1" u="sng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i="1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i="1"/>
              <a:t>Updated modeling platform capable of representing values identified in Phase 1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4B60912-8131-4EC8-9F62-9B7D433AE76A}"/>
              </a:ext>
            </a:extLst>
          </p:cNvPr>
          <p:cNvSpPr/>
          <p:nvPr/>
        </p:nvSpPr>
        <p:spPr>
          <a:xfrm>
            <a:off x="8360672" y="5267935"/>
            <a:ext cx="3200400" cy="9144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u="sng"/>
              <a:t>Key outputs</a:t>
            </a:r>
            <a:endParaRPr lang="en-US" sz="1100" b="1" u="sng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i="1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i="1"/>
              <a:t>Optimized portfolios including LODES under a range of cost and duration assumptions</a:t>
            </a:r>
          </a:p>
        </p:txBody>
      </p:sp>
    </p:spTree>
    <p:extLst>
      <p:ext uri="{BB962C8B-B14F-4D97-AF65-F5344CB8AC3E}">
        <p14:creationId xmlns:p14="http://schemas.microsoft.com/office/powerpoint/2010/main" val="1015489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9AFF2-EFFF-1948-A53D-A6A6F0F48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Potential Key Drivers of Long Duration Storage Scenarios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43E34CB-BB65-754F-A284-87E07ED7D5A9}"/>
              </a:ext>
            </a:extLst>
          </p:cNvPr>
          <p:cNvCxnSpPr>
            <a:cxnSpLocks/>
          </p:cNvCxnSpPr>
          <p:nvPr/>
        </p:nvCxnSpPr>
        <p:spPr>
          <a:xfrm>
            <a:off x="1826267" y="1371600"/>
            <a:ext cx="990243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A2263570-4906-814D-8073-31119A9A0C20}"/>
              </a:ext>
            </a:extLst>
          </p:cNvPr>
          <p:cNvSpPr/>
          <p:nvPr/>
        </p:nvSpPr>
        <p:spPr>
          <a:xfrm>
            <a:off x="1826267" y="990600"/>
            <a:ext cx="27077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>
                    <a:lumMod val="50000"/>
                  </a:schemeClr>
                </a:solidFill>
              </a:rPr>
              <a:t>Lower LODES Need (High Flexibility)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3E2FB9-D674-AB4B-A5A2-51D2F0FB2AA5}"/>
              </a:ext>
            </a:extLst>
          </p:cNvPr>
          <p:cNvSpPr/>
          <p:nvPr/>
        </p:nvSpPr>
        <p:spPr>
          <a:xfrm>
            <a:off x="9011836" y="990600"/>
            <a:ext cx="27077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>
                <a:solidFill>
                  <a:schemeClr val="bg1">
                    <a:lumMod val="50000"/>
                  </a:schemeClr>
                </a:solidFill>
              </a:rPr>
              <a:t>Higher LODES Need (Low Flexibility)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4203387-D5BA-9840-90C2-2CF9DB1058A3}"/>
              </a:ext>
            </a:extLst>
          </p:cNvPr>
          <p:cNvGrpSpPr/>
          <p:nvPr/>
        </p:nvGrpSpPr>
        <p:grpSpPr>
          <a:xfrm>
            <a:off x="-36787" y="3468976"/>
            <a:ext cx="11420913" cy="461665"/>
            <a:chOff x="-36787" y="3292734"/>
            <a:chExt cx="11420913" cy="46166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27C5752-EE3A-D049-AAB4-D1CF19376DA9}"/>
                </a:ext>
              </a:extLst>
            </p:cNvPr>
            <p:cNvSpPr/>
            <p:nvPr/>
          </p:nvSpPr>
          <p:spPr>
            <a:xfrm>
              <a:off x="-36787" y="3369678"/>
              <a:ext cx="163698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1400">
                  <a:solidFill>
                    <a:schemeClr val="bg1">
                      <a:lumMod val="50000"/>
                    </a:schemeClr>
                  </a:solidFill>
                </a:rPr>
                <a:t>Carbon Constraint</a:t>
              </a:r>
              <a:endParaRPr lang="en-US" sz="14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FA78D9B-EE78-8F4D-BCE9-D5AE898F97C4}"/>
                </a:ext>
              </a:extLst>
            </p:cNvPr>
            <p:cNvSpPr/>
            <p:nvPr/>
          </p:nvSpPr>
          <p:spPr>
            <a:xfrm>
              <a:off x="2057400" y="3292734"/>
              <a:ext cx="1782926" cy="46166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/>
              </a:solidFill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accent1"/>
                  </a:solidFill>
                </a:rPr>
                <a:t>SB 100 </a:t>
              </a:r>
              <a:br>
                <a:rPr lang="en-US" sz="1200">
                  <a:solidFill>
                    <a:schemeClr val="accent1"/>
                  </a:solidFill>
                </a:rPr>
              </a:br>
              <a:r>
                <a:rPr lang="en-US" sz="1200">
                  <a:solidFill>
                    <a:schemeClr val="accent1"/>
                  </a:solidFill>
                </a:rPr>
                <a:t>(~90% zero-carbon)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21088E1-57EE-D844-BC32-30547D598F7F}"/>
                </a:ext>
              </a:extLst>
            </p:cNvPr>
            <p:cNvSpPr/>
            <p:nvPr/>
          </p:nvSpPr>
          <p:spPr>
            <a:xfrm>
              <a:off x="9601200" y="3292734"/>
              <a:ext cx="1782926" cy="46166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E85F31"/>
              </a:solidFill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accent1"/>
                  </a:solidFill>
                </a:rPr>
                <a:t>Zero-carbon, </a:t>
              </a:r>
              <a:br>
                <a:rPr lang="en-US" sz="1200">
                  <a:solidFill>
                    <a:schemeClr val="accent1"/>
                  </a:solidFill>
                </a:rPr>
              </a:br>
              <a:r>
                <a:rPr lang="en-US" sz="1200">
                  <a:solidFill>
                    <a:schemeClr val="accent1"/>
                  </a:solidFill>
                </a:rPr>
                <a:t>no combustion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F6921FA-1B3E-F440-807E-6539F9BB1411}"/>
                </a:ext>
              </a:extLst>
            </p:cNvPr>
            <p:cNvSpPr/>
            <p:nvPr/>
          </p:nvSpPr>
          <p:spPr>
            <a:xfrm>
              <a:off x="5334000" y="3292734"/>
              <a:ext cx="2514600" cy="4616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accent1"/>
                  </a:solidFill>
                </a:rPr>
                <a:t>Zero-carbon allowing combustion of biomethane/SNG/H2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552916B-4C11-A344-BC4C-E47D0D9D4279}"/>
              </a:ext>
            </a:extLst>
          </p:cNvPr>
          <p:cNvGrpSpPr/>
          <p:nvPr/>
        </p:nvGrpSpPr>
        <p:grpSpPr>
          <a:xfrm>
            <a:off x="230914" y="4141887"/>
            <a:ext cx="11147540" cy="738664"/>
            <a:chOff x="236586" y="4967000"/>
            <a:chExt cx="11147540" cy="73866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5930321-2EB9-1A40-8E5E-80AD89B77A78}"/>
                </a:ext>
              </a:extLst>
            </p:cNvPr>
            <p:cNvSpPr/>
            <p:nvPr/>
          </p:nvSpPr>
          <p:spPr>
            <a:xfrm>
              <a:off x="236586" y="4967000"/>
              <a:ext cx="1363613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400">
                  <a:solidFill>
                    <a:schemeClr val="bg1">
                      <a:lumMod val="50000"/>
                    </a:schemeClr>
                  </a:solidFill>
                </a:rPr>
                <a:t>Imports, Transmission</a:t>
              </a:r>
              <a:br>
                <a:rPr lang="en-US" sz="140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en-US" sz="1400">
                  <a:solidFill>
                    <a:schemeClr val="bg1">
                      <a:lumMod val="50000"/>
                    </a:schemeClr>
                  </a:solidFill>
                </a:rPr>
                <a:t> &amp; RA</a:t>
              </a:r>
              <a:endParaRPr lang="en-US" sz="140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133BA39-1AAB-564C-BFAA-F3B932B0ED7F}"/>
                </a:ext>
              </a:extLst>
            </p:cNvPr>
            <p:cNvSpPr/>
            <p:nvPr/>
          </p:nvSpPr>
          <p:spPr>
            <a:xfrm>
              <a:off x="2057400" y="5013168"/>
              <a:ext cx="1782926" cy="64633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/>
              </a:solidFill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accent1"/>
                  </a:solidFill>
                </a:rPr>
                <a:t>Regional RA, high internal transmission buildout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8E74683-A7A6-9C47-9866-1B24B7E6B8CE}"/>
                </a:ext>
              </a:extLst>
            </p:cNvPr>
            <p:cNvSpPr/>
            <p:nvPr/>
          </p:nvSpPr>
          <p:spPr>
            <a:xfrm>
              <a:off x="9601200" y="5013167"/>
              <a:ext cx="1782926" cy="64633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E85F31"/>
              </a:solidFill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accent1"/>
                  </a:solidFill>
                </a:rPr>
                <a:t>CA-only RA, low imports (BAU), low </a:t>
              </a:r>
              <a:r>
                <a:rPr lang="en-US" sz="1200" err="1">
                  <a:solidFill>
                    <a:schemeClr val="accent1"/>
                  </a:solidFill>
                </a:rPr>
                <a:t>tx</a:t>
              </a:r>
              <a:r>
                <a:rPr lang="en-US" sz="1200">
                  <a:solidFill>
                    <a:schemeClr val="accent1"/>
                  </a:solidFill>
                </a:rPr>
                <a:t> availability in-state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D99805A-1AB1-624B-9AF3-2BCECEE2E599}"/>
              </a:ext>
            </a:extLst>
          </p:cNvPr>
          <p:cNvGrpSpPr/>
          <p:nvPr/>
        </p:nvGrpSpPr>
        <p:grpSpPr>
          <a:xfrm>
            <a:off x="373486" y="5091798"/>
            <a:ext cx="11013750" cy="523220"/>
            <a:chOff x="370376" y="5978725"/>
            <a:chExt cx="11013750" cy="52322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046DC63-B8C3-0A40-9C2A-FE6B964B235E}"/>
                </a:ext>
              </a:extLst>
            </p:cNvPr>
            <p:cNvSpPr/>
            <p:nvPr/>
          </p:nvSpPr>
          <p:spPr>
            <a:xfrm>
              <a:off x="370376" y="5978725"/>
              <a:ext cx="1229824" cy="52322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1400">
                  <a:solidFill>
                    <a:schemeClr val="bg1">
                      <a:lumMod val="50000"/>
                    </a:schemeClr>
                  </a:solidFill>
                </a:rPr>
                <a:t>Resiliency</a:t>
              </a:r>
              <a:br>
                <a:rPr lang="en-US" sz="140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en-US" sz="1400">
                  <a:solidFill>
                    <a:schemeClr val="bg1">
                      <a:lumMod val="50000"/>
                    </a:schemeClr>
                  </a:solidFill>
                </a:rPr>
                <a:t> &amp; Microgrids</a:t>
              </a:r>
              <a:endParaRPr lang="en-US" sz="14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25E8D8C-518C-6640-9BF8-42CCC94D5417}"/>
                </a:ext>
              </a:extLst>
            </p:cNvPr>
            <p:cNvSpPr/>
            <p:nvPr/>
          </p:nvSpPr>
          <p:spPr>
            <a:xfrm>
              <a:off x="9601200" y="6009503"/>
              <a:ext cx="1782926" cy="46166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E85F31"/>
              </a:solidFill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accent1"/>
                  </a:solidFill>
                </a:rPr>
                <a:t>Widespread microgrids for managing resilience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5ABD573-303F-9242-B095-9BFD61DC3342}"/>
                </a:ext>
              </a:extLst>
            </p:cNvPr>
            <p:cNvSpPr/>
            <p:nvPr/>
          </p:nvSpPr>
          <p:spPr>
            <a:xfrm>
              <a:off x="2057400" y="6101836"/>
              <a:ext cx="1782926" cy="27699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/>
              </a:solidFill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accent1"/>
                  </a:solidFill>
                </a:rPr>
                <a:t>Grid hardening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E892A85-0BA9-EA46-B1DA-3C910A09EA99}"/>
                </a:ext>
              </a:extLst>
            </p:cNvPr>
            <p:cNvSpPr/>
            <p:nvPr/>
          </p:nvSpPr>
          <p:spPr>
            <a:xfrm>
              <a:off x="5686479" y="6009503"/>
              <a:ext cx="1782926" cy="4616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accent1"/>
                  </a:solidFill>
                </a:rPr>
                <a:t>Mix of grid hardening and microgrids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E153639-BE3E-BB47-B616-9F1E76C8E6F8}"/>
              </a:ext>
            </a:extLst>
          </p:cNvPr>
          <p:cNvGrpSpPr/>
          <p:nvPr/>
        </p:nvGrpSpPr>
        <p:grpSpPr>
          <a:xfrm>
            <a:off x="230914" y="1447800"/>
            <a:ext cx="11153212" cy="646331"/>
            <a:chOff x="230914" y="1447800"/>
            <a:chExt cx="11153212" cy="64633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9D1DC76-043F-9745-8092-B99731552B18}"/>
                </a:ext>
              </a:extLst>
            </p:cNvPr>
            <p:cNvSpPr/>
            <p:nvPr/>
          </p:nvSpPr>
          <p:spPr>
            <a:xfrm>
              <a:off x="230914" y="1617078"/>
              <a:ext cx="136928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1400">
                  <a:solidFill>
                    <a:schemeClr val="bg1">
                      <a:lumMod val="50000"/>
                    </a:schemeClr>
                  </a:solidFill>
                </a:rPr>
                <a:t>Load Flexibility</a:t>
              </a:r>
              <a:endParaRPr lang="en-US" sz="14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73A6285-5DAF-9949-A070-30459565023D}"/>
                </a:ext>
              </a:extLst>
            </p:cNvPr>
            <p:cNvSpPr/>
            <p:nvPr/>
          </p:nvSpPr>
          <p:spPr>
            <a:xfrm>
              <a:off x="9601200" y="1540133"/>
              <a:ext cx="1782926" cy="46166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E85F31"/>
              </a:solidFill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accent1"/>
                  </a:solidFill>
                </a:rPr>
                <a:t>Low TE and BE flexibility (IRP RSP)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C383735-6282-DC4C-9488-7E5CFDF298CC}"/>
                </a:ext>
              </a:extLst>
            </p:cNvPr>
            <p:cNvSpPr/>
            <p:nvPr/>
          </p:nvSpPr>
          <p:spPr>
            <a:xfrm>
              <a:off x="2057400" y="1447800"/>
              <a:ext cx="1782926" cy="64633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/>
              </a:solidFill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accent1"/>
                  </a:solidFill>
                </a:rPr>
                <a:t>High TE and BE flexibility (IRP cross-sector analysis)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10F97E1-50EE-DF45-A8E6-ED48284C12CF}"/>
                </a:ext>
              </a:extLst>
            </p:cNvPr>
            <p:cNvSpPr/>
            <p:nvPr/>
          </p:nvSpPr>
          <p:spPr>
            <a:xfrm>
              <a:off x="5699837" y="1540133"/>
              <a:ext cx="1782926" cy="4616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accent1"/>
                  </a:solidFill>
                </a:rPr>
                <a:t>Managed electrification loads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2A1E0B6-574D-F54B-BEFD-CABABDBAEEE2}"/>
              </a:ext>
            </a:extLst>
          </p:cNvPr>
          <p:cNvGrpSpPr/>
          <p:nvPr/>
        </p:nvGrpSpPr>
        <p:grpSpPr>
          <a:xfrm>
            <a:off x="410451" y="5964765"/>
            <a:ext cx="10983293" cy="523220"/>
            <a:chOff x="400833" y="5978725"/>
            <a:chExt cx="10983293" cy="523220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06EC36B-9639-FB4A-9DCE-A4780E1605BE}"/>
                </a:ext>
              </a:extLst>
            </p:cNvPr>
            <p:cNvSpPr/>
            <p:nvPr/>
          </p:nvSpPr>
          <p:spPr>
            <a:xfrm>
              <a:off x="400833" y="5978725"/>
              <a:ext cx="1199367" cy="52322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1400">
                  <a:solidFill>
                    <a:schemeClr val="bg1">
                      <a:lumMod val="50000"/>
                    </a:schemeClr>
                  </a:solidFill>
                </a:rPr>
                <a:t>Other Sector</a:t>
              </a:r>
              <a:br>
                <a:rPr lang="en-US" sz="140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en-US" sz="1400">
                  <a:solidFill>
                    <a:schemeClr val="bg1">
                      <a:lumMod val="50000"/>
                    </a:schemeClr>
                  </a:solidFill>
                </a:rPr>
                <a:t> Linkages</a:t>
              </a:r>
              <a:endParaRPr lang="en-US" sz="140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A660E95-BC97-7841-85D9-407E5D02BA98}"/>
                </a:ext>
              </a:extLst>
            </p:cNvPr>
            <p:cNvSpPr/>
            <p:nvPr/>
          </p:nvSpPr>
          <p:spPr>
            <a:xfrm>
              <a:off x="9601200" y="6009503"/>
              <a:ext cx="1782926" cy="46166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E85F31"/>
              </a:solidFill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accent1"/>
                  </a:solidFill>
                </a:rPr>
                <a:t>On-grid hydrogen, synthetic fuels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68EACE6-C813-7141-9024-6CAEC0754847}"/>
                </a:ext>
              </a:extLst>
            </p:cNvPr>
            <p:cNvSpPr/>
            <p:nvPr/>
          </p:nvSpPr>
          <p:spPr>
            <a:xfrm>
              <a:off x="2057400" y="6101836"/>
              <a:ext cx="1782926" cy="27699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/>
              </a:solidFill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accent1"/>
                  </a:solidFill>
                </a:rPr>
                <a:t>Off-grid H2 only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53062EA-F7A8-D84D-861C-154888F660DF}"/>
                </a:ext>
              </a:extLst>
            </p:cNvPr>
            <p:cNvSpPr/>
            <p:nvPr/>
          </p:nvSpPr>
          <p:spPr>
            <a:xfrm>
              <a:off x="5095782" y="6009503"/>
              <a:ext cx="2895599" cy="4616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accent1"/>
                  </a:solidFill>
                </a:rPr>
                <a:t>Mix of on-grid and off-grid electrolysis (or vary flexibility of the H2 load)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72919D5-3F78-874F-B0C8-4BA78FD23386}"/>
              </a:ext>
            </a:extLst>
          </p:cNvPr>
          <p:cNvGrpSpPr/>
          <p:nvPr/>
        </p:nvGrpSpPr>
        <p:grpSpPr>
          <a:xfrm>
            <a:off x="509837" y="2443877"/>
            <a:ext cx="11105391" cy="675353"/>
            <a:chOff x="509837" y="2259966"/>
            <a:chExt cx="11105391" cy="67535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1BBDE6C-EFD2-C645-9BF9-6B4E8F020C78}"/>
                </a:ext>
              </a:extLst>
            </p:cNvPr>
            <p:cNvSpPr/>
            <p:nvPr/>
          </p:nvSpPr>
          <p:spPr>
            <a:xfrm>
              <a:off x="509837" y="2412099"/>
              <a:ext cx="109036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1400">
                  <a:solidFill>
                    <a:schemeClr val="bg1">
                      <a:lumMod val="50000"/>
                    </a:schemeClr>
                  </a:solidFill>
                </a:rPr>
                <a:t>Generation</a:t>
              </a:r>
              <a:br>
                <a:rPr lang="en-US" sz="140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en-US" sz="1400">
                  <a:solidFill>
                    <a:schemeClr val="bg1">
                      <a:lumMod val="50000"/>
                    </a:schemeClr>
                  </a:solidFill>
                </a:rPr>
                <a:t> Resources</a:t>
              </a:r>
              <a:endParaRPr lang="en-US" sz="1400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1A61110-6526-4510-A18C-BE99CCEFB426}"/>
                </a:ext>
              </a:extLst>
            </p:cNvPr>
            <p:cNvSpPr/>
            <p:nvPr/>
          </p:nvSpPr>
          <p:spPr>
            <a:xfrm>
              <a:off x="6979241" y="2261688"/>
              <a:ext cx="1782926" cy="64633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E85F31"/>
              </a:solidFill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accent1"/>
                  </a:solidFill>
                </a:rPr>
                <a:t>All resources excluding nuclear, CCS, biomethane, hydrogen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4C6C7C4-BFD7-4DEA-B181-EBE8CB818455}"/>
                </a:ext>
              </a:extLst>
            </p:cNvPr>
            <p:cNvSpPr/>
            <p:nvPr/>
          </p:nvSpPr>
          <p:spPr>
            <a:xfrm>
              <a:off x="4688893" y="2358885"/>
              <a:ext cx="2068029" cy="4616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accent1"/>
                  </a:solidFill>
                </a:rPr>
                <a:t>All resources excluding nuclear and CCS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E0170A8-10E3-4800-9B75-F1C5171D6166}"/>
                </a:ext>
              </a:extLst>
            </p:cNvPr>
            <p:cNvSpPr/>
            <p:nvPr/>
          </p:nvSpPr>
          <p:spPr>
            <a:xfrm>
              <a:off x="2051728" y="2271641"/>
              <a:ext cx="2490675" cy="64633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/>
              </a:solidFill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accent1"/>
                  </a:solidFill>
                </a:rPr>
                <a:t>All resources: OSW, OOS wind, solar, geothermal, biomethane, hydrogen, nuclear, CCS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7DE82A-1BF3-4816-A35D-BA3D5AB47223}"/>
                </a:ext>
              </a:extLst>
            </p:cNvPr>
            <p:cNvSpPr/>
            <p:nvPr/>
          </p:nvSpPr>
          <p:spPr>
            <a:xfrm>
              <a:off x="8907445" y="2259966"/>
              <a:ext cx="2707783" cy="64633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E85F31"/>
              </a:solidFill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accent1"/>
                  </a:solidFill>
                </a:rPr>
                <a:t>No combustion/In-state resources focus (no nuclear, CCS, biomethane, hydrogen, OSW, limited new Tx)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3333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9AFF2-EFFF-1948-A53D-A6A6F0F48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Potential Scenario Designs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6B71D76-8053-EC49-9AD1-A4285C693EAD}"/>
              </a:ext>
            </a:extLst>
          </p:cNvPr>
          <p:cNvSpPr/>
          <p:nvPr/>
        </p:nvSpPr>
        <p:spPr>
          <a:xfrm>
            <a:off x="6181955" y="3877254"/>
            <a:ext cx="16642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1">
                <a:solidFill>
                  <a:schemeClr val="accent2"/>
                </a:solidFill>
              </a:rPr>
              <a:t>Higher LODES Need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81F353B-80E4-8A48-8717-FAA7331E68C5}"/>
              </a:ext>
            </a:extLst>
          </p:cNvPr>
          <p:cNvSpPr/>
          <p:nvPr/>
        </p:nvSpPr>
        <p:spPr>
          <a:xfrm>
            <a:off x="381000" y="1589826"/>
            <a:ext cx="5257800" cy="1600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 lIns="228600" rIns="228600" anchor="ctr">
            <a:noAutofit/>
          </a:bodyPr>
          <a:lstStyle/>
          <a:p>
            <a:pPr algn="ctr"/>
            <a:r>
              <a:rPr lang="en-US" sz="1400" b="1">
                <a:solidFill>
                  <a:schemeClr val="accent1"/>
                </a:solidFill>
              </a:rPr>
              <a:t>Emerging Zero-Carbon Resources on a Regional Grid</a:t>
            </a:r>
            <a:endParaRPr lang="en-US" sz="1400">
              <a:solidFill>
                <a:schemeClr val="accent1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050">
              <a:solidFill>
                <a:schemeClr val="accent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accent1"/>
                </a:solidFill>
              </a:rPr>
              <a:t>WECC-wide development of diverse resources </a:t>
            </a:r>
            <a:br>
              <a:rPr lang="en-US" sz="1200">
                <a:solidFill>
                  <a:schemeClr val="accent1"/>
                </a:solidFill>
              </a:rPr>
            </a:br>
            <a:r>
              <a:rPr lang="en-US" sz="1200">
                <a:solidFill>
                  <a:schemeClr val="accent1"/>
                </a:solidFill>
              </a:rPr>
              <a:t>(wind, solar, geothermal, offshore wind, new nuclear, CCS, etc.)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accent1"/>
                </a:solidFill>
              </a:rPr>
              <a:t>Widespread transmission development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accent1"/>
                </a:solidFill>
              </a:rPr>
              <a:t>Regional resource adequacy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accent1"/>
                </a:solidFill>
              </a:rPr>
              <a:t>Minimal microgrids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599908-0F51-BB46-B0F7-8F28A1EB6654}"/>
              </a:ext>
            </a:extLst>
          </p:cNvPr>
          <p:cNvSpPr/>
          <p:nvPr/>
        </p:nvSpPr>
        <p:spPr>
          <a:xfrm>
            <a:off x="570008" y="3472553"/>
            <a:ext cx="27638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>
                    <a:lumMod val="50000"/>
                  </a:schemeClr>
                </a:solidFill>
              </a:rPr>
              <a:t>More emerging technologies available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A4DCEDE-73C7-2640-A352-9E98E4D14C20}"/>
              </a:ext>
            </a:extLst>
          </p:cNvPr>
          <p:cNvCxnSpPr>
            <a:cxnSpLocks/>
          </p:cNvCxnSpPr>
          <p:nvPr/>
        </p:nvCxnSpPr>
        <p:spPr>
          <a:xfrm>
            <a:off x="381000" y="3754277"/>
            <a:ext cx="11430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20341A2-6484-C04E-83AE-9ABCDF0CA82F}"/>
              </a:ext>
            </a:extLst>
          </p:cNvPr>
          <p:cNvCxnSpPr>
            <a:cxnSpLocks/>
          </p:cNvCxnSpPr>
          <p:nvPr/>
        </p:nvCxnSpPr>
        <p:spPr>
          <a:xfrm flipV="1">
            <a:off x="6096000" y="1494262"/>
            <a:ext cx="0" cy="457200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13EE3C6C-CBBD-C443-8291-D83B54579380}"/>
              </a:ext>
            </a:extLst>
          </p:cNvPr>
          <p:cNvSpPr/>
          <p:nvPr/>
        </p:nvSpPr>
        <p:spPr>
          <a:xfrm>
            <a:off x="8907786" y="3466972"/>
            <a:ext cx="27142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>
                <a:solidFill>
                  <a:schemeClr val="bg1">
                    <a:lumMod val="50000"/>
                  </a:schemeClr>
                </a:solidFill>
              </a:rPr>
              <a:t>Existing generation technologies only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949161F-1523-5B40-AA14-063494FEC3E2}"/>
              </a:ext>
            </a:extLst>
          </p:cNvPr>
          <p:cNvSpPr/>
          <p:nvPr/>
        </p:nvSpPr>
        <p:spPr>
          <a:xfrm>
            <a:off x="4890606" y="6057704"/>
            <a:ext cx="24107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>
                <a:solidFill>
                  <a:schemeClr val="bg1">
                    <a:lumMod val="50000"/>
                  </a:schemeClr>
                </a:solidFill>
              </a:rPr>
              <a:t>Limited Transmission, Local Grid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23E38E9-0D19-7B44-B600-224481D31930}"/>
              </a:ext>
            </a:extLst>
          </p:cNvPr>
          <p:cNvSpPr/>
          <p:nvPr/>
        </p:nvSpPr>
        <p:spPr>
          <a:xfrm>
            <a:off x="4889878" y="1209818"/>
            <a:ext cx="24604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>
                <a:solidFill>
                  <a:schemeClr val="bg1">
                    <a:lumMod val="50000"/>
                  </a:schemeClr>
                </a:solidFill>
              </a:rPr>
              <a:t>New Transmission, Regional Grid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4ABE4DF-0FEF-8041-839E-388E7F69D471}"/>
              </a:ext>
            </a:extLst>
          </p:cNvPr>
          <p:cNvSpPr/>
          <p:nvPr/>
        </p:nvSpPr>
        <p:spPr>
          <a:xfrm>
            <a:off x="4264895" y="3328473"/>
            <a:ext cx="16305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1">
                <a:solidFill>
                  <a:schemeClr val="accent2"/>
                </a:solidFill>
              </a:rPr>
              <a:t>Lower LODES Need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E659E08-67FE-1F4E-8DFE-3EDE1C695123}"/>
              </a:ext>
            </a:extLst>
          </p:cNvPr>
          <p:cNvSpPr/>
          <p:nvPr/>
        </p:nvSpPr>
        <p:spPr>
          <a:xfrm>
            <a:off x="6553200" y="4329043"/>
            <a:ext cx="5257800" cy="1600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E85F31"/>
            </a:solidFill>
          </a:ln>
        </p:spPr>
        <p:txBody>
          <a:bodyPr wrap="square" lIns="228600" rIns="228600" anchor="ctr">
            <a:noAutofit/>
          </a:bodyPr>
          <a:lstStyle/>
          <a:p>
            <a:pPr algn="ctr"/>
            <a:r>
              <a:rPr lang="en-US" sz="1400" b="1">
                <a:solidFill>
                  <a:schemeClr val="accent1"/>
                </a:solidFill>
              </a:rPr>
              <a:t>Existing Renewables on a CA-Centric Grid </a:t>
            </a:r>
          </a:p>
          <a:p>
            <a:endParaRPr lang="en-US" sz="1000" b="1">
              <a:solidFill>
                <a:schemeClr val="accent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accent1"/>
                </a:solidFill>
              </a:rPr>
              <a:t>California-focused renewables &amp; geothermal development </a:t>
            </a:r>
            <a:br>
              <a:rPr lang="en-US" sz="1200">
                <a:solidFill>
                  <a:schemeClr val="accent1"/>
                </a:solidFill>
              </a:rPr>
            </a:br>
            <a:r>
              <a:rPr lang="en-US" sz="1200">
                <a:solidFill>
                  <a:schemeClr val="accent1"/>
                </a:solidFill>
              </a:rPr>
              <a:t>(no new nuclear, CCS)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accent1"/>
                </a:solidFill>
              </a:rPr>
              <a:t>CA-only resource adequacy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accent1"/>
                </a:solidFill>
              </a:rPr>
              <a:t>Widespread deployment of microgrids &amp; grid hardening for resiliency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DBF0915-D873-D541-88DB-86D9E521FDAE}"/>
              </a:ext>
            </a:extLst>
          </p:cNvPr>
          <p:cNvSpPr/>
          <p:nvPr/>
        </p:nvSpPr>
        <p:spPr>
          <a:xfrm>
            <a:off x="6553200" y="1589826"/>
            <a:ext cx="5257800" cy="1600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228600" tIns="45720" rIns="228600" bIns="45720" anchor="ctr">
            <a:noAutofit/>
          </a:bodyPr>
          <a:lstStyle/>
          <a:p>
            <a:pPr algn="ctr"/>
            <a:r>
              <a:rPr lang="en-US" sz="1400" b="1">
                <a:solidFill>
                  <a:schemeClr val="accent1"/>
                </a:solidFill>
              </a:rPr>
              <a:t>Existing Renewables on a Regional Grid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en-US" sz="1200" b="1">
              <a:solidFill>
                <a:schemeClr val="accent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accent1"/>
                </a:solidFill>
              </a:rPr>
              <a:t>WECC-wide renewables &amp; geothermal development </a:t>
            </a:r>
            <a:br>
              <a:rPr lang="en-US" sz="1200">
                <a:solidFill>
                  <a:schemeClr val="accent1"/>
                </a:solidFill>
              </a:rPr>
            </a:br>
            <a:r>
              <a:rPr lang="en-US" sz="1200">
                <a:solidFill>
                  <a:schemeClr val="accent1"/>
                </a:solidFill>
              </a:rPr>
              <a:t>(no new nuclear, CCS)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accent1"/>
                </a:solidFill>
              </a:rPr>
              <a:t>Widespread transmission to access high capacity factor resources across region</a:t>
            </a:r>
            <a:endParaRPr lang="en-US" sz="1200">
              <a:solidFill>
                <a:schemeClr val="accent1"/>
              </a:solidFill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accent1"/>
                </a:solidFill>
              </a:rPr>
              <a:t>Regional resource adequacy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4C721D3-318E-854E-8A15-F43280FEA5C9}"/>
              </a:ext>
            </a:extLst>
          </p:cNvPr>
          <p:cNvSpPr/>
          <p:nvPr/>
        </p:nvSpPr>
        <p:spPr>
          <a:xfrm>
            <a:off x="381000" y="4329043"/>
            <a:ext cx="5257800" cy="16002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 lIns="228600" rIns="228600" anchor="ctr">
            <a:noAutofit/>
          </a:bodyPr>
          <a:lstStyle/>
          <a:p>
            <a:pPr algn="ctr"/>
            <a:r>
              <a:rPr lang="en-US" sz="1400" b="1">
                <a:solidFill>
                  <a:schemeClr val="accent1"/>
                </a:solidFill>
              </a:rPr>
              <a:t>Emerging Zero-Carbon Resources on a CA-Centric Grid </a:t>
            </a:r>
          </a:p>
          <a:p>
            <a:endParaRPr lang="en-US" sz="1000" b="1">
              <a:solidFill>
                <a:schemeClr val="accent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accent1"/>
                </a:solidFill>
              </a:rPr>
              <a:t>California-focused development of diverse resources </a:t>
            </a:r>
            <a:br>
              <a:rPr lang="en-US" sz="1200">
                <a:solidFill>
                  <a:schemeClr val="accent1"/>
                </a:solidFill>
              </a:rPr>
            </a:br>
            <a:r>
              <a:rPr lang="en-US" sz="1200">
                <a:solidFill>
                  <a:schemeClr val="accent1"/>
                </a:solidFill>
              </a:rPr>
              <a:t>(wind, solar, geothermal, offshore wind, new nuclear outside CA, CCS, etc.)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accent1"/>
                </a:solidFill>
              </a:rPr>
              <a:t>CA-only resource adequacy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accent1"/>
                </a:solidFill>
              </a:rPr>
              <a:t>Widespread deployment of microgrids &amp; grid hardening for resiliency</a:t>
            </a:r>
          </a:p>
        </p:txBody>
      </p:sp>
    </p:spTree>
    <p:extLst>
      <p:ext uri="{BB962C8B-B14F-4D97-AF65-F5344CB8AC3E}">
        <p14:creationId xmlns:p14="http://schemas.microsoft.com/office/powerpoint/2010/main" val="3084930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D851A-3E95-A443-B8B7-B231A2298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Technology Review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57D71D-2438-864A-A3C9-737B50B8FC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ln w="28575">
            <a:noFill/>
          </a:ln>
        </p:spPr>
        <p:txBody>
          <a:bodyPr/>
          <a:lstStyle/>
          <a:p>
            <a:r>
              <a:rPr lang="en-US"/>
              <a:t>Our technology review will summarize the latest publicly available information, including:</a:t>
            </a:r>
          </a:p>
          <a:p>
            <a:pPr lvl="1"/>
            <a:r>
              <a:rPr lang="en-US"/>
              <a:t>Operating characteristics (e.g., duration, efficiency losses, parasitic or self-discharge losses, ramp rates)</a:t>
            </a:r>
          </a:p>
          <a:p>
            <a:pPr lvl="1"/>
            <a:r>
              <a:rPr lang="en-US"/>
              <a:t>Non-energy characteristics (e.g., land-use impacts, siting constraints, non-energy demands)</a:t>
            </a:r>
          </a:p>
          <a:p>
            <a:pPr lvl="1"/>
            <a:r>
              <a:rPr lang="en-US"/>
              <a:t>Cost projections &amp; learning curve analysis</a:t>
            </a:r>
          </a:p>
          <a:p>
            <a:r>
              <a:rPr lang="en-US"/>
              <a:t>Any other emerging technologies to include?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A73BD37-84C1-3C48-97FC-DF24D3D77AF1}"/>
              </a:ext>
            </a:extLst>
          </p:cNvPr>
          <p:cNvSpPr>
            <a:spLocks noGrp="1"/>
          </p:cNvSpPr>
          <p:nvPr>
            <p:ph idx="19"/>
          </p:nvPr>
        </p:nvSpPr>
        <p:spPr>
          <a:ln w="28575">
            <a:solidFill>
              <a:schemeClr val="accent1"/>
            </a:solidFill>
          </a:ln>
        </p:spPr>
        <p:txBody>
          <a:bodyPr/>
          <a:lstStyle/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System Font Regular"/>
              <a:buChar char="+"/>
            </a:pPr>
            <a:r>
              <a:rPr lang="en-US" sz="1600"/>
              <a:t>Pumped hydro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System Font Regular"/>
              <a:buChar char="+"/>
            </a:pPr>
            <a:r>
              <a:rPr lang="en-US" sz="1600"/>
              <a:t>Compressed air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System Font Regular"/>
              <a:buChar char="+"/>
            </a:pPr>
            <a:r>
              <a:rPr lang="en-US" sz="1600"/>
              <a:t>Electrochemical (e.g., aqueous-air)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System Font Regular"/>
              <a:buChar char="+"/>
            </a:pPr>
            <a:r>
              <a:rPr lang="en-US" sz="1600"/>
              <a:t>Thermal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System Font Regular"/>
              <a:buChar char="+"/>
            </a:pPr>
            <a:r>
              <a:rPr lang="en-US" sz="1600"/>
              <a:t>Gravity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System Font Regular"/>
              <a:buChar char="+"/>
            </a:pPr>
            <a:r>
              <a:rPr lang="en-US" sz="1600"/>
              <a:t>Zero-carbon fuels (e.g., hydrogen, biomethane, electrolytic fuels)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System Font Regular"/>
              <a:buChar char="+"/>
            </a:pPr>
            <a:endParaRPr lang="en-US" sz="160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2AE03AD-27CA-1040-B93B-6D80AA283C43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Long Duration Energy Storage Technologies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2CD779-784A-534D-BEC8-DEC60BE76789}"/>
              </a:ext>
            </a:extLst>
          </p:cNvPr>
          <p:cNvSpPr>
            <a:spLocks noGrp="1"/>
          </p:cNvSpPr>
          <p:nvPr>
            <p:ph idx="21"/>
          </p:nvPr>
        </p:nvSpPr>
        <p:spPr>
          <a:ln w="28575">
            <a:solidFill>
              <a:schemeClr val="accent1"/>
            </a:solidFill>
          </a:ln>
        </p:spPr>
        <p:txBody>
          <a:bodyPr/>
          <a:lstStyle/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System Font Regular"/>
              <a:buChar char="+"/>
            </a:pPr>
            <a:r>
              <a:rPr lang="en-US" sz="1600"/>
              <a:t>Nuclear generation (conventional &amp; advanced)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System Font Regular"/>
              <a:buChar char="+"/>
            </a:pPr>
            <a:r>
              <a:rPr lang="en-US" sz="1600"/>
              <a:t>Carbon capture &amp; sequestration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400"/>
              <a:t>Pre-combustion (Allam cycle) 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400"/>
              <a:t>Post-combustion 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400"/>
              <a:t>Bioenergy with CCS (BECCS) 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400"/>
              <a:t>Direct air capture (DAC)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System Font Regular"/>
              <a:buChar char="+"/>
            </a:pPr>
            <a:r>
              <a:rPr lang="en-US" sz="1600"/>
              <a:t>Transmission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5786A9A-6FB3-F744-A2A0-D908D3D84E6D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ln w="28575">
            <a:solidFill>
              <a:schemeClr val="accent1"/>
            </a:solidFill>
          </a:ln>
        </p:spPr>
        <p:txBody>
          <a:bodyPr/>
          <a:lstStyle/>
          <a:p>
            <a:r>
              <a:rPr lang="en-US"/>
              <a:t>Other Technologies</a:t>
            </a:r>
          </a:p>
        </p:txBody>
      </p:sp>
    </p:spTree>
    <p:extLst>
      <p:ext uri="{BB962C8B-B14F-4D97-AF65-F5344CB8AC3E}">
        <p14:creationId xmlns:p14="http://schemas.microsoft.com/office/powerpoint/2010/main" val="912696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6977B8-A684-4A10-ACB8-EB01866FB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Preliminary Bulk System Analysis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797F7E0-752B-4CD7-AE7E-73AD72C3D5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87127" y="1280160"/>
            <a:ext cx="5255295" cy="238759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/>
              <a:t>Compare methods and results of existing capacity expansion models</a:t>
            </a:r>
          </a:p>
          <a:p>
            <a:pPr lvl="1"/>
            <a:r>
              <a:rPr lang="en-US" sz="1400"/>
              <a:t>Conduct parallel analysis in </a:t>
            </a:r>
            <a:r>
              <a:rPr lang="en-US" sz="1400" b="1">
                <a:solidFill>
                  <a:srgbClr val="E85F31"/>
                </a:solidFill>
              </a:rPr>
              <a:t>RESOLVE</a:t>
            </a:r>
            <a:r>
              <a:rPr lang="en-US" sz="1400"/>
              <a:t> and </a:t>
            </a:r>
            <a:r>
              <a:rPr lang="en-US" sz="1400" b="1">
                <a:solidFill>
                  <a:srgbClr val="E75F31"/>
                </a:solidFill>
              </a:rPr>
              <a:t>Formware</a:t>
            </a:r>
            <a:r>
              <a:rPr lang="en-US" sz="1400"/>
              <a:t> to develop optimized plans to meet California’s decarbonization goals</a:t>
            </a:r>
          </a:p>
          <a:p>
            <a:pPr lvl="1"/>
            <a:r>
              <a:rPr lang="en-US" sz="1400"/>
              <a:t>Perform </a:t>
            </a:r>
            <a:r>
              <a:rPr lang="en-US" sz="1400" b="1">
                <a:solidFill>
                  <a:srgbClr val="E85F31"/>
                </a:solidFill>
              </a:rPr>
              <a:t>in/out cases </a:t>
            </a:r>
            <a:r>
              <a:rPr lang="en-US" sz="1400"/>
              <a:t>to determine the price point at which various technologies become competitive</a:t>
            </a:r>
          </a:p>
          <a:p>
            <a:pPr lvl="1"/>
            <a:r>
              <a:rPr lang="en-US" sz="1400"/>
              <a:t>Compare results and assess tradeoffs between different modeling methods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B7B81F0-01B0-417B-90CF-32EAE94CF5AD}"/>
              </a:ext>
            </a:extLst>
          </p:cNvPr>
          <p:cNvGrpSpPr/>
          <p:nvPr/>
        </p:nvGrpSpPr>
        <p:grpSpPr>
          <a:xfrm>
            <a:off x="479819" y="4013210"/>
            <a:ext cx="2743200" cy="2387590"/>
            <a:chOff x="9045173" y="1143000"/>
            <a:chExt cx="2743200" cy="238759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E9D5635-CA62-44CA-ACE8-27AB94A6F16C}"/>
                </a:ext>
              </a:extLst>
            </p:cNvPr>
            <p:cNvGrpSpPr/>
            <p:nvPr/>
          </p:nvGrpSpPr>
          <p:grpSpPr>
            <a:xfrm>
              <a:off x="9045173" y="1143000"/>
              <a:ext cx="2743200" cy="2387590"/>
              <a:chOff x="609269" y="1145466"/>
              <a:chExt cx="3200400" cy="2387590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2E07BEF-4B5C-4CE9-96F5-6B7993336653}"/>
                  </a:ext>
                </a:extLst>
              </p:cNvPr>
              <p:cNvSpPr txBox="1"/>
              <p:nvPr/>
            </p:nvSpPr>
            <p:spPr>
              <a:xfrm>
                <a:off x="609269" y="1704256"/>
                <a:ext cx="3200400" cy="18288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34E6E"/>
                </a:solidFill>
              </a:ln>
            </p:spPr>
            <p:txBody>
              <a:bodyPr wrap="square" lIns="93258" tIns="46628" rIns="93258" bIns="46628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34E6E"/>
                    </a:solidFill>
                    <a:effectLst/>
                    <a:uLnTx/>
                    <a:uFillTx/>
                    <a:latin typeface="Arial" panose="020B0604020202020204"/>
                  </a:rPr>
                  <a:t>Optimal dispatch and cost-benefit analysis for storage &amp; other DERs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6169627-4DB1-449E-9899-C1F7F73D9C22}"/>
                  </a:ext>
                </a:extLst>
              </p:cNvPr>
              <p:cNvSpPr/>
              <p:nvPr/>
            </p:nvSpPr>
            <p:spPr bwMode="gray">
              <a:xfrm>
                <a:off x="609269" y="1241896"/>
                <a:ext cx="3200400" cy="452609"/>
              </a:xfrm>
              <a:prstGeom prst="rect">
                <a:avLst/>
              </a:prstGeom>
              <a:solidFill>
                <a:srgbClr val="005070"/>
              </a:solidFill>
              <a:ln w="19050">
                <a:solidFill>
                  <a:srgbClr val="034E6E"/>
                </a:solidFill>
                <a:miter lim="800000"/>
                <a:headEnd/>
                <a:tailEnd/>
              </a:ln>
              <a:effectLst/>
            </p:spPr>
            <p:txBody>
              <a:bodyPr wrap="none" lIns="93258" tIns="46628" rIns="93258" bIns="46628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</a:rPr>
                  <a:t>RESTORE</a:t>
                </a:r>
              </a:p>
            </p:txBody>
          </p:sp>
          <p:sp>
            <p:nvSpPr>
              <p:cNvPr id="23" name="Freeform 32">
                <a:extLst>
                  <a:ext uri="{FF2B5EF4-FFF2-40B4-BE49-F238E27FC236}">
                    <a16:creationId xmlns:a16="http://schemas.microsoft.com/office/drawing/2014/main" id="{E23237CE-4D1B-4014-8A6E-09E7FDE6EE65}"/>
                  </a:ext>
                </a:extLst>
              </p:cNvPr>
              <p:cNvSpPr>
                <a:spLocks/>
              </p:cNvSpPr>
              <p:nvPr>
                <p:custDataLst>
                  <p:tags r:id="rId4"/>
                </p:custDataLst>
              </p:nvPr>
            </p:nvSpPr>
            <p:spPr bwMode="gray">
              <a:xfrm>
                <a:off x="609269" y="1145466"/>
                <a:ext cx="3200400" cy="54864"/>
              </a:xfrm>
              <a:prstGeom prst="rect">
                <a:avLst/>
              </a:prstGeom>
              <a:solidFill>
                <a:srgbClr val="315361">
                  <a:lumMod val="60000"/>
                  <a:lumOff val="40000"/>
                </a:srgbClr>
              </a:solidFill>
              <a:ln w="19050" cap="flat" cmpd="sng" algn="ctr">
                <a:solidFill>
                  <a:srgbClr val="315361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lIns="37303" tIns="37303" rIns="37303" bIns="37303" rtlCol="0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3EDCD46-755E-4259-BC32-74476DBAA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52327" y="2124769"/>
              <a:ext cx="2728892" cy="1399527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69CF9EA-B94B-439E-A99B-DFD2A5F70AB9}"/>
              </a:ext>
            </a:extLst>
          </p:cNvPr>
          <p:cNvGrpSpPr/>
          <p:nvPr/>
        </p:nvGrpSpPr>
        <p:grpSpPr>
          <a:xfrm>
            <a:off x="486973" y="1280160"/>
            <a:ext cx="2743200" cy="2387590"/>
            <a:chOff x="609269" y="3886200"/>
            <a:chExt cx="2743200" cy="2387590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E9DE4707-D629-49C4-A2BC-0E639ED5BD53}"/>
                </a:ext>
              </a:extLst>
            </p:cNvPr>
            <p:cNvGrpSpPr/>
            <p:nvPr/>
          </p:nvGrpSpPr>
          <p:grpSpPr>
            <a:xfrm>
              <a:off x="609269" y="3886200"/>
              <a:ext cx="2743200" cy="2387590"/>
              <a:chOff x="609269" y="1145466"/>
              <a:chExt cx="3200400" cy="2387590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597276C-2E74-4711-9AB5-9B60C0B71EA4}"/>
                  </a:ext>
                </a:extLst>
              </p:cNvPr>
              <p:cNvSpPr txBox="1"/>
              <p:nvPr/>
            </p:nvSpPr>
            <p:spPr>
              <a:xfrm>
                <a:off x="609269" y="1704256"/>
                <a:ext cx="3200400" cy="18288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34E6E"/>
                </a:solidFill>
              </a:ln>
            </p:spPr>
            <p:txBody>
              <a:bodyPr wrap="square" lIns="93258" tIns="46628" rIns="93258" bIns="46628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34E6E"/>
                    </a:solidFill>
                    <a:effectLst/>
                    <a:uLnTx/>
                    <a:uFillTx/>
                    <a:latin typeface="Arial" panose="020B0604020202020204"/>
                  </a:rPr>
                  <a:t>Proactive, least-cost capacity expansion model for electric systems</a:t>
                </a: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232F436A-12CE-42E5-96DD-6767E8DAA3B7}"/>
                  </a:ext>
                </a:extLst>
              </p:cNvPr>
              <p:cNvSpPr/>
              <p:nvPr/>
            </p:nvSpPr>
            <p:spPr bwMode="gray">
              <a:xfrm>
                <a:off x="609269" y="1241896"/>
                <a:ext cx="3200400" cy="452609"/>
              </a:xfrm>
              <a:prstGeom prst="rect">
                <a:avLst/>
              </a:prstGeom>
              <a:solidFill>
                <a:srgbClr val="005070"/>
              </a:solidFill>
              <a:ln w="19050">
                <a:solidFill>
                  <a:srgbClr val="034E6E"/>
                </a:solidFill>
                <a:miter lim="800000"/>
                <a:headEnd/>
                <a:tailEnd/>
              </a:ln>
              <a:effectLst/>
            </p:spPr>
            <p:txBody>
              <a:bodyPr wrap="none" lIns="93258" tIns="46628" rIns="93258" bIns="46628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</a:rPr>
                  <a:t>RESOLVE</a:t>
                </a:r>
              </a:p>
            </p:txBody>
          </p:sp>
          <p:sp>
            <p:nvSpPr>
              <p:cNvPr id="48" name="Freeform 32">
                <a:extLst>
                  <a:ext uri="{FF2B5EF4-FFF2-40B4-BE49-F238E27FC236}">
                    <a16:creationId xmlns:a16="http://schemas.microsoft.com/office/drawing/2014/main" id="{5F8D185B-32A1-421D-A1FE-C468660B4C19}"/>
                  </a:ext>
                </a:extLst>
              </p:cNvPr>
              <p:cNvSpPr>
                <a:spLocks/>
              </p:cNvSpPr>
              <p:nvPr>
                <p:custDataLst>
                  <p:tags r:id="rId3"/>
                </p:custDataLst>
              </p:nvPr>
            </p:nvSpPr>
            <p:spPr bwMode="gray">
              <a:xfrm>
                <a:off x="609269" y="1145466"/>
                <a:ext cx="3200400" cy="54864"/>
              </a:xfrm>
              <a:prstGeom prst="rect">
                <a:avLst/>
              </a:prstGeom>
              <a:solidFill>
                <a:srgbClr val="315361">
                  <a:lumMod val="60000"/>
                  <a:lumOff val="40000"/>
                </a:srgbClr>
              </a:solidFill>
              <a:ln w="19050" cap="flat" cmpd="sng" algn="ctr">
                <a:solidFill>
                  <a:srgbClr val="315361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lIns="37303" tIns="37303" rIns="37303" bIns="37303" rtlCol="0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139BD481-C4E3-49F2-9B27-F26641D65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0306" y="4823211"/>
              <a:ext cx="2421126" cy="1371600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0AAF039-C919-4D67-8A50-1A9408A92EE2}"/>
              </a:ext>
            </a:extLst>
          </p:cNvPr>
          <p:cNvGrpSpPr/>
          <p:nvPr/>
        </p:nvGrpSpPr>
        <p:grpSpPr>
          <a:xfrm>
            <a:off x="3489735" y="4013210"/>
            <a:ext cx="2743200" cy="2387590"/>
            <a:chOff x="4531814" y="3886200"/>
            <a:chExt cx="2743200" cy="2387590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DA19E612-A7B9-4411-AFBD-B7367D1D2C9D}"/>
                </a:ext>
              </a:extLst>
            </p:cNvPr>
            <p:cNvGrpSpPr/>
            <p:nvPr/>
          </p:nvGrpSpPr>
          <p:grpSpPr>
            <a:xfrm>
              <a:off x="4531814" y="3886200"/>
              <a:ext cx="2743200" cy="2387590"/>
              <a:chOff x="609269" y="1145466"/>
              <a:chExt cx="3200400" cy="2387590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8E4D9B8-1187-4FB7-B248-450185AC0C22}"/>
                  </a:ext>
                </a:extLst>
              </p:cNvPr>
              <p:cNvSpPr txBox="1"/>
              <p:nvPr/>
            </p:nvSpPr>
            <p:spPr>
              <a:xfrm>
                <a:off x="609269" y="1704256"/>
                <a:ext cx="3200400" cy="18288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34E6E"/>
                </a:solidFill>
              </a:ln>
            </p:spPr>
            <p:txBody>
              <a:bodyPr wrap="square" lIns="93258" tIns="46628" rIns="93258" bIns="46628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34E6E"/>
                    </a:solidFill>
                    <a:effectLst/>
                    <a:uLnTx/>
                    <a:uFillTx/>
                    <a:latin typeface="Arial" panose="020B0604020202020204"/>
                  </a:rPr>
                  <a:t>Loss of load probability simulation to measure system resource adequacy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A46D6264-303E-4F07-ABF3-F809C13D2141}"/>
                  </a:ext>
                </a:extLst>
              </p:cNvPr>
              <p:cNvSpPr/>
              <p:nvPr/>
            </p:nvSpPr>
            <p:spPr bwMode="gray">
              <a:xfrm>
                <a:off x="609269" y="1241896"/>
                <a:ext cx="3200400" cy="452609"/>
              </a:xfrm>
              <a:prstGeom prst="rect">
                <a:avLst/>
              </a:prstGeom>
              <a:solidFill>
                <a:srgbClr val="005070"/>
              </a:solidFill>
              <a:ln w="19050">
                <a:solidFill>
                  <a:srgbClr val="034E6E"/>
                </a:solidFill>
                <a:miter lim="800000"/>
                <a:headEnd/>
                <a:tailEnd/>
              </a:ln>
              <a:effectLst/>
            </p:spPr>
            <p:txBody>
              <a:bodyPr wrap="none" lIns="93258" tIns="46628" rIns="93258" bIns="46628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</a:rPr>
                  <a:t>RECAP</a:t>
                </a:r>
              </a:p>
            </p:txBody>
          </p:sp>
          <p:sp>
            <p:nvSpPr>
              <p:cNvPr id="43" name="Freeform 32">
                <a:extLst>
                  <a:ext uri="{FF2B5EF4-FFF2-40B4-BE49-F238E27FC236}">
                    <a16:creationId xmlns:a16="http://schemas.microsoft.com/office/drawing/2014/main" id="{73737A93-59D1-4006-AEFD-B9582B03D84D}"/>
                  </a:ext>
                </a:extLst>
              </p:cNvPr>
              <p:cNvSpPr>
                <a:spLocks/>
              </p:cNvSpPr>
              <p:nvPr>
                <p:custDataLst>
                  <p:tags r:id="rId2"/>
                </p:custDataLst>
              </p:nvPr>
            </p:nvSpPr>
            <p:spPr bwMode="gray">
              <a:xfrm>
                <a:off x="609269" y="1145466"/>
                <a:ext cx="3200400" cy="54864"/>
              </a:xfrm>
              <a:prstGeom prst="rect">
                <a:avLst/>
              </a:prstGeom>
              <a:solidFill>
                <a:srgbClr val="315361">
                  <a:lumMod val="60000"/>
                  <a:lumOff val="40000"/>
                </a:srgbClr>
              </a:solidFill>
              <a:ln w="19050" cap="flat" cmpd="sng" algn="ctr">
                <a:solidFill>
                  <a:srgbClr val="315361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lIns="37303" tIns="37303" rIns="37303" bIns="37303" rtlCol="0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8035153-CCE1-4E96-B13A-317FF496C769}"/>
                </a:ext>
              </a:extLst>
            </p:cNvPr>
            <p:cNvGrpSpPr/>
            <p:nvPr/>
          </p:nvGrpSpPr>
          <p:grpSpPr>
            <a:xfrm>
              <a:off x="4607190" y="4937101"/>
              <a:ext cx="2592448" cy="1322306"/>
              <a:chOff x="4773607" y="4999458"/>
              <a:chExt cx="2592448" cy="1322306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7722C15C-ACC7-43E8-885B-AF854B78C2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08155" y="5068293"/>
                <a:ext cx="2257900" cy="1179484"/>
              </a:xfrm>
              <a:prstGeom prst="rect">
                <a:avLst/>
              </a:prstGeom>
            </p:spPr>
          </p:pic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A60DDFA-8D4B-4843-82FD-A820EE7713AD}"/>
                  </a:ext>
                </a:extLst>
              </p:cNvPr>
              <p:cNvSpPr/>
              <p:nvPr/>
            </p:nvSpPr>
            <p:spPr>
              <a:xfrm>
                <a:off x="5401446" y="5286081"/>
                <a:ext cx="1484751" cy="422077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E85F31"/>
                </a:solidFill>
                <a:prstDash val="solid"/>
              </a:ln>
              <a:effectLst/>
            </p:spPr>
            <p:txBody>
              <a:bodyPr lIns="18288" tIns="18288" rIns="18288" bIns="18288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>
                    <a:ln>
                      <a:noFill/>
                    </a:ln>
                    <a:solidFill>
                      <a:srgbClr val="E85F31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Calibri" panose="020F0502020204030204" pitchFamily="34" charset="0"/>
                  </a:rPr>
                  <a:t>High LOLP occurs in summer evenings when load is high but solar output declines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FBBEB1B-5DAE-4D2B-9421-C1411C7C343C}"/>
                  </a:ext>
                </a:extLst>
              </p:cNvPr>
              <p:cNvSpPr/>
              <p:nvPr/>
            </p:nvSpPr>
            <p:spPr>
              <a:xfrm rot="16200000">
                <a:off x="4258606" y="5514459"/>
                <a:ext cx="1322306" cy="29230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Calibri" panose="020F0502020204030204" pitchFamily="34" charset="0"/>
                  </a:rPr>
                  <a:t>2018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Calibri" panose="020F0502020204030204" pitchFamily="34" charset="0"/>
                  </a:rPr>
                  <a:t>Loss of Load Probability</a:t>
                </a: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5BD0AF1-45E7-4484-B131-0502117804DB}"/>
                  </a:ext>
                </a:extLst>
              </p:cNvPr>
              <p:cNvSpPr/>
              <p:nvPr/>
            </p:nvSpPr>
            <p:spPr>
              <a:xfrm>
                <a:off x="5312251" y="5019815"/>
                <a:ext cx="1322306" cy="127397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Calibri" panose="020F0502020204030204" pitchFamily="34" charset="0"/>
                  </a:rPr>
                  <a:t>Hour of Day</a:t>
                </a: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F1B5A44-6D8F-4C6C-9CEC-CA8478121AC0}"/>
              </a:ext>
            </a:extLst>
          </p:cNvPr>
          <p:cNvGrpSpPr/>
          <p:nvPr/>
        </p:nvGrpSpPr>
        <p:grpSpPr>
          <a:xfrm>
            <a:off x="3482581" y="1280160"/>
            <a:ext cx="2743200" cy="2373207"/>
            <a:chOff x="9228543" y="4013210"/>
            <a:chExt cx="2743200" cy="23732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72EBAA7-01E6-4C1C-803C-655923CC8B0F}"/>
                </a:ext>
              </a:extLst>
            </p:cNvPr>
            <p:cNvSpPr/>
            <p:nvPr/>
          </p:nvSpPr>
          <p:spPr bwMode="gray">
            <a:xfrm>
              <a:off x="9228543" y="4557617"/>
              <a:ext cx="2732927" cy="18288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93258" tIns="46628" rIns="93258" bIns="46628" rtlCol="0" anchor="t"/>
            <a:lstStyle/>
            <a:p>
              <a:pPr algn="ctr">
                <a:defRPr/>
              </a:pP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/>
                </a:rPr>
                <a:t>Stochastic, hourly capacity expansion</a:t>
              </a:r>
              <a:r>
                <a:rPr lang="en-US" sz="1100" b="1" kern="0">
                  <a:latin typeface="Arial" panose="020B0604020202020204"/>
                </a:rPr>
                <a:t> 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</a:endParaRPr>
            </a:p>
            <a:p>
              <a:pPr algn="ctr">
                <a:defRPr/>
              </a:pP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/>
                </a:rPr>
                <a:t>and economic dispatch </a:t>
              </a:r>
              <a:r>
                <a:rPr lang="en-US" sz="1100" b="1" kern="0">
                  <a:latin typeface="Arial" panose="020B0604020202020204"/>
                </a:rPr>
                <a:t>model</a:t>
              </a:r>
              <a:endParaRPr lang="en-US" sz="11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  <a:cs typeface="Arial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27457FF-CB67-41D7-941F-100451166BB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244272" y="5263260"/>
              <a:ext cx="2697480" cy="1076608"/>
            </a:xfrm>
            <a:prstGeom prst="rect">
              <a:avLst/>
            </a:prstGeom>
          </p:spPr>
        </p:pic>
        <p:sp>
          <p:nvSpPr>
            <p:cNvPr id="6" name="Freeform 32">
              <a:extLst>
                <a:ext uri="{FF2B5EF4-FFF2-40B4-BE49-F238E27FC236}">
                  <a16:creationId xmlns:a16="http://schemas.microsoft.com/office/drawing/2014/main" id="{F7F42A09-5220-43EC-ACBF-E932F1108F57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gray">
            <a:xfrm>
              <a:off x="9228543" y="4013210"/>
              <a:ext cx="2743200" cy="5486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</a:ln>
            <a:effectLst/>
          </p:spPr>
          <p:txBody>
            <a:bodyPr lIns="37303" tIns="37303" rIns="37303" bIns="37303" rtlCol="0" anchor="b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53E790B-EAE2-441C-8057-D43B97868716}"/>
                </a:ext>
              </a:extLst>
            </p:cNvPr>
            <p:cNvSpPr/>
            <p:nvPr/>
          </p:nvSpPr>
          <p:spPr bwMode="gray">
            <a:xfrm>
              <a:off x="9228543" y="4109639"/>
              <a:ext cx="2732927" cy="452609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93258" tIns="46628" rIns="93258" bIns="4662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</a:rPr>
                <a:t>Formware</a:t>
              </a:r>
              <a:endParaRPr kumimoji="0" lang="en-US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</p:grp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BB7E1A52-436F-4228-81A4-8EDB099270A6}"/>
              </a:ext>
            </a:extLst>
          </p:cNvPr>
          <p:cNvSpPr txBox="1">
            <a:spLocks/>
          </p:cNvSpPr>
          <p:nvPr/>
        </p:nvSpPr>
        <p:spPr>
          <a:xfrm>
            <a:off x="6687127" y="4006916"/>
            <a:ext cx="5229317" cy="2387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20040" indent="-320040" algn="l" defTabSz="914400" rtl="0" eaLnBrk="1" fontAlgn="ctr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rgbClr val="E85F31"/>
              </a:buClr>
              <a:buSzPct val="100000"/>
              <a:buFont typeface="Wingdings 2" panose="05020102010507070707" pitchFamily="18" charset="2"/>
              <a:buChar char="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fontAlgn="ctr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85F3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fontAlgn="ctr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85F3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25880" indent="-228600" algn="l" defTabSz="914400" rtl="0" eaLnBrk="1" fontAlgn="ctr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85F3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737360" indent="-27432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85F3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 startAt="2"/>
            </a:pPr>
            <a:r>
              <a:rPr lang="en-US"/>
              <a:t>Use additional tools to investigate specific values offered by </a:t>
            </a:r>
            <a:r>
              <a:rPr lang="en-US" err="1"/>
              <a:t>long-duration</a:t>
            </a:r>
            <a:r>
              <a:rPr lang="en-US"/>
              <a:t> storage</a:t>
            </a:r>
          </a:p>
          <a:p>
            <a:pPr lvl="1"/>
            <a:r>
              <a:rPr lang="en-US" sz="1400"/>
              <a:t>Use </a:t>
            </a:r>
            <a:r>
              <a:rPr lang="en-US" sz="1400" b="1">
                <a:solidFill>
                  <a:srgbClr val="E85F31"/>
                </a:solidFill>
              </a:rPr>
              <a:t>RECAP</a:t>
            </a:r>
            <a:r>
              <a:rPr lang="en-US" sz="1400"/>
              <a:t> to quantify capacity value (i.e. reliability value or ELCC) of different storage durations</a:t>
            </a:r>
          </a:p>
          <a:p>
            <a:pPr lvl="1"/>
            <a:r>
              <a:rPr lang="en-US" sz="1400"/>
              <a:t>Use </a:t>
            </a:r>
            <a:r>
              <a:rPr lang="en-US" sz="1400" b="1">
                <a:solidFill>
                  <a:srgbClr val="E85F31"/>
                </a:solidFill>
              </a:rPr>
              <a:t>RESTORE</a:t>
            </a:r>
            <a:r>
              <a:rPr lang="en-US" sz="1400"/>
              <a:t> to analyze potential dispatch patterns and energy &amp; AS revenues in specific portfolios</a:t>
            </a:r>
          </a:p>
          <a:p>
            <a:pPr lvl="1"/>
            <a:r>
              <a:rPr lang="en-US" sz="1400"/>
              <a:t>Use results to inform a </a:t>
            </a:r>
            <a:r>
              <a:rPr lang="en-US" sz="1400" b="1">
                <a:solidFill>
                  <a:srgbClr val="E85F31"/>
                </a:solidFill>
              </a:rPr>
              <a:t>gap analysis </a:t>
            </a:r>
            <a:r>
              <a:rPr lang="en-US" sz="1400"/>
              <a:t>of existing tools to identify functionality for New Modeling Toolkit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4AFC4FA5-0EC0-4E3D-8A5E-73FDA860CCAF}"/>
              </a:ext>
            </a:extLst>
          </p:cNvPr>
          <p:cNvSpPr/>
          <p:nvPr/>
        </p:nvSpPr>
        <p:spPr>
          <a:xfrm rot="5400000">
            <a:off x="5239696" y="2350347"/>
            <a:ext cx="2377440" cy="228600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E3FF063D-BA8A-4E84-A01E-35E02981DA4F}"/>
              </a:ext>
            </a:extLst>
          </p:cNvPr>
          <p:cNvSpPr/>
          <p:nvPr/>
        </p:nvSpPr>
        <p:spPr>
          <a:xfrm rot="5400000">
            <a:off x="5242469" y="5033866"/>
            <a:ext cx="2377440" cy="228600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033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15BBB-585D-C745-AD6D-D9E61FD84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Preliminary Local Area Analysis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8E1927-2254-C54A-9D33-35A4F8DFEC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296" y="1280160"/>
            <a:ext cx="6172200" cy="4937760"/>
          </a:xfrm>
        </p:spPr>
        <p:txBody>
          <a:bodyPr/>
          <a:lstStyle/>
          <a:p>
            <a:r>
              <a:rPr lang="en-US"/>
              <a:t>Capacity expansion models typically do not have detailed representation of the T&amp;D network, so additional tools are required to investigate:</a:t>
            </a:r>
          </a:p>
          <a:p>
            <a:pPr lvl="1"/>
            <a:r>
              <a:rPr lang="en-US"/>
              <a:t>Local resource adequacy</a:t>
            </a:r>
          </a:p>
          <a:p>
            <a:pPr lvl="1"/>
            <a:r>
              <a:rPr lang="en-US"/>
              <a:t>Transmission &amp; distribution deferral</a:t>
            </a:r>
          </a:p>
          <a:p>
            <a:pPr lvl="1"/>
            <a:r>
              <a:rPr lang="en-US"/>
              <a:t>Local air quality benefits</a:t>
            </a:r>
          </a:p>
          <a:p>
            <a:endParaRPr lang="en-US"/>
          </a:p>
          <a:p>
            <a:r>
              <a:rPr lang="en-US"/>
              <a:t>Compare net benefits of various technology options to address local RA and T&amp;D deferral applications</a:t>
            </a:r>
          </a:p>
          <a:p>
            <a:pPr lvl="1"/>
            <a:r>
              <a:rPr lang="en-US"/>
              <a:t>Use CAISO and utility filings to inform local needs</a:t>
            </a:r>
          </a:p>
          <a:p>
            <a:pPr lvl="1"/>
            <a:r>
              <a:rPr lang="en-US"/>
              <a:t>Test different value streams (e.g., avoided costs vs. market revenues) and control strategies to calculate total benefit and inform </a:t>
            </a:r>
            <a:r>
              <a:rPr lang="en-US" b="1">
                <a:solidFill>
                  <a:srgbClr val="E85F31"/>
                </a:solidFill>
              </a:rPr>
              <a:t>breakeven cost of storage</a:t>
            </a:r>
          </a:p>
          <a:p>
            <a:pPr lvl="1"/>
            <a:r>
              <a:rPr lang="en-US"/>
              <a:t>Compare </a:t>
            </a:r>
            <a:r>
              <a:rPr lang="en-US" b="1">
                <a:solidFill>
                  <a:srgbClr val="E85F31"/>
                </a:solidFill>
              </a:rPr>
              <a:t>RESTORE</a:t>
            </a:r>
            <a:r>
              <a:rPr lang="en-US"/>
              <a:t> and </a:t>
            </a:r>
            <a:r>
              <a:rPr lang="en-US" b="1">
                <a:solidFill>
                  <a:srgbClr val="E85F31"/>
                </a:solidFill>
              </a:rPr>
              <a:t>Formware</a:t>
            </a:r>
            <a:r>
              <a:rPr lang="en-US"/>
              <a:t> to investigate the impact of technological representation on modeled results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FF6141C-F281-A246-A788-9BC5F0C61BEF}"/>
              </a:ext>
            </a:extLst>
          </p:cNvPr>
          <p:cNvGrpSpPr/>
          <p:nvPr/>
        </p:nvGrpSpPr>
        <p:grpSpPr>
          <a:xfrm>
            <a:off x="6822948" y="2324914"/>
            <a:ext cx="2286000" cy="2848252"/>
            <a:chOff x="4947063" y="4037050"/>
            <a:chExt cx="2286000" cy="284825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E59F9AA-CD98-8E4F-9F4C-A65CF2E25021}"/>
                </a:ext>
              </a:extLst>
            </p:cNvPr>
            <p:cNvSpPr/>
            <p:nvPr/>
          </p:nvSpPr>
          <p:spPr bwMode="gray">
            <a:xfrm>
              <a:off x="4947063" y="4599302"/>
              <a:ext cx="2286000" cy="2286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square" lIns="93258" tIns="46628" rIns="93258" bIns="46628" rtlCol="0" anchor="t"/>
            <a:lstStyle/>
            <a:p>
              <a:pPr algn="ctr">
                <a:defRPr/>
              </a:pPr>
              <a:r>
                <a:rPr lang="en-US" sz="1200" b="1" kern="0"/>
                <a:t>Stochastic, hourly capacity expansion &amp; economic dispatch model with complete technological representation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226A826-0E3B-4643-9C02-A2193FD549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10242" y="5577840"/>
              <a:ext cx="2159642" cy="861949"/>
            </a:xfrm>
            <a:prstGeom prst="rect">
              <a:avLst/>
            </a:prstGeom>
          </p:spPr>
        </p:pic>
        <p:sp>
          <p:nvSpPr>
            <p:cNvPr id="26" name="Freeform 32">
              <a:extLst>
                <a:ext uri="{FF2B5EF4-FFF2-40B4-BE49-F238E27FC236}">
                  <a16:creationId xmlns:a16="http://schemas.microsoft.com/office/drawing/2014/main" id="{F778B6A6-EDBC-9540-ADBA-5229ADC036B9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gray">
            <a:xfrm>
              <a:off x="4947063" y="4037050"/>
              <a:ext cx="2286000" cy="4572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 cap="flat" cmpd="sng" algn="ctr"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  <a:effectLst/>
          </p:spPr>
          <p:txBody>
            <a:bodyPr lIns="37303" tIns="37303" rIns="37303" bIns="37303" rtlCol="0" anchor="b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99C5F84-EA5C-B140-81F2-C6065CA39ED2}"/>
                </a:ext>
              </a:extLst>
            </p:cNvPr>
            <p:cNvSpPr/>
            <p:nvPr/>
          </p:nvSpPr>
          <p:spPr bwMode="gray">
            <a:xfrm>
              <a:off x="4947063" y="4133895"/>
              <a:ext cx="2286000" cy="4572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93258" tIns="46628" rIns="93258" bIns="4662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</a:rPr>
                <a:t>Formware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2AEDD5-5477-DF48-A873-4DA77E71B0FE}"/>
              </a:ext>
            </a:extLst>
          </p:cNvPr>
          <p:cNvGrpSpPr/>
          <p:nvPr/>
        </p:nvGrpSpPr>
        <p:grpSpPr>
          <a:xfrm>
            <a:off x="9284293" y="2324914"/>
            <a:ext cx="2286000" cy="2848252"/>
            <a:chOff x="7396070" y="4037050"/>
            <a:chExt cx="2286000" cy="284825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0E58E2F-5F83-3641-AF0F-E0CFBECF741A}"/>
                </a:ext>
              </a:extLst>
            </p:cNvPr>
            <p:cNvSpPr txBox="1"/>
            <p:nvPr/>
          </p:nvSpPr>
          <p:spPr>
            <a:xfrm>
              <a:off x="7396070" y="4599302"/>
              <a:ext cx="2286000" cy="2286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34E6E"/>
              </a:solidFill>
            </a:ln>
          </p:spPr>
          <p:txBody>
            <a:bodyPr wrap="square" lIns="93258" tIns="46628" rIns="93258" bIns="46628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34E6E"/>
                  </a:solidFill>
                  <a:effectLst/>
                  <a:uLnTx/>
                  <a:uFillTx/>
                  <a:latin typeface="Arial" panose="020B0604020202020204"/>
                </a:rPr>
                <a:t>Optimal dispatch and cost-benefit analysis for storage &amp; other DERs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C35FA39-BF38-B747-9E80-EA8C66C0EA51}"/>
                </a:ext>
              </a:extLst>
            </p:cNvPr>
            <p:cNvSpPr/>
            <p:nvPr/>
          </p:nvSpPr>
          <p:spPr bwMode="gray">
            <a:xfrm>
              <a:off x="7396070" y="4133895"/>
              <a:ext cx="2286000" cy="457200"/>
            </a:xfrm>
            <a:prstGeom prst="rect">
              <a:avLst/>
            </a:prstGeom>
            <a:solidFill>
              <a:srgbClr val="005070"/>
            </a:solidFill>
            <a:ln w="19050">
              <a:solidFill>
                <a:srgbClr val="034E6E"/>
              </a:solidFill>
              <a:miter lim="800000"/>
              <a:headEnd/>
              <a:tailEnd/>
            </a:ln>
            <a:effectLst/>
          </p:spPr>
          <p:txBody>
            <a:bodyPr wrap="none" lIns="93258" tIns="46628" rIns="93258" bIns="4662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</a:rPr>
                <a:t>RESTORE</a:t>
              </a:r>
            </a:p>
          </p:txBody>
        </p:sp>
        <p:sp>
          <p:nvSpPr>
            <p:cNvPr id="18" name="Freeform 32">
              <a:extLst>
                <a:ext uri="{FF2B5EF4-FFF2-40B4-BE49-F238E27FC236}">
                  <a16:creationId xmlns:a16="http://schemas.microsoft.com/office/drawing/2014/main" id="{2E8EEDD7-8F59-F143-A3A1-0C482B540C39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gray">
            <a:xfrm>
              <a:off x="7396070" y="4037050"/>
              <a:ext cx="2286000" cy="4572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 cap="flat" cmpd="sng" algn="ctr"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  <a:effectLst/>
          </p:spPr>
          <p:txBody>
            <a:bodyPr lIns="37303" tIns="37303" rIns="37303" bIns="37303" rtlCol="0" anchor="b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E4969A0-C83F-ED40-961A-C38D34EA8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02032" y="5503851"/>
              <a:ext cx="2274077" cy="11662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5663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15BBB-585D-C745-AD6D-D9E61FD84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Preliminary Microgrid Analysis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8E1927-2254-C54A-9D33-35A4F8DFEC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2000"/>
              <a:t>The third piece of our analysis dives into customer considerations, such as microgrids, that may drive long duration storage adoption</a:t>
            </a:r>
          </a:p>
          <a:p>
            <a:pPr lvl="1"/>
            <a:r>
              <a:rPr lang="en-US" sz="1800"/>
              <a:t>Bill savings</a:t>
            </a:r>
            <a:endParaRPr lang="en-US" sz="1800">
              <a:cs typeface="Arial"/>
            </a:endParaRPr>
          </a:p>
          <a:p>
            <a:pPr lvl="1"/>
            <a:r>
              <a:rPr lang="en-US" sz="1800"/>
              <a:t>Resiliency (defined as ability to supply critical loads during outage events such as PSPS)</a:t>
            </a:r>
            <a:endParaRPr lang="en-US" sz="1800">
              <a:cs typeface="Arial"/>
            </a:endParaRPr>
          </a:p>
          <a:p>
            <a:endParaRPr lang="en-US" sz="2000"/>
          </a:p>
          <a:p>
            <a:r>
              <a:rPr lang="en-US" sz="2000"/>
              <a:t>Use UCSD’s microgrid model to compare least-cost microgrid configurations to meet customer-level reliability needs</a:t>
            </a:r>
            <a:endParaRPr lang="en-US" sz="2000">
              <a:cs typeface="Arial"/>
            </a:endParaRPr>
          </a:p>
          <a:p>
            <a:pPr lvl="1"/>
            <a:r>
              <a:rPr lang="en-US" sz="1800"/>
              <a:t>Our first case study will focus on the UCSD campus to understand critical loads, value of lost load, and available other value streams</a:t>
            </a:r>
            <a:endParaRPr lang="en-US" sz="1800">
              <a:cs typeface="Arial"/>
            </a:endParaRPr>
          </a:p>
          <a:p>
            <a:pPr lvl="1"/>
            <a:r>
              <a:rPr lang="en-US" sz="1800"/>
              <a:t>Calculated the breakeven cost of long duration storage-based microgrids compared to other fossil-backed systems</a:t>
            </a:r>
            <a:endParaRPr lang="en-US" sz="1800">
              <a:cs typeface="Arial"/>
            </a:endParaRPr>
          </a:p>
          <a:p>
            <a:pPr lvl="1"/>
            <a:r>
              <a:rPr lang="en-US" sz="1800"/>
              <a:t>Explore</a:t>
            </a:r>
            <a:r>
              <a:rPr lang="en-US" sz="1800">
                <a:cs typeface="Arial"/>
              </a:rPr>
              <a:t> a range of stringent emissions constraints &amp; PSPS events as drivers of long duration storage in low-carbon microgrids</a:t>
            </a:r>
          </a:p>
        </p:txBody>
      </p:sp>
    </p:spTree>
    <p:extLst>
      <p:ext uri="{BB962C8B-B14F-4D97-AF65-F5344CB8AC3E}">
        <p14:creationId xmlns:p14="http://schemas.microsoft.com/office/powerpoint/2010/main" val="2611178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639707-DD9E-454E-830D-5B6D9563D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181" y="0"/>
            <a:ext cx="10279171" cy="896112"/>
          </a:xfrm>
        </p:spPr>
        <p:txBody>
          <a:bodyPr/>
          <a:lstStyle/>
          <a:p>
            <a:r>
              <a:rPr lang="en-US"/>
              <a:t>New Modeling Toolkit Development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697240-BE17-40C1-9340-9752747A4B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296" y="1280160"/>
            <a:ext cx="11265408" cy="493776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Today’s tools &amp; modeling datasets are not capable of the kind of coherent, multi-level analysis of long duration storage that we are proposing through this project</a:t>
            </a:r>
          </a:p>
          <a:p>
            <a:endParaRPr lang="en-US" dirty="0"/>
          </a:p>
          <a:p>
            <a:r>
              <a:rPr lang="en-US" dirty="0"/>
              <a:t>We will develop and publish a </a:t>
            </a:r>
            <a:r>
              <a:rPr lang="en-US" dirty="0">
                <a:solidFill>
                  <a:srgbClr val="E85F31"/>
                </a:solidFill>
              </a:rPr>
              <a:t>New Modeling Toolkit</a:t>
            </a:r>
            <a:r>
              <a:rPr lang="en-US" dirty="0"/>
              <a:t>, with flexible model structure that allows users to efficiently tradeoff between model speed, temporal resolution, and spatial extent</a:t>
            </a:r>
            <a:endParaRPr lang="en-US" dirty="0">
              <a:cs typeface="Arial"/>
            </a:endParaRPr>
          </a:p>
          <a:p>
            <a:pPr lvl="1"/>
            <a:r>
              <a:rPr lang="en-US" dirty="0"/>
              <a:t>Investigate new time domain reduction techniques to capture the value of multi-day and/or seasonal operations </a:t>
            </a:r>
            <a:endParaRPr lang="en-US" dirty="0">
              <a:cs typeface="Arial"/>
            </a:endParaRPr>
          </a:p>
          <a:p>
            <a:pPr lvl="1"/>
            <a:r>
              <a:rPr lang="en-US" dirty="0"/>
              <a:t>Represent more of the operating characteristics for emerging technologies (e.g., parasitic losses, degradation)</a:t>
            </a:r>
            <a:endParaRPr lang="en-US" dirty="0">
              <a:cs typeface="Arial"/>
            </a:endParaRPr>
          </a:p>
          <a:p>
            <a:pPr lvl="1"/>
            <a:r>
              <a:rPr lang="en-US" dirty="0"/>
              <a:t>Consider the interactive effects of various energy-limited resources toward resource adequacy</a:t>
            </a:r>
            <a:endParaRPr lang="en-US" dirty="0">
              <a:cs typeface="Arial"/>
            </a:endParaRPr>
          </a:p>
          <a:p>
            <a:pPr lvl="1"/>
            <a:r>
              <a:rPr lang="en-US" dirty="0"/>
              <a:t>Incorporate findings from local- and microgrid-level analyses to inform systemwide planning</a:t>
            </a:r>
            <a:endParaRPr lang="en-US" dirty="0">
              <a:cs typeface="Arial"/>
            </a:endParaRPr>
          </a:p>
          <a:p>
            <a:r>
              <a:rPr lang="en-US" dirty="0"/>
              <a:t>We will also develop an accompanying public dataset of weather, load, and VER profiles using that captures a wider range of weather conditions than current modeling datasets</a:t>
            </a:r>
            <a:endParaRPr lang="en-US" dirty="0">
              <a:cs typeface="Arial"/>
            </a:endParaRPr>
          </a:p>
          <a:p>
            <a:pPr lvl="1"/>
            <a:r>
              <a:rPr lang="en-US" dirty="0"/>
              <a:t>Principal data sources will be DOE, EIA, FERC, NREL, National Labs, NOAA, and Lazard</a:t>
            </a:r>
            <a:endParaRPr lang="en-US" dirty="0">
              <a:cs typeface="Arial"/>
            </a:endParaRPr>
          </a:p>
          <a:p>
            <a:pPr lvl="1"/>
            <a:r>
              <a:rPr lang="en-US" dirty="0"/>
              <a:t>Refine methods for correlating load modifiers (such as heating loads) to underlying weather conditions to better capture the impact of new, potentially weather-driven loads on the resource needs.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5914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3D28A6A-8F7D-A849-B771-666FCB3AD456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169777965"/>
              </p:ext>
            </p:extLst>
          </p:nvPr>
        </p:nvGraphicFramePr>
        <p:xfrm>
          <a:off x="463296" y="1143000"/>
          <a:ext cx="11265408" cy="533464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75104">
                  <a:extLst>
                    <a:ext uri="{9D8B030D-6E8A-4147-A177-3AD203B41FA5}">
                      <a16:colId xmlns:a16="http://schemas.microsoft.com/office/drawing/2014/main" val="1084251589"/>
                    </a:ext>
                  </a:extLst>
                </a:gridCol>
                <a:gridCol w="9290304">
                  <a:extLst>
                    <a:ext uri="{9D8B030D-6E8A-4147-A177-3AD203B41FA5}">
                      <a16:colId xmlns:a16="http://schemas.microsoft.com/office/drawing/2014/main" val="1204544660"/>
                    </a:ext>
                  </a:extLst>
                </a:gridCol>
              </a:tblGrid>
              <a:tr h="19873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172348"/>
                  </a:ext>
                </a:extLst>
              </a:tr>
              <a:tr h="96595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/>
                        <a:t>5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/>
                        <a:t>Project Team Introduction</a:t>
                      </a:r>
                    </a:p>
                    <a:p>
                      <a:pPr marL="460375" indent="-227013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400" dirty="0"/>
                        <a:t>E3 (Amber Mahone, Roderick Go)</a:t>
                      </a:r>
                    </a:p>
                    <a:p>
                      <a:pPr marL="460375" indent="-227013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400" dirty="0"/>
                        <a:t>UCSD Center for Energy Research (Ryan Hanna)</a:t>
                      </a:r>
                    </a:p>
                    <a:p>
                      <a:pPr marL="460375" indent="-227013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400" dirty="0"/>
                        <a:t>Form Energy (Scott Burger)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328305"/>
                  </a:ext>
                </a:extLst>
              </a:tr>
              <a:tr h="100911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/>
                        <a:t>20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/>
                        <a:t>Project Purpose &amp; Previous Work</a:t>
                      </a:r>
                      <a:endParaRPr lang="en-US" sz="1400"/>
                    </a:p>
                    <a:p>
                      <a:pPr marL="460375" marR="0" lvl="0" indent="-2270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/>
                        <a:t>Key planning challenges for zero-carbon energy systems</a:t>
                      </a:r>
                    </a:p>
                    <a:p>
                      <a:pPr marL="460375" marR="0" lvl="0" indent="-2270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/>
                        <a:t>Key findings &amp; limitations of relevant past work in California and other jurisdictions</a:t>
                      </a:r>
                    </a:p>
                    <a:p>
                      <a:pPr marL="460375" indent="-227013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400"/>
                        <a:t>Limitations of current planning tools &amp;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880211"/>
                  </a:ext>
                </a:extLst>
              </a:tr>
              <a:tr h="76783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/>
                        <a:t>30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/>
                        <a:t>Overview of Analytical Approach, Valuation Metrics &amp; Outcomes</a:t>
                      </a:r>
                    </a:p>
                    <a:p>
                      <a:pPr marL="460375" indent="-227013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400"/>
                        <a:t>Analytical strategy &amp; timeline</a:t>
                      </a:r>
                    </a:p>
                    <a:p>
                      <a:pPr marL="458788" marR="0" lvl="0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/>
                        <a:t>Proposed scenario design parameters</a:t>
                      </a:r>
                      <a:endParaRPr lang="en-US" sz="1400" b="1"/>
                    </a:p>
                    <a:p>
                      <a:pPr marL="458788" marR="0" lvl="0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/>
                        <a:t>Technology review</a:t>
                      </a:r>
                      <a:endParaRPr lang="en-US" sz="1400"/>
                    </a:p>
                    <a:p>
                      <a:pPr marL="460375" indent="-227013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400"/>
                        <a:t>Proposed analysis of long duration energy storage use-cases</a:t>
                      </a:r>
                    </a:p>
                    <a:p>
                      <a:pPr marL="460375" indent="-227013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400"/>
                        <a:t>New Modeling Toolkit development</a:t>
                      </a:r>
                    </a:p>
                    <a:p>
                      <a:pPr marL="460375" indent="-227013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400"/>
                        <a:t>Analytical outcomes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776460"/>
                  </a:ext>
                </a:extLst>
              </a:tr>
              <a:tr h="320363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/>
                        <a:t>5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938" indent="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US" sz="1400" b="1"/>
                        <a:t>Next Steps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445705"/>
                  </a:ext>
                </a:extLst>
              </a:tr>
              <a:tr h="320363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/>
                        <a:t>30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938" indent="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US" sz="1400" b="1" dirty="0"/>
                        <a:t>Q&amp;A and Discussion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377504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77243435-5141-1847-B3C7-6BD7B5425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337733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902B4107-9862-462E-8FBC-06E2076D17A9}"/>
              </a:ext>
            </a:extLst>
          </p:cNvPr>
          <p:cNvSpPr/>
          <p:nvPr/>
        </p:nvSpPr>
        <p:spPr>
          <a:xfrm>
            <a:off x="8270229" y="1318797"/>
            <a:ext cx="3383280" cy="50146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3AB17B4-1512-4958-986D-BF16C0CABC5B}"/>
              </a:ext>
            </a:extLst>
          </p:cNvPr>
          <p:cNvSpPr/>
          <p:nvPr/>
        </p:nvSpPr>
        <p:spPr>
          <a:xfrm>
            <a:off x="4422185" y="1318797"/>
            <a:ext cx="3383280" cy="50146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2151AD8-59FE-4D0D-8F28-91B63839DA4D}"/>
              </a:ext>
            </a:extLst>
          </p:cNvPr>
          <p:cNvSpPr/>
          <p:nvPr/>
        </p:nvSpPr>
        <p:spPr>
          <a:xfrm>
            <a:off x="574141" y="1317391"/>
            <a:ext cx="3383280" cy="49852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2EA4B3-334A-4946-96A9-6838671B8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Arc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29F4F60-383A-4ED9-B645-42F9845BC6AB}"/>
              </a:ext>
            </a:extLst>
          </p:cNvPr>
          <p:cNvSpPr/>
          <p:nvPr/>
        </p:nvSpPr>
        <p:spPr>
          <a:xfrm>
            <a:off x="1229202" y="1358911"/>
            <a:ext cx="2641604" cy="6543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u="sng">
                <a:solidFill>
                  <a:schemeClr val="accent1"/>
                </a:solidFill>
              </a:rPr>
              <a:t>Use existing tools to analyze long-duration storage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A8E08A4-0DA3-4872-AEA1-E407378D88E8}"/>
              </a:ext>
            </a:extLst>
          </p:cNvPr>
          <p:cNvSpPr/>
          <p:nvPr/>
        </p:nvSpPr>
        <p:spPr>
          <a:xfrm>
            <a:off x="670406" y="3146449"/>
            <a:ext cx="3200400" cy="19734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u="sng"/>
              <a:t>Analyze value of LODES in existing models</a:t>
            </a:r>
            <a:endParaRPr lang="en-US" sz="1100" b="1" u="sng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i="1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i="1"/>
              <a:t>Compare approaches and results from multiple capacity expansion models (</a:t>
            </a:r>
            <a:r>
              <a:rPr lang="en-US" sz="1100" b="1" i="1"/>
              <a:t>RESOLVE</a:t>
            </a:r>
            <a:r>
              <a:rPr lang="en-US" sz="1100" i="1"/>
              <a:t>, </a:t>
            </a:r>
            <a:r>
              <a:rPr lang="en-US" sz="1100" b="1" i="1"/>
              <a:t>Formware</a:t>
            </a:r>
            <a:r>
              <a:rPr lang="en-US" sz="1100" i="1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i="1"/>
              <a:t>Use additional tools to analyze bulk system &amp; local value streams (</a:t>
            </a:r>
            <a:r>
              <a:rPr lang="en-US" sz="1100" b="1" i="1"/>
              <a:t>RECAP</a:t>
            </a:r>
            <a:r>
              <a:rPr lang="en-US" sz="1100" i="1"/>
              <a:t>, </a:t>
            </a:r>
            <a:r>
              <a:rPr lang="en-US" sz="1100" b="1" i="1"/>
              <a:t>RESTORE</a:t>
            </a:r>
            <a:r>
              <a:rPr lang="en-US" sz="1100" i="1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i="1"/>
              <a:t>Analyze microgrid applications (</a:t>
            </a:r>
            <a:r>
              <a:rPr lang="en-US" sz="1100" b="1" i="1"/>
              <a:t>UCSD Microgrid Model</a:t>
            </a:r>
            <a:r>
              <a:rPr lang="en-US" sz="1100" i="1"/>
              <a:t>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580E6F-581D-468F-AA14-97DA02A72DCB}"/>
              </a:ext>
            </a:extLst>
          </p:cNvPr>
          <p:cNvSpPr/>
          <p:nvPr/>
        </p:nvSpPr>
        <p:spPr>
          <a:xfrm>
            <a:off x="670406" y="2085706"/>
            <a:ext cx="702157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u="sng"/>
              <a:t>Define scenarios</a:t>
            </a:r>
          </a:p>
          <a:p>
            <a:pPr algn="ctr"/>
            <a:endParaRPr lang="en-US" sz="1100" b="1"/>
          </a:p>
          <a:p>
            <a:pPr algn="ctr"/>
            <a:r>
              <a:rPr lang="en-US" sz="1100" i="1"/>
              <a:t>Identify future scenarios under which to study value of long-duration storage for California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7BA34F9-0712-4F38-9AF4-A0E85CA3EE5B}"/>
              </a:ext>
            </a:extLst>
          </p:cNvPr>
          <p:cNvSpPr/>
          <p:nvPr/>
        </p:nvSpPr>
        <p:spPr>
          <a:xfrm>
            <a:off x="4491584" y="4207192"/>
            <a:ext cx="3200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u="sng"/>
              <a:t>Develop new modeling toolkit</a:t>
            </a:r>
            <a:endParaRPr lang="en-US" sz="1100" b="1" u="sng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i="1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i="1"/>
              <a:t>Use Phase 1 learnings to inform model enhancements and new functionality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9D135B1-04C1-4AC3-9487-E9DE7841B3C5}"/>
              </a:ext>
            </a:extLst>
          </p:cNvPr>
          <p:cNvSpPr/>
          <p:nvPr/>
        </p:nvSpPr>
        <p:spPr>
          <a:xfrm>
            <a:off x="4491584" y="3146449"/>
            <a:ext cx="3200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u="sng"/>
              <a:t>Update datasets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endParaRPr lang="en-US" sz="1100" i="1"/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1100" i="1"/>
              <a:t>Refresh key inputs to study value of LODES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1100" i="1"/>
              <a:t>Focus on datasets that complement enhanced modeling functionality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59D0097-5482-4389-9A68-7CD039669201}"/>
              </a:ext>
            </a:extLst>
          </p:cNvPr>
          <p:cNvSpPr/>
          <p:nvPr/>
        </p:nvSpPr>
        <p:spPr>
          <a:xfrm>
            <a:off x="8360672" y="2085706"/>
            <a:ext cx="3200400" cy="3034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u="sng"/>
              <a:t>Complete final analysis in new modeling toolkit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endParaRPr lang="en-US" sz="1100" i="1"/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100" i="1"/>
              <a:t>Develop optimized portfolios to meet California’s future energy needs that consider a broad range of options for long-duration storage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73029CA-7F70-42BC-BBAB-EBB89E90623E}"/>
              </a:ext>
            </a:extLst>
          </p:cNvPr>
          <p:cNvSpPr/>
          <p:nvPr/>
        </p:nvSpPr>
        <p:spPr>
          <a:xfrm>
            <a:off x="772002" y="1457482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FE25DB3-6C3B-4148-A382-9488A871ECBC}"/>
              </a:ext>
            </a:extLst>
          </p:cNvPr>
          <p:cNvSpPr/>
          <p:nvPr/>
        </p:nvSpPr>
        <p:spPr>
          <a:xfrm>
            <a:off x="4491584" y="1415962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2</a:t>
            </a:r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4B5FF8AB-E4FD-4FE3-89F7-7E49EFE05A94}"/>
              </a:ext>
            </a:extLst>
          </p:cNvPr>
          <p:cNvSpPr/>
          <p:nvPr/>
        </p:nvSpPr>
        <p:spPr>
          <a:xfrm rot="5400000">
            <a:off x="3723995" y="3482530"/>
            <a:ext cx="914400" cy="27432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1D65A460-7DB6-4DC0-8980-D61E9DE60A28}"/>
              </a:ext>
            </a:extLst>
          </p:cNvPr>
          <p:cNvSpPr/>
          <p:nvPr/>
        </p:nvSpPr>
        <p:spPr>
          <a:xfrm rot="5400000">
            <a:off x="3723995" y="4525492"/>
            <a:ext cx="914400" cy="27432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E1C63E99-09B8-46C1-B9AC-801D1200D644}"/>
              </a:ext>
            </a:extLst>
          </p:cNvPr>
          <p:cNvSpPr/>
          <p:nvPr/>
        </p:nvSpPr>
        <p:spPr>
          <a:xfrm rot="5400000">
            <a:off x="7579054" y="2405746"/>
            <a:ext cx="914400" cy="27432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6B9511C5-326F-438C-AB4A-80E77269BC6E}"/>
              </a:ext>
            </a:extLst>
          </p:cNvPr>
          <p:cNvSpPr/>
          <p:nvPr/>
        </p:nvSpPr>
        <p:spPr>
          <a:xfrm rot="5400000">
            <a:off x="7579439" y="3482530"/>
            <a:ext cx="914400" cy="27432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13F48673-0542-4B8A-9FBB-470C1F852131}"/>
              </a:ext>
            </a:extLst>
          </p:cNvPr>
          <p:cNvSpPr/>
          <p:nvPr/>
        </p:nvSpPr>
        <p:spPr>
          <a:xfrm rot="5400000">
            <a:off x="7579440" y="4525492"/>
            <a:ext cx="914400" cy="27432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25FB0BA-AB4C-4BC6-89CC-D13E2B84A950}"/>
              </a:ext>
            </a:extLst>
          </p:cNvPr>
          <p:cNvSpPr/>
          <p:nvPr/>
        </p:nvSpPr>
        <p:spPr>
          <a:xfrm>
            <a:off x="8360672" y="1415962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3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350DA63-9BEA-47FF-8D35-2A1752A3C92C}"/>
              </a:ext>
            </a:extLst>
          </p:cNvPr>
          <p:cNvSpPr/>
          <p:nvPr/>
        </p:nvSpPr>
        <p:spPr>
          <a:xfrm>
            <a:off x="4948784" y="1317391"/>
            <a:ext cx="2641604" cy="6543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u="sng">
                <a:solidFill>
                  <a:schemeClr val="accent1"/>
                </a:solidFill>
              </a:rPr>
              <a:t>Refresh tools &amp; data based on learnings from Phase 1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B03B4EE-182B-48D5-B12B-665E12111AC3}"/>
              </a:ext>
            </a:extLst>
          </p:cNvPr>
          <p:cNvSpPr/>
          <p:nvPr/>
        </p:nvSpPr>
        <p:spPr>
          <a:xfrm>
            <a:off x="8817872" y="1317391"/>
            <a:ext cx="2641604" cy="6543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u="sng">
                <a:solidFill>
                  <a:schemeClr val="accent1"/>
                </a:solidFill>
              </a:rPr>
              <a:t>Analyze long-duration storage using new toolkit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96BFA8E-2E55-4555-B8BD-2500D41AE154}"/>
              </a:ext>
            </a:extLst>
          </p:cNvPr>
          <p:cNvSpPr/>
          <p:nvPr/>
        </p:nvSpPr>
        <p:spPr>
          <a:xfrm>
            <a:off x="670406" y="5254041"/>
            <a:ext cx="3200400" cy="9144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u="sng"/>
              <a:t>Key outputs</a:t>
            </a:r>
            <a:endParaRPr lang="en-US" sz="1100" b="1" u="sng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i="1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i="1"/>
              <a:t>Quantitative taxonomy of the value of LODES of varying durations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C724F64-B3AD-48E2-86CF-551C20726F81}"/>
              </a:ext>
            </a:extLst>
          </p:cNvPr>
          <p:cNvSpPr/>
          <p:nvPr/>
        </p:nvSpPr>
        <p:spPr>
          <a:xfrm>
            <a:off x="4491584" y="5267935"/>
            <a:ext cx="3200400" cy="9144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u="sng"/>
              <a:t>Key outputs</a:t>
            </a:r>
            <a:endParaRPr lang="en-US" sz="1100" b="1" u="sng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i="1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i="1"/>
              <a:t>Updated modeling platform capable of representing values identified in Phase 1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4B60912-8131-4EC8-9F62-9B7D433AE76A}"/>
              </a:ext>
            </a:extLst>
          </p:cNvPr>
          <p:cNvSpPr/>
          <p:nvPr/>
        </p:nvSpPr>
        <p:spPr>
          <a:xfrm>
            <a:off x="8360672" y="5267935"/>
            <a:ext cx="3200400" cy="9144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u="sng"/>
              <a:t>Key outputs</a:t>
            </a:r>
            <a:endParaRPr lang="en-US" sz="1100" b="1" u="sng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i="1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i="1"/>
              <a:t>Optimized portfolios including LODES under a range of cost and duration assumptions</a:t>
            </a:r>
          </a:p>
        </p:txBody>
      </p:sp>
    </p:spTree>
    <p:extLst>
      <p:ext uri="{BB962C8B-B14F-4D97-AF65-F5344CB8AC3E}">
        <p14:creationId xmlns:p14="http://schemas.microsoft.com/office/powerpoint/2010/main" val="2980393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FFA204BE-8E5F-A84B-9EA3-0E5125BD2CF8}"/>
              </a:ext>
            </a:extLst>
          </p:cNvPr>
          <p:cNvGrpSpPr/>
          <p:nvPr/>
        </p:nvGrpSpPr>
        <p:grpSpPr>
          <a:xfrm>
            <a:off x="6602700" y="2820456"/>
            <a:ext cx="837210" cy="3356532"/>
            <a:chOff x="7047213" y="2170152"/>
            <a:chExt cx="837210" cy="335653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F4A62FC-5062-8B46-B727-A73FC2AA4171}"/>
                </a:ext>
              </a:extLst>
            </p:cNvPr>
            <p:cNvSpPr/>
            <p:nvPr/>
          </p:nvSpPr>
          <p:spPr>
            <a:xfrm rot="900000">
              <a:off x="7047213" y="2170152"/>
              <a:ext cx="837210" cy="3356532"/>
            </a:xfrm>
            <a:prstGeom prst="ellipse">
              <a:avLst/>
            </a:prstGeom>
            <a:solidFill>
              <a:srgbClr val="6EA1B6">
                <a:alpha val="8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13D6F45-75B6-4344-9CDD-0DA304A990D1}"/>
                </a:ext>
              </a:extLst>
            </p:cNvPr>
            <p:cNvSpPr/>
            <p:nvPr/>
          </p:nvSpPr>
          <p:spPr>
            <a:xfrm>
              <a:off x="7255878" y="3162041"/>
              <a:ext cx="567783" cy="276999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accent1"/>
                  </a:solidFill>
                </a:rPr>
                <a:t>Li-Ion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A9D64DB-61EA-D64E-89AA-F58FE76E4727}"/>
              </a:ext>
            </a:extLst>
          </p:cNvPr>
          <p:cNvGrpSpPr/>
          <p:nvPr/>
        </p:nvGrpSpPr>
        <p:grpSpPr>
          <a:xfrm>
            <a:off x="8506631" y="2561922"/>
            <a:ext cx="2830786" cy="1090605"/>
            <a:chOff x="8655917" y="2059666"/>
            <a:chExt cx="2830786" cy="1090605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11072EF-1A97-6246-B7EB-1AFCF955A1E4}"/>
                </a:ext>
              </a:extLst>
            </p:cNvPr>
            <p:cNvSpPr/>
            <p:nvPr/>
          </p:nvSpPr>
          <p:spPr>
            <a:xfrm rot="4584576">
              <a:off x="9526007" y="1189576"/>
              <a:ext cx="1090605" cy="2830786"/>
            </a:xfrm>
            <a:prstGeom prst="ellipse">
              <a:avLst/>
            </a:prstGeom>
            <a:solidFill>
              <a:srgbClr val="B2FFD1">
                <a:alpha val="80000"/>
              </a:srgb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E47D1C3-33F5-564B-ABB3-36A8EE27F334}"/>
                </a:ext>
              </a:extLst>
            </p:cNvPr>
            <p:cNvSpPr/>
            <p:nvPr/>
          </p:nvSpPr>
          <p:spPr>
            <a:xfrm>
              <a:off x="10331880" y="2193092"/>
              <a:ext cx="859531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accent4"/>
                  </a:solidFill>
                </a:rPr>
                <a:t>Synthetic </a:t>
              </a:r>
            </a:p>
            <a:p>
              <a:pPr algn="ctr"/>
              <a:r>
                <a:rPr lang="en-US" sz="1200">
                  <a:solidFill>
                    <a:schemeClr val="accent4"/>
                  </a:solidFill>
                </a:rPr>
                <a:t>Fuels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2EAF399-2658-B04A-BA10-617D7DC86995}"/>
              </a:ext>
            </a:extLst>
          </p:cNvPr>
          <p:cNvGrpSpPr/>
          <p:nvPr/>
        </p:nvGrpSpPr>
        <p:grpSpPr>
          <a:xfrm>
            <a:off x="6603911" y="3670739"/>
            <a:ext cx="3343788" cy="837210"/>
            <a:chOff x="7227330" y="3257445"/>
            <a:chExt cx="3343788" cy="83721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363E87E-EC43-F245-8BC6-F21286C59DFE}"/>
                </a:ext>
              </a:extLst>
            </p:cNvPr>
            <p:cNvSpPr/>
            <p:nvPr/>
          </p:nvSpPr>
          <p:spPr>
            <a:xfrm rot="3719496">
              <a:off x="8480619" y="2004156"/>
              <a:ext cx="837210" cy="3343788"/>
            </a:xfrm>
            <a:prstGeom prst="ellipse">
              <a:avLst/>
            </a:prstGeom>
            <a:solidFill>
              <a:schemeClr val="accent3">
                <a:lumMod val="20000"/>
                <a:lumOff val="80000"/>
                <a:alpha val="8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7D6E660-6306-6044-B5C8-24EC69585962}"/>
                </a:ext>
              </a:extLst>
            </p:cNvPr>
            <p:cNvSpPr/>
            <p:nvPr/>
          </p:nvSpPr>
          <p:spPr>
            <a:xfrm>
              <a:off x="8179977" y="3519606"/>
              <a:ext cx="788998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accent3"/>
                  </a:solidFill>
                </a:rPr>
                <a:t>Electro-</a:t>
              </a:r>
            </a:p>
            <a:p>
              <a:pPr algn="ctr"/>
              <a:r>
                <a:rPr lang="en-US" sz="1200">
                  <a:solidFill>
                    <a:schemeClr val="accent3"/>
                  </a:solidFill>
                </a:rPr>
                <a:t>chemical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0AC25AB-225D-6244-89CD-0102D77D61C3}"/>
              </a:ext>
            </a:extLst>
          </p:cNvPr>
          <p:cNvGrpSpPr/>
          <p:nvPr/>
        </p:nvGrpSpPr>
        <p:grpSpPr>
          <a:xfrm>
            <a:off x="8786478" y="2332397"/>
            <a:ext cx="1220450" cy="2833285"/>
            <a:chOff x="8903286" y="1984153"/>
            <a:chExt cx="1220450" cy="2833285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9D49C4F-4B58-9C4B-9899-A923A84B6A97}"/>
                </a:ext>
              </a:extLst>
            </p:cNvPr>
            <p:cNvSpPr/>
            <p:nvPr/>
          </p:nvSpPr>
          <p:spPr>
            <a:xfrm rot="2234899">
              <a:off x="8903286" y="1984153"/>
              <a:ext cx="837210" cy="2833285"/>
            </a:xfrm>
            <a:prstGeom prst="ellipse">
              <a:avLst/>
            </a:prstGeom>
            <a:solidFill>
              <a:srgbClr val="FFECBC">
                <a:alpha val="80000"/>
              </a:srgbClr>
            </a:solidFill>
            <a:ln>
              <a:solidFill>
                <a:srgbClr val="E85F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94C16C3-BD5F-2F44-BB96-3E5AA1ACA5BC}"/>
                </a:ext>
              </a:extLst>
            </p:cNvPr>
            <p:cNvSpPr/>
            <p:nvPr/>
          </p:nvSpPr>
          <p:spPr>
            <a:xfrm>
              <a:off x="9368401" y="2619091"/>
              <a:ext cx="755335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200">
                  <a:solidFill>
                    <a:srgbClr val="E85F31"/>
                  </a:solidFill>
                </a:rPr>
                <a:t>Pumped</a:t>
              </a:r>
            </a:p>
            <a:p>
              <a:pPr algn="ctr"/>
              <a:r>
                <a:rPr lang="en-US" sz="1200">
                  <a:solidFill>
                    <a:srgbClr val="E85F31"/>
                  </a:solidFill>
                </a:rPr>
                <a:t>Hydro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6259CD-E518-B641-9E8F-105633401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Illustrative Value/Breakeven Cost 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338C21-2D68-994C-B6ED-59374C8C16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Our final analysis will summarize the value of LODES of varying operating characteristics for different use-cases</a:t>
            </a:r>
          </a:p>
          <a:p>
            <a:pPr lvl="1"/>
            <a:r>
              <a:rPr lang="en-US"/>
              <a:t>Some LODES technologies (e.g., pumped hydro) may not be suitable for some use-cases (e.g., microgrids)</a:t>
            </a:r>
          </a:p>
          <a:p>
            <a:r>
              <a:rPr lang="en-US"/>
              <a:t>We can </a:t>
            </a:r>
            <a:r>
              <a:rPr lang="en-US">
                <a:solidFill>
                  <a:srgbClr val="E85F31"/>
                </a:solidFill>
              </a:rPr>
              <a:t>compare the cost projections from our technology review to the calculated value of LODES </a:t>
            </a:r>
            <a:r>
              <a:rPr lang="en-US"/>
              <a:t>to inform whether technologies are ready for economic deployment in different years</a:t>
            </a:r>
          </a:p>
          <a:p>
            <a:pPr lvl="1"/>
            <a:r>
              <a:rPr lang="en-US"/>
              <a:t>Other “dimensions” of storage characteristics (e.g., efficiency, power rating) may also be interesting for different use-cases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2340B55-DA74-3042-9D6A-EA9BEA4D75B8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364224" y="1280160"/>
            <a:ext cx="5364480" cy="548640"/>
          </a:xfrm>
        </p:spPr>
        <p:txBody>
          <a:bodyPr/>
          <a:lstStyle/>
          <a:p>
            <a:r>
              <a:rPr lang="en-US"/>
              <a:t>Illustrative Comparison of Storage Value &amp; Cost at Different Duration Needs (Snapshot Year)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B2E115D-1DB5-074E-A853-AB24ACC9524D}"/>
              </a:ext>
            </a:extLst>
          </p:cNvPr>
          <p:cNvCxnSpPr>
            <a:cxnSpLocks/>
          </p:cNvCxnSpPr>
          <p:nvPr/>
        </p:nvCxnSpPr>
        <p:spPr>
          <a:xfrm>
            <a:off x="6364224" y="6218238"/>
            <a:ext cx="5218176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0283EBF-2567-6D49-8137-D0716B953537}"/>
              </a:ext>
            </a:extLst>
          </p:cNvPr>
          <p:cNvCxnSpPr>
            <a:cxnSpLocks/>
          </p:cNvCxnSpPr>
          <p:nvPr/>
        </p:nvCxnSpPr>
        <p:spPr>
          <a:xfrm flipV="1">
            <a:off x="6364224" y="2180492"/>
            <a:ext cx="0" cy="403774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69DE3423-B654-8C4E-A5D6-44DF570026AE}"/>
              </a:ext>
            </a:extLst>
          </p:cNvPr>
          <p:cNvSpPr/>
          <p:nvPr/>
        </p:nvSpPr>
        <p:spPr>
          <a:xfrm rot="16200000">
            <a:off x="4641094" y="4045477"/>
            <a:ext cx="31384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chemeClr val="bg1">
                    <a:lumMod val="50000"/>
                  </a:schemeClr>
                </a:solidFill>
              </a:rPr>
              <a:t>Value / Projected Capital Cost ($/kW)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11921D-87AB-B34B-A86D-96D9AFDA759F}"/>
              </a:ext>
            </a:extLst>
          </p:cNvPr>
          <p:cNvSpPr/>
          <p:nvPr/>
        </p:nvSpPr>
        <p:spPr>
          <a:xfrm>
            <a:off x="8308124" y="6217920"/>
            <a:ext cx="14766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chemeClr val="bg1">
                    <a:lumMod val="50000"/>
                  </a:schemeClr>
                </a:solidFill>
              </a:rPr>
              <a:t>Duration (hours)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1358B05-9818-D143-BED3-486364B8F0D1}"/>
              </a:ext>
            </a:extLst>
          </p:cNvPr>
          <p:cNvSpPr/>
          <p:nvPr/>
        </p:nvSpPr>
        <p:spPr>
          <a:xfrm>
            <a:off x="11308991" y="2928347"/>
            <a:ext cx="83942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>
                <a:solidFill>
                  <a:schemeClr val="accent6">
                    <a:lumMod val="60000"/>
                    <a:lumOff val="40000"/>
                  </a:schemeClr>
                </a:solidFill>
              </a:rPr>
              <a:t>Value of Storage in 2045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CFE715B-B406-3449-87E0-51CDC1CE3B40}"/>
              </a:ext>
            </a:extLst>
          </p:cNvPr>
          <p:cNvCxnSpPr>
            <a:cxnSpLocks/>
          </p:cNvCxnSpPr>
          <p:nvPr/>
        </p:nvCxnSpPr>
        <p:spPr>
          <a:xfrm flipV="1">
            <a:off x="6385433" y="4605312"/>
            <a:ext cx="1473852" cy="1622834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91CE16B-A7EF-334D-9D0E-7F3FA52A3645}"/>
              </a:ext>
            </a:extLst>
          </p:cNvPr>
          <p:cNvCxnSpPr>
            <a:cxnSpLocks/>
          </p:cNvCxnSpPr>
          <p:nvPr/>
        </p:nvCxnSpPr>
        <p:spPr>
          <a:xfrm flipV="1">
            <a:off x="7882165" y="3572916"/>
            <a:ext cx="1518336" cy="1012932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86B59E0-544E-384A-AD27-42A77B424719}"/>
              </a:ext>
            </a:extLst>
          </p:cNvPr>
          <p:cNvCxnSpPr>
            <a:cxnSpLocks/>
            <a:endCxn id="28" idx="1"/>
          </p:cNvCxnSpPr>
          <p:nvPr/>
        </p:nvCxnSpPr>
        <p:spPr>
          <a:xfrm flipV="1">
            <a:off x="9374167" y="3228429"/>
            <a:ext cx="1934824" cy="362018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6297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2B69F-2225-B242-8B1E-DA03C7CDE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21722597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7E1338-6BA2-422F-8EAC-281907870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Preliminary Project Schedule &amp; Tasks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5735235C-0B62-4AEC-B607-9DC948DEB600}"/>
              </a:ext>
            </a:extLst>
          </p:cNvPr>
          <p:cNvGraphicFramePr>
            <a:graphicFrameLocks noGrp="1"/>
          </p:cNvGraphicFramePr>
          <p:nvPr/>
        </p:nvGraphicFramePr>
        <p:xfrm>
          <a:off x="10175404" y="204216"/>
          <a:ext cx="1553300" cy="487680"/>
        </p:xfrm>
        <a:graphic>
          <a:graphicData uri="http://schemas.openxmlformats.org/drawingml/2006/table">
            <a:tbl>
              <a:tblPr/>
              <a:tblGrid>
                <a:gridCol w="181700">
                  <a:extLst>
                    <a:ext uri="{9D8B030D-6E8A-4147-A177-3AD203B41FA5}">
                      <a16:colId xmlns:a16="http://schemas.microsoft.com/office/drawing/2014/main" val="178184761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384683405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E8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Deliverable due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3116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Task in progress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528848"/>
                  </a:ext>
                </a:extLst>
              </a:tr>
            </a:tbl>
          </a:graphicData>
        </a:graphic>
      </p:graphicFrame>
      <p:graphicFrame>
        <p:nvGraphicFramePr>
          <p:cNvPr id="7" name="Content Placeholder 10">
            <a:extLst>
              <a:ext uri="{FF2B5EF4-FFF2-40B4-BE49-F238E27FC236}">
                <a16:creationId xmlns:a16="http://schemas.microsoft.com/office/drawing/2014/main" id="{309898DF-A47F-4BEE-90D9-70A56F046AA2}"/>
              </a:ext>
            </a:extLst>
          </p:cNvPr>
          <p:cNvGraphicFramePr>
            <a:graphicFrameLocks/>
          </p:cNvGraphicFramePr>
          <p:nvPr/>
        </p:nvGraphicFramePr>
        <p:xfrm>
          <a:off x="107090" y="1234440"/>
          <a:ext cx="11977820" cy="4389120"/>
        </p:xfrm>
        <a:graphic>
          <a:graphicData uri="http://schemas.openxmlformats.org/drawingml/2006/table">
            <a:tbl>
              <a:tblPr/>
              <a:tblGrid>
                <a:gridCol w="1074622">
                  <a:extLst>
                    <a:ext uri="{9D8B030D-6E8A-4147-A177-3AD203B41FA5}">
                      <a16:colId xmlns:a16="http://schemas.microsoft.com/office/drawing/2014/main" val="3737361793"/>
                    </a:ext>
                  </a:extLst>
                </a:gridCol>
                <a:gridCol w="2856478">
                  <a:extLst>
                    <a:ext uri="{9D8B030D-6E8A-4147-A177-3AD203B41FA5}">
                      <a16:colId xmlns:a16="http://schemas.microsoft.com/office/drawing/2014/main" val="477133962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722756187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591217659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65170769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973269015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443952679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818470812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30137844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81761915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3455504042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525042858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667032002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750733808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3798778176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64185056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3222189352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3309306672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382072065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42878284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495313348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303957632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976164606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049673200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4E6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4E6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4E6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4E6E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4E6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4E6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4E6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4E6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4E6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4E6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4E6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4E6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4E6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4E6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4E6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4E6E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4E6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4E6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4E6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4E6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4E6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34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4E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16614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Task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Sub-Task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Sep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Oct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Nov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May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Aug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Sep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Oct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Nov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May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116058"/>
                  </a:ext>
                </a:extLst>
              </a:tr>
              <a:tr h="365760">
                <a:tc gridSpan="2"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rgbClr val="000000"/>
                          </a:solidFill>
                          <a:latin typeface="+mn-lt"/>
                        </a:rPr>
                        <a:t>Baseline Data Development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00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1887089"/>
                  </a:ext>
                </a:extLst>
              </a:tr>
              <a:tr h="365760">
                <a:tc gridSpan="2"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rgbClr val="000000"/>
                          </a:solidFill>
                          <a:latin typeface="+mn-lt"/>
                        </a:rPr>
                        <a:t>Characterize Energy Storage &amp; Generation Technologies 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765649"/>
                  </a:ext>
                </a:extLst>
              </a:tr>
              <a:tr h="36576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+mn-lt"/>
                        </a:rPr>
                        <a:t>Economywide Scenario Development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00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16451"/>
                  </a:ext>
                </a:extLst>
              </a:tr>
              <a:tr h="365760">
                <a:tc rowSpan="3"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rgbClr val="000000"/>
                          </a:solidFill>
                          <a:latin typeface="+mn-lt"/>
                        </a:rPr>
                        <a:t>Scenario Analysis &amp; </a:t>
                      </a:r>
                    </a:p>
                    <a:p>
                      <a:r>
                        <a:rPr lang="en-US" sz="1100" b="1">
                          <a:solidFill>
                            <a:srgbClr val="000000"/>
                          </a:solidFill>
                          <a:latin typeface="+mn-lt"/>
                        </a:rPr>
                        <a:t>Toolkit Development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</a:rPr>
                        <a:t>Preliminary Analyses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1215992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</a:rPr>
                        <a:t>New Modeling Toolkit Development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980919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</a:rPr>
                        <a:t>Final Scenario Analysis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295669"/>
                  </a:ext>
                </a:extLst>
              </a:tr>
              <a:tr h="365760">
                <a:tc rowSpan="4"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rgbClr val="000000"/>
                          </a:solidFill>
                          <a:latin typeface="+mn-lt"/>
                        </a:rPr>
                        <a:t>Public Workshops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</a:rPr>
                        <a:t>Introductory Public Workshops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2104914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en-US" sz="10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" marR="4572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</a:rPr>
                        <a:t>Data &amp; Scenario Selection Workshop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1322915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en-US" sz="10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" marR="4572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</a:rPr>
                        <a:t>Final Scenario Selection Workshop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3606803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en-US" sz="10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" marR="4572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</a:rPr>
                        <a:t>Final Public Workshop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994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53240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8E1927-2254-C54A-9D33-35A4F8DFECC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/>
              <a:t>Continue working on scenario design &amp; technology review</a:t>
            </a:r>
          </a:p>
          <a:p>
            <a:r>
              <a:rPr lang="en-US"/>
              <a:t>Meet with Technical Advisory Committee to discuss refinements to approach</a:t>
            </a:r>
          </a:p>
          <a:p>
            <a:r>
              <a:rPr lang="en-US"/>
              <a:t>Begin preliminary analysis &amp; data collection to support analysis of various long duration storage use-cases</a:t>
            </a:r>
          </a:p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E15BBB-585D-C745-AD6D-D9E61FD84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35959754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6C4194-9440-5742-86C3-A5299A4A77C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029405" y="3738458"/>
            <a:ext cx="9552995" cy="2357542"/>
          </a:xfrm>
        </p:spPr>
        <p:txBody>
          <a:bodyPr/>
          <a:lstStyle/>
          <a:p>
            <a:r>
              <a:rPr lang="en-US" b="1" dirty="0"/>
              <a:t>Roderick Go, </a:t>
            </a:r>
            <a:r>
              <a:rPr lang="en-US" dirty="0">
                <a:hlinkClick r:id="rId2"/>
              </a:rPr>
              <a:t>roderick@ethree.com</a:t>
            </a:r>
            <a:r>
              <a:rPr lang="en-US" dirty="0"/>
              <a:t> </a:t>
            </a:r>
            <a:br>
              <a:rPr lang="en-US" b="1" dirty="0"/>
            </a:br>
            <a:r>
              <a:rPr lang="en-US" b="1" dirty="0"/>
              <a:t>Nick </a:t>
            </a:r>
            <a:r>
              <a:rPr lang="en-US" b="1" dirty="0" err="1"/>
              <a:t>Schlag</a:t>
            </a:r>
            <a:r>
              <a:rPr lang="en-US" b="1" dirty="0"/>
              <a:t>, </a:t>
            </a:r>
            <a:r>
              <a:rPr lang="en-US" dirty="0">
                <a:hlinkClick r:id="rId3"/>
              </a:rPr>
              <a:t>nick@ethree.com</a:t>
            </a:r>
            <a:r>
              <a:rPr lang="en-US" dirty="0"/>
              <a:t> </a:t>
            </a:r>
            <a:br>
              <a:rPr lang="en-US" dirty="0"/>
            </a:br>
            <a:r>
              <a:rPr lang="en-US" b="1" dirty="0"/>
              <a:t>Amber Mahone,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amber@ethree.com</a:t>
            </a:r>
            <a:r>
              <a:rPr lang="en-US" dirty="0"/>
              <a:t> </a:t>
            </a:r>
          </a:p>
          <a:p>
            <a:br>
              <a:rPr lang="en-US" b="1" dirty="0"/>
            </a:br>
            <a:r>
              <a:rPr lang="en-US" dirty="0"/>
              <a:t>Energy &amp; Environmental Economics, Inc. (E3)</a:t>
            </a:r>
            <a:br>
              <a:rPr lang="en-US" dirty="0"/>
            </a:br>
            <a:r>
              <a:rPr lang="en-US" dirty="0"/>
              <a:t>44 Montgomery Street, Suite 1500 | San Francisco, CA 94104</a:t>
            </a:r>
          </a:p>
        </p:txBody>
      </p:sp>
    </p:spTree>
    <p:extLst>
      <p:ext uri="{BB962C8B-B14F-4D97-AF65-F5344CB8AC3E}">
        <p14:creationId xmlns:p14="http://schemas.microsoft.com/office/powerpoint/2010/main" val="16593614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6D552-0A3E-47A1-8812-1C900CB44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181" y="0"/>
            <a:ext cx="10279171" cy="896112"/>
          </a:xfrm>
        </p:spPr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613E6C-F7D4-5D49-ACCA-023A0A6E1B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296" y="1280160"/>
            <a:ext cx="11265408" cy="4937760"/>
          </a:xfrm>
        </p:spPr>
        <p:txBody>
          <a:bodyPr/>
          <a:lstStyle/>
          <a:p>
            <a:r>
              <a:rPr lang="en-US" sz="1400" b="0" err="1"/>
              <a:t>Arévalo</a:t>
            </a:r>
            <a:r>
              <a:rPr lang="en-US" sz="1400" b="0"/>
              <a:t>-Cordero, P., Benavides, D. J., Juan Leonardo, Hernández-</a:t>
            </a:r>
            <a:r>
              <a:rPr lang="en-US" sz="1400" b="0" err="1"/>
              <a:t>Callejo</a:t>
            </a:r>
            <a:r>
              <a:rPr lang="en-US" sz="1400" b="0"/>
              <a:t>, L., &amp; Jurado, F. (2020). </a:t>
            </a:r>
            <a:r>
              <a:rPr lang="en-US" sz="1400" b="0">
                <a:hlinkClick r:id="rId2"/>
              </a:rPr>
              <a:t>Optimal energy management strategies to reduce diesel consumption for a hybrid off-grid system</a:t>
            </a:r>
            <a:r>
              <a:rPr lang="en-US" sz="1400" b="0"/>
              <a:t>. </a:t>
            </a:r>
            <a:r>
              <a:rPr lang="en-US" sz="1400" b="0" err="1"/>
              <a:t>Revista</a:t>
            </a:r>
            <a:r>
              <a:rPr lang="en-US" sz="1400" b="0"/>
              <a:t> </a:t>
            </a:r>
            <a:r>
              <a:rPr lang="en-US" sz="1400" b="0" err="1"/>
              <a:t>Facultad</a:t>
            </a:r>
            <a:r>
              <a:rPr lang="en-US" sz="1400" b="0"/>
              <a:t> de </a:t>
            </a:r>
            <a:r>
              <a:rPr lang="en-US" sz="1400" b="0" err="1"/>
              <a:t>Ingeniería</a:t>
            </a:r>
            <a:r>
              <a:rPr lang="en-US" sz="1400" b="0"/>
              <a:t> Universidad de Antioquia, 98, 47–58.</a:t>
            </a:r>
          </a:p>
          <a:p>
            <a:r>
              <a:rPr lang="en-US" sz="1400" b="0"/>
              <a:t>CAISO. “</a:t>
            </a:r>
            <a:r>
              <a:rPr lang="en-US" sz="1400" b="0">
                <a:hlinkClick r:id="rId3"/>
              </a:rPr>
              <a:t>Final 2025 Long-Term Local Capacity Technical Study Report</a:t>
            </a:r>
            <a:r>
              <a:rPr lang="en-US" sz="1400" b="0"/>
              <a:t>” (2020).</a:t>
            </a:r>
          </a:p>
          <a:p>
            <a:r>
              <a:rPr lang="en-US" sz="1400" b="0"/>
              <a:t>California Energy Commission, E3. “</a:t>
            </a:r>
            <a:r>
              <a:rPr lang="en-US" sz="1400" b="0">
                <a:hlinkClick r:id="rId4"/>
              </a:rPr>
              <a:t>Final Project Report: Santa Monica City Yards Advanced Energy District</a:t>
            </a:r>
            <a:r>
              <a:rPr lang="en-US" sz="1400" b="0"/>
              <a:t>.”</a:t>
            </a:r>
          </a:p>
          <a:p>
            <a:r>
              <a:rPr lang="en-US" sz="1400" b="0"/>
              <a:t>California Energy Commission, E3. “</a:t>
            </a:r>
            <a:r>
              <a:rPr lang="en-US" sz="1400" b="0">
                <a:hlinkClick r:id="rId5"/>
              </a:rPr>
              <a:t>Presentation – SB 100 Draft Results</a:t>
            </a:r>
            <a:r>
              <a:rPr lang="en-US" sz="1400" b="0"/>
              <a:t>.” 19-SB-100 (2020).</a:t>
            </a:r>
          </a:p>
          <a:p>
            <a:r>
              <a:rPr lang="en-US" sz="1400" b="0"/>
              <a:t>Dowling, Jacqueline A., Katherine Z. Rinaldi, Tyler H. Ruggles, Steven J. Davis, Mengyao Yuan, Fan Tong, Nathan S. Lewis, and Ken </a:t>
            </a:r>
            <a:r>
              <a:rPr lang="en-US" sz="1400" b="0" err="1"/>
              <a:t>Caldeira</a:t>
            </a:r>
            <a:r>
              <a:rPr lang="en-US" sz="1400" b="0"/>
              <a:t>. "Role of Long-Duration Energy Storage in Variable Renewable Electricity Systems." Joule 4, no. 9 (2020): 1907-1928.</a:t>
            </a:r>
          </a:p>
          <a:p>
            <a:r>
              <a:rPr lang="en-US" sz="1400" b="0"/>
              <a:t>E3. “</a:t>
            </a:r>
            <a:r>
              <a:rPr lang="en-US" sz="1400" b="0">
                <a:hlinkClick r:id="rId6"/>
              </a:rPr>
              <a:t>Least Cost Carbon Reduction Policies in PJM</a:t>
            </a:r>
            <a:r>
              <a:rPr lang="en-US" sz="1400" b="0"/>
              <a:t>.” (2020).</a:t>
            </a:r>
          </a:p>
          <a:p>
            <a:r>
              <a:rPr lang="en-US" sz="1400" b="0"/>
              <a:t>E3. “</a:t>
            </a:r>
            <a:r>
              <a:rPr lang="en-US" sz="1400" b="0">
                <a:hlinkClick r:id="rId7"/>
              </a:rPr>
              <a:t>Electric Reliability under Deep Decarbonization in New England</a:t>
            </a:r>
            <a:r>
              <a:rPr lang="en-US" sz="1400" b="0"/>
              <a:t>.” Presentation at NEPOOL Meeting (2020).</a:t>
            </a:r>
          </a:p>
          <a:p>
            <a:r>
              <a:rPr lang="en-US" sz="1400" b="0"/>
              <a:t>EFI, E3. “</a:t>
            </a:r>
            <a:r>
              <a:rPr lang="en-US" sz="1400" b="0">
                <a:hlinkClick r:id="rId8"/>
              </a:rPr>
              <a:t>Hydrogen Opportunities in a Low-Carbon Future</a:t>
            </a:r>
            <a:r>
              <a:rPr lang="en-US" sz="1400" b="0"/>
              <a:t>.” (2020).</a:t>
            </a:r>
          </a:p>
          <a:p>
            <a:r>
              <a:rPr lang="en-US" sz="1400" b="0" err="1"/>
              <a:t>Glenk</a:t>
            </a:r>
            <a:r>
              <a:rPr lang="en-US" sz="1400" b="0"/>
              <a:t>, Gunther, and Stefan </a:t>
            </a:r>
            <a:r>
              <a:rPr lang="en-US" sz="1400" b="0" err="1"/>
              <a:t>Reichelstein</a:t>
            </a:r>
            <a:r>
              <a:rPr lang="en-US" sz="1400" b="0"/>
              <a:t>. "Economics of converting renewable power to hydrogen." Nature Energy 4, no. 3 (2019): 216-222.</a:t>
            </a:r>
          </a:p>
          <a:p>
            <a:r>
              <a:rPr lang="en-US" sz="1400" b="0"/>
              <a:t>Guerra, Omar J., </a:t>
            </a:r>
            <a:r>
              <a:rPr lang="en-US" sz="1400" b="0" err="1"/>
              <a:t>Jiazi</a:t>
            </a:r>
            <a:r>
              <a:rPr lang="en-US" sz="1400" b="0"/>
              <a:t> Zhang, Joshua </a:t>
            </a:r>
            <a:r>
              <a:rPr lang="en-US" sz="1400" b="0" err="1"/>
              <a:t>Eichman</a:t>
            </a:r>
            <a:r>
              <a:rPr lang="en-US" sz="1400" b="0"/>
              <a:t>, Paul Denholm, Jennifer Kurtz, and </a:t>
            </a:r>
            <a:r>
              <a:rPr lang="en-US" sz="1400" b="0" err="1"/>
              <a:t>Bri</a:t>
            </a:r>
            <a:r>
              <a:rPr lang="en-US" sz="1400" b="0"/>
              <a:t>-Mathias Hodge. "The value of seasonal energy storage technologies for the integration of wind and solar power." Energy &amp; Environmental Science (2020).</a:t>
            </a:r>
          </a:p>
          <a:p>
            <a:r>
              <a:rPr lang="en-US" sz="1400" b="0"/>
              <a:t>Lux Research. “</a:t>
            </a:r>
            <a:r>
              <a:rPr lang="en-US" sz="1400" b="0">
                <a:hlinkClick r:id="rId9"/>
              </a:rPr>
              <a:t>Defining long-duration energy storage</a:t>
            </a:r>
            <a:r>
              <a:rPr lang="en-US" sz="1400" b="0"/>
              <a:t>.” (2019).</a:t>
            </a:r>
          </a:p>
        </p:txBody>
      </p:sp>
    </p:spTree>
    <p:extLst>
      <p:ext uri="{BB962C8B-B14F-4D97-AF65-F5344CB8AC3E}">
        <p14:creationId xmlns:p14="http://schemas.microsoft.com/office/powerpoint/2010/main" val="1662031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7E1338-6BA2-422F-8EAC-281907870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 of Project Team &amp; Responsibilities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303A1350-9D7D-4B41-981B-309FA6A38E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296" y="1280160"/>
            <a:ext cx="4343400" cy="4937760"/>
          </a:xfrm>
        </p:spPr>
        <p:txBody>
          <a:bodyPr/>
          <a:lstStyle/>
          <a:p>
            <a:r>
              <a:rPr lang="en-US" sz="1600">
                <a:solidFill>
                  <a:srgbClr val="E85F31"/>
                </a:solidFill>
              </a:rPr>
              <a:t>E3</a:t>
            </a:r>
            <a:r>
              <a:rPr lang="en-US" sz="1600"/>
              <a:t> will lead this team, leveraging expertise in deep decarbonization analyses</a:t>
            </a:r>
          </a:p>
          <a:p>
            <a:pPr lvl="1"/>
            <a:r>
              <a:rPr lang="en-US" sz="1400" b="1"/>
              <a:t>Amber Mahone </a:t>
            </a:r>
            <a:r>
              <a:rPr lang="en-US" sz="1400"/>
              <a:t>and</a:t>
            </a:r>
            <a:r>
              <a:rPr lang="en-US" sz="1400" b="1"/>
              <a:t> Roderick Go </a:t>
            </a:r>
            <a:r>
              <a:rPr lang="en-US" sz="1400"/>
              <a:t>will be serve as project managers</a:t>
            </a:r>
          </a:p>
          <a:p>
            <a:pPr lvl="1"/>
            <a:r>
              <a:rPr lang="en-US" sz="1400" b="1"/>
              <a:t>Arne Olson </a:t>
            </a:r>
            <a:r>
              <a:rPr lang="en-US" sz="1400"/>
              <a:t>will be principal investigator</a:t>
            </a:r>
          </a:p>
          <a:p>
            <a:pPr lvl="1"/>
            <a:r>
              <a:rPr lang="en-US" sz="1400" b="1"/>
              <a:t>Nick Schlag </a:t>
            </a:r>
            <a:r>
              <a:rPr lang="en-US" sz="1400"/>
              <a:t>will serve as project advisor</a:t>
            </a:r>
          </a:p>
          <a:p>
            <a:r>
              <a:rPr lang="en-US" sz="1600">
                <a:solidFill>
                  <a:srgbClr val="E85F31"/>
                </a:solidFill>
              </a:rPr>
              <a:t>Form Energy </a:t>
            </a:r>
            <a:r>
              <a:rPr lang="en-US" sz="1600"/>
              <a:t>will provide technology expertise on their long duration storage technology and analytical support valuing long duration storage assets</a:t>
            </a:r>
          </a:p>
          <a:p>
            <a:r>
              <a:rPr lang="en-US" sz="1600">
                <a:solidFill>
                  <a:srgbClr val="E85F31"/>
                </a:solidFill>
              </a:rPr>
              <a:t>UCSD CER </a:t>
            </a:r>
            <a:r>
              <a:rPr lang="en-US" sz="1600"/>
              <a:t>will draw on real-world testing expertise to assess the technical characteristics of long duration storage technologies and use the UCSD campus as a case study for low-carbon microgrids based on long duration storage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2DF5715D-C4D4-4918-9316-F84206080ABE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5029200" y="1280160"/>
            <a:ext cx="6699504" cy="365760"/>
          </a:xfrm>
          <a:ln w="28575">
            <a:solidFill>
              <a:schemeClr val="accent1"/>
            </a:solidFill>
          </a:ln>
        </p:spPr>
        <p:txBody>
          <a:bodyPr/>
          <a:lstStyle/>
          <a:p>
            <a:r>
              <a:rPr lang="en-US"/>
              <a:t>Overview of Project Team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7F1C0AB-9FD3-4D5D-BA29-10B886FF6C57}"/>
              </a:ext>
            </a:extLst>
          </p:cNvPr>
          <p:cNvGrpSpPr/>
          <p:nvPr/>
        </p:nvGrpSpPr>
        <p:grpSpPr>
          <a:xfrm>
            <a:off x="5027676" y="1722119"/>
            <a:ext cx="6699505" cy="4572000"/>
            <a:chOff x="5027676" y="1722119"/>
            <a:chExt cx="6699505" cy="45720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F91AB0C-DB54-4B4F-B275-A5C8EBF55BA9}"/>
                </a:ext>
              </a:extLst>
            </p:cNvPr>
            <p:cNvGrpSpPr/>
            <p:nvPr/>
          </p:nvGrpSpPr>
          <p:grpSpPr>
            <a:xfrm>
              <a:off x="5027676" y="1722119"/>
              <a:ext cx="6699505" cy="4572000"/>
              <a:chOff x="1165866" y="138172"/>
              <a:chExt cx="9144001" cy="6216303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8E7943A-88BC-4598-AC88-F3E762D55088}"/>
                  </a:ext>
                </a:extLst>
              </p:cNvPr>
              <p:cNvSpPr/>
              <p:nvPr/>
            </p:nvSpPr>
            <p:spPr>
              <a:xfrm>
                <a:off x="5829308" y="3519835"/>
                <a:ext cx="4480559" cy="283464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050" b="1" u="sng">
                    <a:solidFill>
                      <a:schemeClr val="accent1"/>
                    </a:solidFill>
                  </a:rPr>
                  <a:t>Sub-Contractor 2</a:t>
                </a:r>
                <a:r>
                  <a:rPr lang="en-US" sz="1050" b="1">
                    <a:solidFill>
                      <a:schemeClr val="accent1"/>
                    </a:solidFill>
                  </a:rPr>
                  <a:t>: </a:t>
                </a:r>
                <a:br>
                  <a:rPr lang="en-US" sz="1050" b="1">
                    <a:solidFill>
                      <a:schemeClr val="accent1"/>
                    </a:solidFill>
                  </a:rPr>
                </a:br>
                <a:r>
                  <a:rPr lang="en-US" sz="1050" b="1">
                    <a:solidFill>
                      <a:schemeClr val="accent1"/>
                    </a:solidFill>
                  </a:rPr>
                  <a:t>Form Energy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800" b="1">
                  <a:solidFill>
                    <a:schemeClr val="accent1"/>
                  </a:solidFill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 b="1">
                    <a:solidFill>
                      <a:schemeClr val="accent1"/>
                    </a:solidFill>
                  </a:rPr>
                  <a:t>Dr. Marco Ferrara,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>
                    <a:solidFill>
                      <a:schemeClr val="accent1"/>
                    </a:solidFill>
                  </a:rPr>
                  <a:t>Co-Founder &amp; SVP of Analytics and Business Development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 b="1">
                    <a:solidFill>
                      <a:schemeClr val="accent1"/>
                    </a:solidFill>
                  </a:rPr>
                  <a:t>Mateo Jaramillo</a:t>
                </a:r>
                <a:r>
                  <a:rPr lang="en-US" sz="800">
                    <a:solidFill>
                      <a:schemeClr val="accent1"/>
                    </a:solidFill>
                  </a:rPr>
                  <a:t>,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>
                    <a:solidFill>
                      <a:schemeClr val="accent1"/>
                    </a:solidFill>
                  </a:rPr>
                  <a:t>Co-Founder &amp; Executive Chairman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 b="1">
                    <a:solidFill>
                      <a:schemeClr val="accent1"/>
                    </a:solidFill>
                  </a:rPr>
                  <a:t>Dr. Scott Burger</a:t>
                </a:r>
                <a:r>
                  <a:rPr lang="en-US" sz="800">
                    <a:solidFill>
                      <a:schemeClr val="accent1"/>
                    </a:solidFill>
                  </a:rPr>
                  <a:t>,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>
                    <a:solidFill>
                      <a:schemeClr val="accent1"/>
                    </a:solidFill>
                  </a:rPr>
                  <a:t>Analytics Lead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 b="1">
                    <a:solidFill>
                      <a:schemeClr val="accent1"/>
                    </a:solidFill>
                  </a:rPr>
                  <a:t>Dr. Aly </a:t>
                </a:r>
                <a:r>
                  <a:rPr lang="en-US" sz="800" b="1" err="1">
                    <a:solidFill>
                      <a:schemeClr val="accent1"/>
                    </a:solidFill>
                  </a:rPr>
                  <a:t>Eltayeb</a:t>
                </a:r>
                <a:r>
                  <a:rPr lang="en-US" sz="800">
                    <a:solidFill>
                      <a:schemeClr val="accent1"/>
                    </a:solidFill>
                  </a:rPr>
                  <a:t>,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>
                    <a:solidFill>
                      <a:schemeClr val="accent1"/>
                    </a:solidFill>
                  </a:rPr>
                  <a:t>Manager of Business Development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 b="1">
                    <a:solidFill>
                      <a:schemeClr val="accent1"/>
                    </a:solidFill>
                  </a:rPr>
                  <a:t>Dr. Ben Jenkins</a:t>
                </a:r>
                <a:r>
                  <a:rPr lang="en-US" sz="800">
                    <a:solidFill>
                      <a:schemeClr val="accent1"/>
                    </a:solidFill>
                  </a:rPr>
                  <a:t>,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>
                    <a:solidFill>
                      <a:schemeClr val="accent1"/>
                    </a:solidFill>
                  </a:rPr>
                  <a:t>Manager, Data and Optimization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 b="1">
                    <a:solidFill>
                      <a:schemeClr val="accent1"/>
                    </a:solidFill>
                  </a:rPr>
                  <a:t>Jason Houck,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>
                    <a:solidFill>
                      <a:schemeClr val="accent1"/>
                    </a:solidFill>
                  </a:rPr>
                  <a:t>Policy and Regulatory Affairs Lead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D8F2B32-6BF9-45DC-87C2-CC739AED107D}"/>
                  </a:ext>
                </a:extLst>
              </p:cNvPr>
              <p:cNvSpPr/>
              <p:nvPr/>
            </p:nvSpPr>
            <p:spPr>
              <a:xfrm>
                <a:off x="1165867" y="138173"/>
                <a:ext cx="9144000" cy="31089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050" b="1" u="sng">
                    <a:solidFill>
                      <a:schemeClr val="accent1"/>
                    </a:solidFill>
                  </a:rPr>
                  <a:t>Prime Recipient</a:t>
                </a:r>
                <a:r>
                  <a:rPr lang="en-US" sz="1050" b="1">
                    <a:solidFill>
                      <a:schemeClr val="accent1"/>
                    </a:solidFill>
                  </a:rPr>
                  <a:t>: E3</a:t>
                </a:r>
              </a:p>
              <a:p>
                <a:pPr algn="ctr"/>
                <a:endParaRPr lang="en-US" sz="1050" b="1">
                  <a:solidFill>
                    <a:schemeClr val="accent1"/>
                  </a:solidFill>
                </a:endParaRPr>
              </a:p>
              <a:p>
                <a:pPr algn="ctr"/>
                <a:endParaRPr lang="en-US" sz="1050" b="1">
                  <a:solidFill>
                    <a:schemeClr val="accent1"/>
                  </a:solidFill>
                </a:endParaRPr>
              </a:p>
              <a:p>
                <a:pPr algn="ctr"/>
                <a:endParaRPr lang="en-US" sz="1050" b="1">
                  <a:solidFill>
                    <a:schemeClr val="accent1"/>
                  </a:solidFill>
                </a:endParaRPr>
              </a:p>
              <a:p>
                <a:pPr algn="ctr"/>
                <a:endParaRPr lang="en-US" sz="1050" b="1">
                  <a:solidFill>
                    <a:schemeClr val="accent1"/>
                  </a:solidFill>
                </a:endParaRPr>
              </a:p>
              <a:p>
                <a:pPr algn="ctr"/>
                <a:endParaRPr lang="en-US" sz="1050" b="1">
                  <a:solidFill>
                    <a:schemeClr val="accent1"/>
                  </a:solidFill>
                </a:endParaRPr>
              </a:p>
              <a:p>
                <a:pPr algn="ctr"/>
                <a:endParaRPr lang="en-US" sz="1050" b="1">
                  <a:solidFill>
                    <a:schemeClr val="accent1"/>
                  </a:solidFill>
                </a:endParaRPr>
              </a:p>
              <a:p>
                <a:pPr algn="ctr"/>
                <a:endParaRPr lang="en-US" sz="1050" b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E502653-09A8-4757-9589-720C12DF1FFD}"/>
                  </a:ext>
                </a:extLst>
              </p:cNvPr>
              <p:cNvSpPr/>
              <p:nvPr/>
            </p:nvSpPr>
            <p:spPr>
              <a:xfrm>
                <a:off x="1165866" y="3519835"/>
                <a:ext cx="4480559" cy="283464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t"/>
              <a:lstStyle/>
              <a:p>
                <a:r>
                  <a:rPr lang="en-US" sz="1050" b="1" u="sng">
                    <a:solidFill>
                      <a:schemeClr val="accent1"/>
                    </a:solidFill>
                  </a:rPr>
                  <a:t>Sub-Contractor 1</a:t>
                </a:r>
                <a:r>
                  <a:rPr lang="en-US" sz="1050" b="1">
                    <a:solidFill>
                      <a:schemeClr val="accent1"/>
                    </a:solidFill>
                  </a:rPr>
                  <a:t>: </a:t>
                </a:r>
                <a:br>
                  <a:rPr lang="en-US" sz="1050" b="1" u="sng"/>
                </a:br>
                <a:r>
                  <a:rPr lang="en-US" sz="1050" b="1">
                    <a:solidFill>
                      <a:schemeClr val="accent1"/>
                    </a:solidFill>
                  </a:rPr>
                  <a:t>University of California </a:t>
                </a:r>
                <a:br>
                  <a:rPr lang="en-US" sz="1050" b="1"/>
                </a:br>
                <a:r>
                  <a:rPr lang="en-US" sz="1050" b="1">
                    <a:solidFill>
                      <a:schemeClr val="accent1"/>
                    </a:solidFill>
                  </a:rPr>
                  <a:t>San Diego Center for Energy Research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800" b="1">
                  <a:solidFill>
                    <a:schemeClr val="accent1"/>
                  </a:solidFill>
                </a:endParaRPr>
              </a:p>
              <a:p>
                <a:r>
                  <a:rPr lang="en-US" sz="800" b="1">
                    <a:solidFill>
                      <a:schemeClr val="accent1"/>
                    </a:solidFill>
                  </a:rPr>
                  <a:t>Mike Ferry, </a:t>
                </a:r>
                <a:endParaRPr lang="en-US" sz="800" b="1">
                  <a:solidFill>
                    <a:schemeClr val="accent1"/>
                  </a:solidFill>
                  <a:cs typeface="Arial"/>
                </a:endParaRPr>
              </a:p>
              <a:p>
                <a:r>
                  <a:rPr lang="en-US" sz="800">
                    <a:solidFill>
                      <a:schemeClr val="accent1"/>
                    </a:solidFill>
                  </a:rPr>
                  <a:t>Director of Energy Storage</a:t>
                </a:r>
                <a:endParaRPr lang="en-US" sz="800">
                  <a:solidFill>
                    <a:schemeClr val="accent1"/>
                  </a:solidFill>
                  <a:cs typeface="Arial"/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>
                    <a:solidFill>
                      <a:schemeClr val="accent1"/>
                    </a:solidFill>
                  </a:rPr>
                  <a:t>and Systems</a:t>
                </a:r>
                <a:endParaRPr lang="en-US" sz="800">
                  <a:solidFill>
                    <a:schemeClr val="accent1"/>
                  </a:solidFill>
                  <a:cs typeface="Arial"/>
                </a:endParaRPr>
              </a:p>
              <a:p>
                <a:endParaRPr lang="en-US" sz="800" b="1">
                  <a:solidFill>
                    <a:schemeClr val="accent1"/>
                  </a:solidFill>
                  <a:cs typeface="Arial" panose="020B0604020202020204"/>
                </a:endParaRPr>
              </a:p>
              <a:p>
                <a:endParaRPr lang="en-US" sz="800" b="1">
                  <a:solidFill>
                    <a:schemeClr val="accent1"/>
                  </a:solidFill>
                  <a:cs typeface="Arial" panose="020B0604020202020204"/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 b="1">
                    <a:solidFill>
                      <a:schemeClr val="accent1"/>
                    </a:solidFill>
                    <a:cs typeface="Arial" panose="020B0604020202020204"/>
                  </a:rPr>
                  <a:t>Ryan Hanna,</a:t>
                </a:r>
                <a:r>
                  <a:rPr lang="en-US" sz="800">
                    <a:solidFill>
                      <a:schemeClr val="accent1"/>
                    </a:solidFill>
                    <a:cs typeface="Arial" panose="020B0604020202020204"/>
                  </a:rPr>
                  <a:t> </a:t>
                </a:r>
                <a:endParaRPr lang="en-US">
                  <a:solidFill>
                    <a:schemeClr val="accent1"/>
                  </a:solidFill>
                  <a:cs typeface="Arial"/>
                </a:endParaRPr>
              </a:p>
              <a:p>
                <a:r>
                  <a:rPr lang="en-US" sz="800">
                    <a:solidFill>
                      <a:schemeClr val="accent1"/>
                    </a:solidFill>
                    <a:cs typeface="Arial" panose="020B0604020202020204"/>
                  </a:rPr>
                  <a:t>Research Scientist</a:t>
                </a:r>
              </a:p>
              <a:p>
                <a:endParaRPr lang="en-US" sz="1000" b="1" u="sng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14" name="Connector: Elbow 13">
                <a:extLst>
                  <a:ext uri="{FF2B5EF4-FFF2-40B4-BE49-F238E27FC236}">
                    <a16:creationId xmlns:a16="http://schemas.microsoft.com/office/drawing/2014/main" id="{B5481C5B-9D49-494F-8C39-523AF94F97AC}"/>
                  </a:ext>
                </a:extLst>
              </p:cNvPr>
              <p:cNvCxnSpPr>
                <a:cxnSpLocks/>
                <a:stCxn id="12" idx="2"/>
                <a:endCxn id="13" idx="0"/>
              </p:cNvCxnSpPr>
              <p:nvPr/>
            </p:nvCxnSpPr>
            <p:spPr>
              <a:xfrm rot="5400000">
                <a:off x="4435656" y="2217623"/>
                <a:ext cx="272703" cy="2331722"/>
              </a:xfrm>
              <a:prstGeom prst="bentConnector3">
                <a:avLst>
                  <a:gd name="adj1" fmla="val 50000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or: Elbow 14">
                <a:extLst>
                  <a:ext uri="{FF2B5EF4-FFF2-40B4-BE49-F238E27FC236}">
                    <a16:creationId xmlns:a16="http://schemas.microsoft.com/office/drawing/2014/main" id="{86731F6B-EDA0-4608-839A-C0B11585502A}"/>
                  </a:ext>
                </a:extLst>
              </p:cNvPr>
              <p:cNvCxnSpPr>
                <a:cxnSpLocks/>
                <a:stCxn id="12" idx="2"/>
                <a:endCxn id="11" idx="0"/>
              </p:cNvCxnSpPr>
              <p:nvPr/>
            </p:nvCxnSpPr>
            <p:spPr>
              <a:xfrm rot="16200000" flipH="1">
                <a:off x="6767376" y="2217624"/>
                <a:ext cx="272703" cy="2331719"/>
              </a:xfrm>
              <a:prstGeom prst="bentConnector3">
                <a:avLst>
                  <a:gd name="adj1" fmla="val 50000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" name="Picture 4">
                <a:extLst>
                  <a:ext uri="{FF2B5EF4-FFF2-40B4-BE49-F238E27FC236}">
                    <a16:creationId xmlns:a16="http://schemas.microsoft.com/office/drawing/2014/main" id="{C993760F-3772-4335-93EE-F8AFF92426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42211" y="3600451"/>
                <a:ext cx="829802" cy="5767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E47AC475-1130-4F33-8F5A-ED8A97DC6FC9}"/>
                  </a:ext>
                </a:extLst>
              </p:cNvPr>
              <p:cNvGrpSpPr/>
              <p:nvPr/>
            </p:nvGrpSpPr>
            <p:grpSpPr>
              <a:xfrm>
                <a:off x="4326394" y="492205"/>
                <a:ext cx="2743200" cy="1280160"/>
                <a:chOff x="4326394" y="306608"/>
                <a:chExt cx="2743200" cy="1280160"/>
              </a:xfrm>
            </p:grpSpPr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33A2D519-E65E-4D76-AB26-C08473CC835B}"/>
                    </a:ext>
                  </a:extLst>
                </p:cNvPr>
                <p:cNvSpPr txBox="1"/>
                <p:nvPr/>
              </p:nvSpPr>
              <p:spPr>
                <a:xfrm>
                  <a:off x="4326394" y="306608"/>
                  <a:ext cx="2743200" cy="1280160"/>
                </a:xfrm>
                <a:prstGeom prst="rect">
                  <a:avLst/>
                </a:prstGeom>
                <a:solidFill>
                  <a:srgbClr val="F2F2F2"/>
                </a:solidFill>
                <a:ln w="19050">
                  <a:solidFill>
                    <a:schemeClr val="accent1"/>
                  </a:solidFill>
                </a:ln>
              </p:spPr>
              <p:txBody>
                <a:bodyPr wrap="square" rtlCol="0">
                  <a:no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900" b="1">
                      <a:solidFill>
                        <a:schemeClr val="accent1"/>
                      </a:solidFill>
                      <a:latin typeface="+mn-lt"/>
                      <a:cs typeface="+mn-cs"/>
                    </a:rPr>
                    <a:t>Project Manager </a:t>
                  </a:r>
                  <a:r>
                    <a:rPr lang="en-US" sz="900">
                      <a:solidFill>
                        <a:schemeClr val="accent1"/>
                      </a:solidFill>
                      <a:latin typeface="+mn-lt"/>
                      <a:cs typeface="+mn-cs"/>
                    </a:rPr>
                    <a:t>(External)</a:t>
                  </a:r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9E09A638-FA46-4B4F-82A4-31DAD82CFD18}"/>
                    </a:ext>
                  </a:extLst>
                </p:cNvPr>
                <p:cNvSpPr txBox="1"/>
                <p:nvPr/>
              </p:nvSpPr>
              <p:spPr>
                <a:xfrm>
                  <a:off x="5516164" y="819736"/>
                  <a:ext cx="1528994" cy="4673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800" b="1">
                      <a:solidFill>
                        <a:schemeClr val="accent1"/>
                      </a:solidFill>
                      <a:latin typeface="+mn-lt"/>
                      <a:cs typeface="+mn-cs"/>
                    </a:rPr>
                    <a:t>Amber Mahone, 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800">
                      <a:solidFill>
                        <a:schemeClr val="accent1"/>
                      </a:solidFill>
                      <a:latin typeface="+mn-lt"/>
                      <a:cs typeface="+mn-cs"/>
                    </a:rPr>
                    <a:t>Partner</a:t>
                  </a:r>
                </a:p>
              </p:txBody>
            </p:sp>
            <p:pic>
              <p:nvPicPr>
                <p:cNvPr id="36" name="Picture 2" descr="Amber Mahone">
                  <a:extLst>
                    <a:ext uri="{FF2B5EF4-FFF2-40B4-BE49-F238E27FC236}">
                      <a16:creationId xmlns:a16="http://schemas.microsoft.com/office/drawing/2014/main" id="{83F53FD3-5E4A-4172-AB5C-0997A86C24C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59334" y="576090"/>
                  <a:ext cx="1056830" cy="9144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CDF83A50-8038-4D84-909A-6CF5FCBAD7D9}"/>
                  </a:ext>
                </a:extLst>
              </p:cNvPr>
              <p:cNvGrpSpPr/>
              <p:nvPr/>
            </p:nvGrpSpPr>
            <p:grpSpPr>
              <a:xfrm>
                <a:off x="4326394" y="1867812"/>
                <a:ext cx="2743200" cy="1280160"/>
                <a:chOff x="4326394" y="1751366"/>
                <a:chExt cx="2743200" cy="1280160"/>
              </a:xfrm>
            </p:grpSpPr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415EC0C3-F24B-4A18-BA8B-2997BFE736BD}"/>
                    </a:ext>
                  </a:extLst>
                </p:cNvPr>
                <p:cNvSpPr txBox="1"/>
                <p:nvPr/>
              </p:nvSpPr>
              <p:spPr>
                <a:xfrm>
                  <a:off x="4326394" y="1751366"/>
                  <a:ext cx="2743200" cy="1280160"/>
                </a:xfrm>
                <a:prstGeom prst="rect">
                  <a:avLst/>
                </a:prstGeom>
                <a:solidFill>
                  <a:srgbClr val="F2F2F2"/>
                </a:solidFill>
                <a:ln w="19050">
                  <a:solidFill>
                    <a:schemeClr val="accent1"/>
                  </a:solidFill>
                </a:ln>
              </p:spPr>
              <p:txBody>
                <a:bodyPr wrap="square" rtlCol="0">
                  <a:no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900" b="1">
                      <a:solidFill>
                        <a:schemeClr val="accent1"/>
                      </a:solidFill>
                      <a:latin typeface="+mn-lt"/>
                      <a:cs typeface="+mn-cs"/>
                    </a:rPr>
                    <a:t>Project Manager </a:t>
                  </a:r>
                  <a:r>
                    <a:rPr lang="en-US" sz="900">
                      <a:solidFill>
                        <a:schemeClr val="accent1"/>
                      </a:solidFill>
                      <a:latin typeface="+mn-lt"/>
                      <a:cs typeface="+mn-cs"/>
                    </a:rPr>
                    <a:t>(Internal)</a:t>
                  </a: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233762A-F718-48AC-874E-247A7E5CA8F0}"/>
                    </a:ext>
                  </a:extLst>
                </p:cNvPr>
                <p:cNvSpPr txBox="1"/>
                <p:nvPr/>
              </p:nvSpPr>
              <p:spPr>
                <a:xfrm>
                  <a:off x="5516164" y="2268872"/>
                  <a:ext cx="1528994" cy="4673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800" b="1">
                      <a:solidFill>
                        <a:schemeClr val="accent1"/>
                      </a:solidFill>
                      <a:latin typeface="+mn-lt"/>
                      <a:cs typeface="+mn-cs"/>
                    </a:rPr>
                    <a:t>Roderick Go, 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800">
                      <a:solidFill>
                        <a:schemeClr val="accent1"/>
                      </a:solidFill>
                      <a:latin typeface="+mn-lt"/>
                      <a:cs typeface="+mn-cs"/>
                    </a:rPr>
                    <a:t>Technical Manager</a:t>
                  </a:r>
                </a:p>
              </p:txBody>
            </p:sp>
            <p:pic>
              <p:nvPicPr>
                <p:cNvPr id="33" name="Picture 32">
                  <a:extLst>
                    <a:ext uri="{FF2B5EF4-FFF2-40B4-BE49-F238E27FC236}">
                      <a16:creationId xmlns:a16="http://schemas.microsoft.com/office/drawing/2014/main" id="{9F1D81C4-FF3E-4CCD-87FD-E7EC5BBB67F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459334" y="2027116"/>
                  <a:ext cx="1056830" cy="914400"/>
                </a:xfrm>
                <a:prstGeom prst="rect">
                  <a:avLst/>
                </a:prstGeom>
              </p:spPr>
            </p:pic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272E1908-3FF1-47C4-A2CC-6369DA79B35B}"/>
                  </a:ext>
                </a:extLst>
              </p:cNvPr>
              <p:cNvGrpSpPr/>
              <p:nvPr/>
            </p:nvGrpSpPr>
            <p:grpSpPr>
              <a:xfrm>
                <a:off x="1279345" y="491492"/>
                <a:ext cx="2743200" cy="1280160"/>
                <a:chOff x="1279345" y="503525"/>
                <a:chExt cx="2743200" cy="1280160"/>
              </a:xfrm>
            </p:grpSpPr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E2E8164-F1CC-4354-B75E-DE04BC8E01FE}"/>
                    </a:ext>
                  </a:extLst>
                </p:cNvPr>
                <p:cNvSpPr txBox="1"/>
                <p:nvPr/>
              </p:nvSpPr>
              <p:spPr>
                <a:xfrm>
                  <a:off x="1279345" y="503525"/>
                  <a:ext cx="2743200" cy="1280160"/>
                </a:xfrm>
                <a:prstGeom prst="rect">
                  <a:avLst/>
                </a:prstGeom>
                <a:solidFill>
                  <a:srgbClr val="F2F2F2"/>
                </a:solidFill>
                <a:ln w="19050">
                  <a:solidFill>
                    <a:schemeClr val="accent1"/>
                  </a:solidFill>
                </a:ln>
              </p:spPr>
              <p:txBody>
                <a:bodyPr wrap="square" rtlCol="0">
                  <a:no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900" b="1">
                      <a:solidFill>
                        <a:schemeClr val="accent1"/>
                      </a:solidFill>
                      <a:latin typeface="+mn-lt"/>
                      <a:cs typeface="+mn-cs"/>
                    </a:rPr>
                    <a:t>Principal Investigator</a:t>
                  </a:r>
                  <a:endParaRPr lang="en-US" sz="900">
                    <a:solidFill>
                      <a:schemeClr val="accent1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D8891D3-A15A-4638-A8E3-E9DADA4B7F70}"/>
                    </a:ext>
                  </a:extLst>
                </p:cNvPr>
                <p:cNvSpPr txBox="1"/>
                <p:nvPr/>
              </p:nvSpPr>
              <p:spPr>
                <a:xfrm>
                  <a:off x="2469115" y="1024223"/>
                  <a:ext cx="1528994" cy="4673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800" b="1">
                      <a:solidFill>
                        <a:schemeClr val="accent1"/>
                      </a:solidFill>
                      <a:latin typeface="+mn-lt"/>
                      <a:cs typeface="+mn-cs"/>
                    </a:rPr>
                    <a:t>Arne Olson, 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800">
                      <a:solidFill>
                        <a:schemeClr val="accent1"/>
                      </a:solidFill>
                      <a:latin typeface="+mn-lt"/>
                      <a:cs typeface="+mn-cs"/>
                    </a:rPr>
                    <a:t>Senior Partner</a:t>
                  </a:r>
                </a:p>
              </p:txBody>
            </p:sp>
            <p:pic>
              <p:nvPicPr>
                <p:cNvPr id="28" name="Picture 18" descr="Arne Olson">
                  <a:extLst>
                    <a:ext uri="{FF2B5EF4-FFF2-40B4-BE49-F238E27FC236}">
                      <a16:creationId xmlns:a16="http://schemas.microsoft.com/office/drawing/2014/main" id="{B9E43087-5FCC-497D-86BB-BCCFD54AE37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12285" y="782466"/>
                  <a:ext cx="1056830" cy="9144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996C540-5B1E-4DB7-B318-526A6F03AA93}"/>
                  </a:ext>
                </a:extLst>
              </p:cNvPr>
              <p:cNvSpPr txBox="1"/>
              <p:nvPr/>
            </p:nvSpPr>
            <p:spPr>
              <a:xfrm>
                <a:off x="7313631" y="138172"/>
                <a:ext cx="2996236" cy="3108959"/>
              </a:xfrm>
              <a:prstGeom prst="rect">
                <a:avLst/>
              </a:prstGeom>
              <a:noFill/>
            </p:spPr>
            <p:txBody>
              <a:bodyPr wrap="square" lIns="45720" rIns="45720" numCol="1" spcCol="0" rtlCol="0" anchor="t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50" b="1">
                    <a:solidFill>
                      <a:schemeClr val="accent1"/>
                    </a:solidFill>
                    <a:latin typeface="+mn-lt"/>
                  </a:rPr>
                  <a:t>E3 Consulting Staff</a:t>
                </a:r>
                <a:endParaRPr lang="en-US" sz="1050">
                  <a:solidFill>
                    <a:schemeClr val="accent1"/>
                  </a:solidFill>
                  <a:latin typeface="+mn-lt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solidFill>
                    <a:schemeClr val="accent1"/>
                  </a:solidFill>
                  <a:latin typeface="+mn-lt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800">
                    <a:solidFill>
                      <a:schemeClr val="accent1"/>
                    </a:solidFill>
                    <a:latin typeface="+mn-lt"/>
                  </a:rPr>
                  <a:t>Jasmine Ouyang, Managing Consultant</a:t>
                </a:r>
              </a:p>
              <a:p>
                <a:pPr marL="171450" indent="-17145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800">
                    <a:solidFill>
                      <a:schemeClr val="accent1"/>
                    </a:solidFill>
                    <a:latin typeface="+mn-lt"/>
                  </a:rPr>
                  <a:t>Jessie Knapstein, Senior Consultant</a:t>
                </a:r>
              </a:p>
              <a:p>
                <a:pPr marL="171450" indent="-17145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800">
                    <a:solidFill>
                      <a:schemeClr val="accent1"/>
                    </a:solidFill>
                    <a:latin typeface="+mn-lt"/>
                  </a:rPr>
                  <a:t>Adrian Au, Consultant</a:t>
                </a:r>
              </a:p>
              <a:p>
                <a:pPr marL="171450" indent="-17145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800">
                    <a:solidFill>
                      <a:schemeClr val="accent1"/>
                    </a:solidFill>
                    <a:latin typeface="+mn-lt"/>
                  </a:rPr>
                  <a:t>Charlie Duff, Consultant</a:t>
                </a:r>
              </a:p>
              <a:p>
                <a:pPr marL="171450" indent="-17145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800">
                    <a:solidFill>
                      <a:schemeClr val="accent1"/>
                    </a:solidFill>
                    <a:latin typeface="+mn-lt"/>
                  </a:rPr>
                  <a:t>Anthony Fratto, Consultant</a:t>
                </a:r>
              </a:p>
              <a:p>
                <a:pPr marL="171450" indent="-17145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800">
                    <a:solidFill>
                      <a:schemeClr val="accent1"/>
                    </a:solidFill>
                    <a:latin typeface="+mn-lt"/>
                  </a:rPr>
                  <a:t>Charlie Gulian, Consultant</a:t>
                </a:r>
              </a:p>
              <a:p>
                <a:pPr marL="171450" indent="-17145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800">
                    <a:solidFill>
                      <a:schemeClr val="accent1"/>
                    </a:solidFill>
                    <a:latin typeface="+mn-lt"/>
                  </a:rPr>
                  <a:t>Xiaoxuan Hou, Consultant</a:t>
                </a:r>
              </a:p>
              <a:p>
                <a:pPr marL="171450" indent="-17145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800">
                    <a:solidFill>
                      <a:schemeClr val="accent1"/>
                    </a:solidFill>
                  </a:rPr>
                  <a:t>Huai Jiang, Consultant</a:t>
                </a:r>
                <a:endParaRPr lang="en-US" sz="800">
                  <a:solidFill>
                    <a:schemeClr val="accent1"/>
                  </a:solidFill>
                  <a:latin typeface="+mn-lt"/>
                </a:endParaRPr>
              </a:p>
              <a:p>
                <a:pPr marL="171450" indent="-17145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800">
                    <a:solidFill>
                      <a:schemeClr val="accent1"/>
                    </a:solidFill>
                    <a:latin typeface="+mn-lt"/>
                  </a:rPr>
                  <a:t>Rawley Loken, Consultant</a:t>
                </a:r>
              </a:p>
              <a:p>
                <a:pPr marL="171450" indent="-17145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800">
                    <a:solidFill>
                      <a:schemeClr val="accent1"/>
                    </a:solidFill>
                    <a:latin typeface="+mn-lt"/>
                  </a:rPr>
                  <a:t>Gabe Mantegna, Consultant</a:t>
                </a:r>
              </a:p>
              <a:p>
                <a:pPr marL="171450" indent="-17145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800">
                    <a:solidFill>
                      <a:schemeClr val="accent1"/>
                    </a:solidFill>
                  </a:rPr>
                  <a:t>Manohar Mogadali, Consultant</a:t>
                </a:r>
                <a:endParaRPr lang="en-US" sz="800">
                  <a:solidFill>
                    <a:schemeClr val="accent1"/>
                  </a:solidFill>
                  <a:latin typeface="+mn-lt"/>
                </a:endParaRPr>
              </a:p>
              <a:p>
                <a:pPr marL="171450" indent="-17145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800">
                    <a:solidFill>
                      <a:schemeClr val="accent1"/>
                    </a:solidFill>
                    <a:latin typeface="+mn-lt"/>
                  </a:rPr>
                  <a:t>Dr. Yuchi Sun, Consultant</a:t>
                </a:r>
              </a:p>
              <a:p>
                <a:pPr marL="171450" indent="-17145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800">
                    <a:solidFill>
                      <a:schemeClr val="accent1"/>
                    </a:solidFill>
                    <a:latin typeface="+mn-lt"/>
                  </a:rPr>
                  <a:t>Vignesh Venugopal, Consultant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800">
                    <a:solidFill>
                      <a:schemeClr val="accent1"/>
                    </a:solidFill>
                  </a:rPr>
                  <a:t>Dr. Bill Wheatle, Consultant</a:t>
                </a:r>
                <a:endParaRPr lang="en-US" sz="800">
                  <a:solidFill>
                    <a:schemeClr val="accent1"/>
                  </a:solidFill>
                  <a:latin typeface="+mn-lt"/>
                </a:endParaRPr>
              </a:p>
              <a:p>
                <a:pPr marL="171450" indent="-17145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800">
                    <a:solidFill>
                      <a:schemeClr val="accent1"/>
                    </a:solidFill>
                    <a:latin typeface="+mn-lt"/>
                  </a:rPr>
                  <a:t>Dr. Mengyao Yuan, Consultant</a:t>
                </a:r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9F39BE2A-FE7D-43BA-B9B3-CF333010BC25}"/>
                  </a:ext>
                </a:extLst>
              </p:cNvPr>
              <p:cNvGrpSpPr/>
              <p:nvPr/>
            </p:nvGrpSpPr>
            <p:grpSpPr>
              <a:xfrm>
                <a:off x="1279345" y="1868021"/>
                <a:ext cx="2743200" cy="1280160"/>
                <a:chOff x="1279345" y="1868021"/>
                <a:chExt cx="2743200" cy="1280160"/>
              </a:xfrm>
            </p:grpSpPr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3D700DB7-C84C-4CF6-A112-AB98EFC75FA6}"/>
                    </a:ext>
                  </a:extLst>
                </p:cNvPr>
                <p:cNvSpPr txBox="1"/>
                <p:nvPr/>
              </p:nvSpPr>
              <p:spPr>
                <a:xfrm>
                  <a:off x="1279345" y="1868021"/>
                  <a:ext cx="2743200" cy="1280160"/>
                </a:xfrm>
                <a:prstGeom prst="rect">
                  <a:avLst/>
                </a:prstGeom>
                <a:solidFill>
                  <a:srgbClr val="F2F2F2"/>
                </a:solidFill>
                <a:ln w="19050">
                  <a:solidFill>
                    <a:schemeClr val="accent1"/>
                  </a:solidFill>
                </a:ln>
              </p:spPr>
              <p:txBody>
                <a:bodyPr wrap="square" rtlCol="0">
                  <a:no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900" b="1">
                      <a:solidFill>
                        <a:schemeClr val="accent1"/>
                      </a:solidFill>
                      <a:latin typeface="+mn-lt"/>
                      <a:cs typeface="+mn-cs"/>
                    </a:rPr>
                    <a:t>Project Advisor</a:t>
                  </a:r>
                  <a:endParaRPr lang="en-US" sz="900">
                    <a:solidFill>
                      <a:schemeClr val="accent1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9DE0985D-8B36-4C6C-856E-C3EF4C3DF45B}"/>
                    </a:ext>
                  </a:extLst>
                </p:cNvPr>
                <p:cNvSpPr txBox="1"/>
                <p:nvPr/>
              </p:nvSpPr>
              <p:spPr>
                <a:xfrm>
                  <a:off x="2469115" y="2388719"/>
                  <a:ext cx="1528994" cy="4673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800" b="1">
                      <a:solidFill>
                        <a:schemeClr val="accent1"/>
                      </a:solidFill>
                      <a:latin typeface="+mn-lt"/>
                      <a:cs typeface="+mn-cs"/>
                    </a:rPr>
                    <a:t>Nick Schlag, 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800">
                      <a:solidFill>
                        <a:schemeClr val="accent1"/>
                      </a:solidFill>
                      <a:latin typeface="+mn-lt"/>
                      <a:cs typeface="+mn-cs"/>
                    </a:rPr>
                    <a:t>Director</a:t>
                  </a:r>
                </a:p>
              </p:txBody>
            </p:sp>
            <p:pic>
              <p:nvPicPr>
                <p:cNvPr id="25" name="Picture 2" descr="Nick Schlag">
                  <a:extLst>
                    <a:ext uri="{FF2B5EF4-FFF2-40B4-BE49-F238E27FC236}">
                      <a16:creationId xmlns:a16="http://schemas.microsoft.com/office/drawing/2014/main" id="{932B054E-A7F2-47BA-8281-11BCEF0A1A2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12285" y="2146170"/>
                  <a:ext cx="1056830" cy="9144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B1D65050-678D-4453-8FF3-D96ED860F46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40690" y="4268576"/>
              <a:ext cx="782213" cy="288184"/>
              <a:chOff x="-762000" y="762000"/>
              <a:chExt cx="1389888" cy="512064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7D536FB2-7A75-4351-9F93-04849D9CFE1C}"/>
                  </a:ext>
                </a:extLst>
              </p:cNvPr>
              <p:cNvSpPr/>
              <p:nvPr/>
            </p:nvSpPr>
            <p:spPr>
              <a:xfrm>
                <a:off x="-762000" y="762000"/>
                <a:ext cx="1389888" cy="51206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005B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9" name="Picture 6" descr="Center for Energy Research">
                <a:extLst>
                  <a:ext uri="{FF2B5EF4-FFF2-40B4-BE49-F238E27FC236}">
                    <a16:creationId xmlns:a16="http://schemas.microsoft.com/office/drawing/2014/main" id="{F9655DDB-D8E7-4176-B1C6-6AC7214E1E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88848" y="843627"/>
                <a:ext cx="1243584" cy="3488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4" name="Picture 4" descr="A person in a blue shirt&#10;&#10;Description automatically generated">
            <a:extLst>
              <a:ext uri="{FF2B5EF4-FFF2-40B4-BE49-F238E27FC236}">
                <a16:creationId xmlns:a16="http://schemas.microsoft.com/office/drawing/2014/main" id="{9A8FB367-D481-41DB-8DA1-8E361590F1A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1327" r="-1724" b="21305"/>
          <a:stretch/>
        </p:blipFill>
        <p:spPr>
          <a:xfrm>
            <a:off x="7457832" y="5532120"/>
            <a:ext cx="765071" cy="685800"/>
          </a:xfrm>
          <a:prstGeom prst="rect">
            <a:avLst/>
          </a:prstGeom>
        </p:spPr>
      </p:pic>
      <p:pic>
        <p:nvPicPr>
          <p:cNvPr id="1026" name="Picture 2" descr="Scott Burger, PhD">
            <a:extLst>
              <a:ext uri="{FF2B5EF4-FFF2-40B4-BE49-F238E27FC236}">
                <a16:creationId xmlns:a16="http://schemas.microsoft.com/office/drawing/2014/main" id="{C25830E3-DCA3-DD4D-90B3-5133310042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4" t="12837" r="6582"/>
          <a:stretch/>
        </p:blipFill>
        <p:spPr bwMode="auto">
          <a:xfrm>
            <a:off x="10940380" y="553212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659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8CA10-0AFE-5A41-A4A1-3B03DB0E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b="1"/>
              <a:t>Project Purpose &amp; Previous Work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68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09186D-57BA-4D06-BDAF-ED68605247F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/>
              <a:t>Evaluate the </a:t>
            </a:r>
            <a:r>
              <a:rPr lang="en-US" sz="2000">
                <a:solidFill>
                  <a:srgbClr val="E85F31"/>
                </a:solidFill>
              </a:rPr>
              <a:t>tradeoffs between energy storage duration, performance and cost</a:t>
            </a:r>
            <a:r>
              <a:rPr lang="en-US" sz="2000"/>
              <a:t>, against a range of resource supply options and electric load conditions for various use-cases on California’s future grid.  </a:t>
            </a:r>
          </a:p>
          <a:p>
            <a:pPr marL="457200" indent="-457200">
              <a:buFont typeface="+mj-lt"/>
              <a:buAutoNum type="arabicPeriod"/>
            </a:pPr>
            <a:endParaRPr lang="en-US" sz="2000"/>
          </a:p>
          <a:p>
            <a:pPr marL="457200" indent="-457200">
              <a:buFont typeface="+mj-lt"/>
              <a:buAutoNum type="arabicPeriod"/>
            </a:pPr>
            <a:r>
              <a:rPr lang="en-US" sz="2000"/>
              <a:t>Develop an updated </a:t>
            </a:r>
            <a:r>
              <a:rPr lang="en-US" sz="2000">
                <a:solidFill>
                  <a:srgbClr val="E85F31"/>
                </a:solidFill>
              </a:rPr>
              <a:t>publicly available dataset</a:t>
            </a:r>
            <a:r>
              <a:rPr lang="en-US" sz="2000"/>
              <a:t> to characterize potential futures for California’s grid in the context of deep decarbonization, including characterization of new energy storage and energy generation technologies. </a:t>
            </a:r>
          </a:p>
          <a:p>
            <a:pPr marL="457200" indent="-457200">
              <a:buFont typeface="+mj-lt"/>
              <a:buAutoNum type="arabicPeriod"/>
            </a:pPr>
            <a:endParaRPr lang="en-US" sz="2000"/>
          </a:p>
          <a:p>
            <a:pPr marL="457200" indent="-457200">
              <a:buFont typeface="+mj-lt"/>
              <a:buAutoNum type="arabicPeriod"/>
            </a:pPr>
            <a:r>
              <a:rPr lang="en-US" sz="2000"/>
              <a:t>Develop a </a:t>
            </a:r>
            <a:r>
              <a:rPr lang="en-US" sz="2000">
                <a:solidFill>
                  <a:srgbClr val="E85F31"/>
                </a:solidFill>
              </a:rPr>
              <a:t>publicly available modeling toolkit </a:t>
            </a:r>
            <a:r>
              <a:rPr lang="en-US" sz="2000"/>
              <a:t>that extends California’s capabilities to plan for a deeply decarbonized electric sector, incorporating long duration storage and new energy generation technologies into the resource mix.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7E1338-6BA2-422F-8EAC-281907870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Objectives</a:t>
            </a:r>
          </a:p>
        </p:txBody>
      </p:sp>
    </p:spTree>
    <p:extLst>
      <p:ext uri="{BB962C8B-B14F-4D97-AF65-F5344CB8AC3E}">
        <p14:creationId xmlns:p14="http://schemas.microsoft.com/office/powerpoint/2010/main" val="3184849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7D185-26C2-2B4D-A4B4-F638014D4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Purpose: Evolving Planning Needs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BE622882-521B-714C-9C81-D3BBED499EED}"/>
              </a:ext>
            </a:extLst>
          </p:cNvPr>
          <p:cNvSpPr txBox="1">
            <a:spLocks/>
          </p:cNvSpPr>
          <p:nvPr/>
        </p:nvSpPr>
        <p:spPr>
          <a:xfrm>
            <a:off x="463296" y="1405066"/>
            <a:ext cx="3657600" cy="5029200"/>
          </a:xfrm>
          <a:prstGeom prst="rect">
            <a:avLst/>
          </a:prstGeom>
          <a:ln w="28575">
            <a:solidFill>
              <a:srgbClr val="034E6E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fontAlgn="ctr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50000"/>
              <a:buFont typeface="Arial" panose="020B0604020202020204" pitchFamily="34" charset="0"/>
              <a:buNone/>
              <a:defRPr sz="18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ctr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25000"/>
              <a:buFont typeface="Arial" pitchFamily="34" charset="0"/>
              <a:buNone/>
              <a:defRPr sz="1600" kern="1200" baseline="0">
                <a:solidFill>
                  <a:srgbClr val="034E6E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ctr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Font typeface="Courier New" panose="02070309020205020404" pitchFamily="49" charset="0"/>
              <a:buNone/>
              <a:defRPr sz="16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457200" indent="-182880" algn="l" defTabSz="914400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kern="1200" baseline="0">
                <a:solidFill>
                  <a:srgbClr val="034E6E"/>
                </a:solidFill>
                <a:latin typeface="+mn-lt"/>
                <a:ea typeface="+mn-ea"/>
                <a:cs typeface="+mn-cs"/>
              </a:defRPr>
            </a:lvl4pPr>
            <a:lvl5pPr marL="457200" indent="-18288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kern="1200" baseline="0">
                <a:solidFill>
                  <a:srgbClr val="034E6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ctr" latinLnBrk="0" hangingPunct="1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>
                <a:srgbClr val="E75F31"/>
              </a:buClr>
              <a:buFont typeface="System Font Regular"/>
              <a:buChar char="+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34E6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Heuristic approaches provide a reasonable means of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85F3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screening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34E6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for resource needs and investment options in </a:t>
            </a:r>
            <a:r>
              <a:rPr kumimoji="0" lang="en-US" sz="1400" b="0" i="0" u="sng" strike="noStrike" kern="1200" cap="none" spc="0" normalizeH="0" baseline="0" noProof="0">
                <a:ln>
                  <a:noFill/>
                </a:ln>
                <a:solidFill>
                  <a:srgbClr val="034E6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thermal-dominated</a:t>
            </a:r>
            <a:r>
              <a:rPr kumimoji="0" lang="en-US" sz="1400" b="0" i="0" strike="noStrike" kern="1200" cap="none" spc="0" normalizeH="0" baseline="0" noProof="0">
                <a:ln>
                  <a:noFill/>
                </a:ln>
                <a:solidFill>
                  <a:srgbClr val="034E6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systems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34E6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ctr" latinLnBrk="0" hangingPunct="1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>
                <a:srgbClr val="E75F31"/>
              </a:buClr>
              <a:buFont typeface="System Font Regular"/>
              <a:buChar char="+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34E6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Reliability driven by summer (or winter)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75F3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peak demand</a:t>
            </a:r>
          </a:p>
          <a:p>
            <a:pPr marL="285750" marR="0" lvl="0" indent="-285750" algn="l" defTabSz="914400" rtl="0" eaLnBrk="1" fontAlgn="ctr" latinLnBrk="0" hangingPunct="1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>
                <a:srgbClr val="E75F31"/>
              </a:buClr>
              <a:buFont typeface="System Font Regular"/>
              <a:buChar char="+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34E6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Tradeoff between capital-intensive resources with low operating costs and low capital resources with high operating costs</a:t>
            </a:r>
            <a:endParaRPr kumimoji="0" lang="en-US" sz="1400" b="1" i="1" u="none" strike="noStrike" kern="1200" cap="none" spc="0" normalizeH="0" baseline="0" noProof="0">
              <a:ln>
                <a:noFill/>
              </a:ln>
              <a:solidFill>
                <a:srgbClr val="E85F3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FEFA94E2-745F-2C4C-B43F-842596DA4CEE}"/>
              </a:ext>
            </a:extLst>
          </p:cNvPr>
          <p:cNvSpPr txBox="1">
            <a:spLocks/>
          </p:cNvSpPr>
          <p:nvPr/>
        </p:nvSpPr>
        <p:spPr>
          <a:xfrm>
            <a:off x="4267200" y="1408478"/>
            <a:ext cx="3657600" cy="5029200"/>
          </a:xfrm>
          <a:prstGeom prst="rect">
            <a:avLst/>
          </a:prstGeom>
          <a:ln w="28575">
            <a:solidFill>
              <a:srgbClr val="034E6E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fontAlgn="ctr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50000"/>
              <a:buFont typeface="Arial" panose="020B0604020202020204" pitchFamily="34" charset="0"/>
              <a:buNone/>
              <a:defRPr sz="18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ctr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25000"/>
              <a:buFont typeface="Arial" pitchFamily="34" charset="0"/>
              <a:buNone/>
              <a:defRPr sz="1600" kern="1200" baseline="0">
                <a:solidFill>
                  <a:srgbClr val="034E6E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ctr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Font typeface="Courier New" panose="02070309020205020404" pitchFamily="49" charset="0"/>
              <a:buNone/>
              <a:defRPr sz="16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457200" indent="-182880" algn="l" defTabSz="914400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kern="1200" baseline="0">
                <a:solidFill>
                  <a:srgbClr val="034E6E"/>
                </a:solidFill>
                <a:latin typeface="+mn-lt"/>
                <a:ea typeface="+mn-ea"/>
                <a:cs typeface="+mn-cs"/>
              </a:defRPr>
            </a:lvl4pPr>
            <a:lvl5pPr marL="457200" indent="-18288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kern="1200" baseline="0">
                <a:solidFill>
                  <a:srgbClr val="034E6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ctr" latinLnBrk="0" hangingPunct="1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>
                <a:srgbClr val="E75F31"/>
              </a:buClr>
              <a:buFont typeface="System Font Regular"/>
              <a:buChar char="+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34E6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Understanding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85F3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chronological system dispatch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34E6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becomes necessary to evaluate investments &amp; integration challenges for </a:t>
            </a:r>
            <a:r>
              <a:rPr kumimoji="0" lang="en-US" sz="1400" b="0" i="0" u="sng" strike="noStrike" kern="1200" cap="none" spc="0" normalizeH="0" baseline="0" noProof="0">
                <a:ln>
                  <a:noFill/>
                </a:ln>
                <a:solidFill>
                  <a:srgbClr val="034E6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wind, solar, and batteries</a:t>
            </a:r>
          </a:p>
          <a:p>
            <a:pPr marL="285750" marR="0" lvl="0" indent="-285750" algn="l" defTabSz="914400" rtl="0" eaLnBrk="1" fontAlgn="ctr" latinLnBrk="0" hangingPunct="1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>
                <a:srgbClr val="E75F31"/>
              </a:buClr>
              <a:buFont typeface="System Font Regular"/>
              <a:buChar char="+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34E6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Reliability driven by </a:t>
            </a:r>
            <a:r>
              <a:rPr kumimoji="0" lang="en-US" sz="1400" b="1" i="0" strike="noStrike" kern="1200" cap="none" spc="0" normalizeH="0" baseline="0" noProof="0">
                <a:ln>
                  <a:noFill/>
                </a:ln>
                <a:solidFill>
                  <a:srgbClr val="E75F3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net peak </a:t>
            </a:r>
            <a:r>
              <a:rPr kumimoji="0" lang="en-US" sz="1400" b="0" i="0" strike="noStrike" kern="1200" cap="none" spc="0" normalizeH="0" baseline="0" noProof="0">
                <a:ln>
                  <a:noFill/>
                </a:ln>
                <a:solidFill>
                  <a:srgbClr val="034E6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demand, occurring in the evening/shoulder hours</a:t>
            </a:r>
            <a:endParaRPr lang="en-US" sz="1400" b="0" i="0" u="none" strike="noStrike" kern="1200" cap="none" spc="0" normalizeH="0" baseline="0" noProof="0">
              <a:ln>
                <a:noFill/>
              </a:ln>
              <a:solidFill>
                <a:srgbClr val="034E6E"/>
              </a:solidFill>
              <a:effectLst/>
              <a:uLnTx/>
              <a:uFillTx/>
              <a:latin typeface="Arial" panose="020B0604020202020204"/>
              <a:cs typeface="Arial"/>
            </a:endParaRPr>
          </a:p>
          <a:p>
            <a:pPr marL="285750" indent="-285750">
              <a:spcBef>
                <a:spcPts val="700"/>
              </a:spcBef>
              <a:spcAft>
                <a:spcPts val="700"/>
              </a:spcAft>
              <a:buClr>
                <a:srgbClr val="E75F31"/>
              </a:buClr>
              <a:buFont typeface="System Font Regular"/>
              <a:buChar char="+"/>
              <a:defRPr/>
            </a:pPr>
            <a:r>
              <a:rPr lang="en-US" sz="1400">
                <a:solidFill>
                  <a:srgbClr val="034E6E"/>
                </a:solidFill>
                <a:latin typeface="Arial" panose="020B0604020202020204"/>
                <a:cs typeface="Arial"/>
              </a:rPr>
              <a:t>Opportunities for energy arbitrage are largely </a:t>
            </a:r>
            <a:r>
              <a:rPr lang="en-US" sz="1400" b="1">
                <a:solidFill>
                  <a:srgbClr val="E75F31"/>
                </a:solidFill>
                <a:latin typeface="Arial" panose="020B0604020202020204"/>
                <a:cs typeface="Arial"/>
              </a:rPr>
              <a:t>intraday shifting</a:t>
            </a:r>
            <a:endParaRPr kumimoji="0" lang="en-US" sz="1400" b="1" i="1" u="none" strike="noStrike" kern="1200" cap="none" spc="0" normalizeH="0" baseline="0" noProof="0">
              <a:ln>
                <a:noFill/>
              </a:ln>
              <a:solidFill>
                <a:srgbClr val="E85F3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6A189B7-9AA3-8945-AE32-5FB2090105D8}"/>
              </a:ext>
            </a:extLst>
          </p:cNvPr>
          <p:cNvGrpSpPr/>
          <p:nvPr/>
        </p:nvGrpSpPr>
        <p:grpSpPr>
          <a:xfrm>
            <a:off x="691896" y="4254120"/>
            <a:ext cx="3200400" cy="1828800"/>
            <a:chOff x="1982556" y="3600212"/>
            <a:chExt cx="3883489" cy="274343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BF950AF-7C63-C541-B336-E99B51C72B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82556" y="3600212"/>
              <a:ext cx="3883489" cy="2743438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8D5A6E4-4B48-1D4B-BD1A-09CAE6E44104}"/>
                </a:ext>
              </a:extLst>
            </p:cNvPr>
            <p:cNvSpPr/>
            <p:nvPr/>
          </p:nvSpPr>
          <p:spPr>
            <a:xfrm>
              <a:off x="3031062" y="5585666"/>
              <a:ext cx="1844091" cy="28575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1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 panose="020F0502020204030204" pitchFamily="34" charset="0"/>
                </a:rPr>
                <a:t>Baseload Resources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4D031F2-20A1-B048-88AA-A061A3ABBC84}"/>
                </a:ext>
              </a:extLst>
            </p:cNvPr>
            <p:cNvSpPr/>
            <p:nvPr/>
          </p:nvSpPr>
          <p:spPr>
            <a:xfrm>
              <a:off x="4235148" y="4637000"/>
              <a:ext cx="1509700" cy="38191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1" u="none" strike="noStrike" kern="0" cap="none" spc="0" normalizeH="0" baseline="0" noProof="0">
                  <a:ln>
                    <a:noFill/>
                  </a:ln>
                  <a:solidFill>
                    <a:srgbClr val="034E6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 panose="020F0502020204030204" pitchFamily="34" charset="0"/>
                </a:rPr>
                <a:t>Load Duration Curve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E6B1484-511F-AF4F-B56F-0BA4570700F7}"/>
                </a:ext>
              </a:extLst>
            </p:cNvPr>
            <p:cNvSpPr/>
            <p:nvPr/>
          </p:nvSpPr>
          <p:spPr>
            <a:xfrm>
              <a:off x="2046009" y="4878437"/>
              <a:ext cx="1844091" cy="28575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1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 panose="020F0502020204030204" pitchFamily="34" charset="0"/>
                </a:rPr>
                <a:t>Intermediate Resources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FE940E3-84F8-904D-A816-60A24C4E44AC}"/>
                </a:ext>
              </a:extLst>
            </p:cNvPr>
            <p:cNvSpPr/>
            <p:nvPr/>
          </p:nvSpPr>
          <p:spPr>
            <a:xfrm>
              <a:off x="2051923" y="4145830"/>
              <a:ext cx="1844091" cy="28575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1" u="none" strike="noStrike" kern="0" cap="none" spc="0" normalizeH="0" baseline="0" noProof="0">
                  <a:ln>
                    <a:noFill/>
                  </a:ln>
                  <a:solidFill>
                    <a:srgbClr val="034E6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 panose="020F0502020204030204" pitchFamily="34" charset="0"/>
                </a:rPr>
                <a:t>Peaking Resources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DB349EE-4C38-2C4E-905B-E8F3DD8746AA}"/>
              </a:ext>
            </a:extLst>
          </p:cNvPr>
          <p:cNvGrpSpPr/>
          <p:nvPr/>
        </p:nvGrpSpPr>
        <p:grpSpPr>
          <a:xfrm>
            <a:off x="4501622" y="4006482"/>
            <a:ext cx="3200399" cy="2081617"/>
            <a:chOff x="6322909" y="3220954"/>
            <a:chExt cx="3973616" cy="312269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4DEC3B5-7D2C-1448-B12A-65FB336142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22909" y="3600212"/>
              <a:ext cx="3889586" cy="2743438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DA91FEC-3F96-A44C-AE8C-8CE9D435C570}"/>
                </a:ext>
              </a:extLst>
            </p:cNvPr>
            <p:cNvSpPr/>
            <p:nvPr/>
          </p:nvSpPr>
          <p:spPr>
            <a:xfrm>
              <a:off x="7581900" y="3220954"/>
              <a:ext cx="1371601" cy="8366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1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Renewable curtailment due to oversupply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91E68D4-ED1D-5049-B2AA-5E359B0B0741}"/>
                </a:ext>
              </a:extLst>
            </p:cNvPr>
            <p:cNvSpPr/>
            <p:nvPr/>
          </p:nvSpPr>
          <p:spPr>
            <a:xfrm>
              <a:off x="9210675" y="3607479"/>
              <a:ext cx="1085850" cy="40005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1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Storage discharges to meet net peak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4A1B474-1AE5-2949-AB9A-2029390A5F81}"/>
                </a:ext>
              </a:extLst>
            </p:cNvPr>
            <p:cNvSpPr/>
            <p:nvPr/>
          </p:nvSpPr>
          <p:spPr>
            <a:xfrm>
              <a:off x="7840518" y="4678412"/>
              <a:ext cx="1085850" cy="40005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1" u="none" strike="noStrike" kern="0" cap="none" spc="0" normalizeH="0" baseline="0" noProof="0">
                  <a:ln>
                    <a:noFill/>
                  </a:ln>
                  <a:solidFill>
                    <a:srgbClr val="034E6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Solar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4F12821-491C-3944-91F8-A80C8E29C656}"/>
                </a:ext>
              </a:extLst>
            </p:cNvPr>
            <p:cNvSpPr/>
            <p:nvPr/>
          </p:nvSpPr>
          <p:spPr>
            <a:xfrm>
              <a:off x="6401612" y="4818893"/>
              <a:ext cx="1085850" cy="40005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1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Wind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6E6A880-A5E0-684F-A5A6-B9F5FB30C803}"/>
                </a:ext>
              </a:extLst>
            </p:cNvPr>
            <p:cNvSpPr/>
            <p:nvPr/>
          </p:nvSpPr>
          <p:spPr>
            <a:xfrm>
              <a:off x="6546071" y="5276332"/>
              <a:ext cx="1256347" cy="40005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1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Intermediate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1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Resources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8DB594F-0D99-7B44-98DA-9CAC6766B46D}"/>
                </a:ext>
              </a:extLst>
            </p:cNvPr>
            <p:cNvSpPr/>
            <p:nvPr/>
          </p:nvSpPr>
          <p:spPr>
            <a:xfrm>
              <a:off x="7631921" y="5772150"/>
              <a:ext cx="1570182" cy="40005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1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Baseload Resources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3943AFB-643E-9C4F-AC27-75772F8B42E8}"/>
                </a:ext>
              </a:extLst>
            </p:cNvPr>
            <p:cNvSpPr/>
            <p:nvPr/>
          </p:nvSpPr>
          <p:spPr>
            <a:xfrm>
              <a:off x="6557040" y="4236950"/>
              <a:ext cx="1256346" cy="40005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1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Surplus solar charges storage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C8F5484-2E51-3A42-ABCC-ED54BCD13226}"/>
                </a:ext>
              </a:extLst>
            </p:cNvPr>
            <p:cNvSpPr/>
            <p:nvPr/>
          </p:nvSpPr>
          <p:spPr>
            <a:xfrm>
              <a:off x="8953500" y="4764137"/>
              <a:ext cx="1256346" cy="40005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1" u="none" strike="noStrike" kern="0" cap="none" spc="0" normalizeH="0" baseline="0" noProof="0">
                  <a:ln>
                    <a:noFill/>
                  </a:ln>
                  <a:solidFill>
                    <a:srgbClr val="034E6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Peaking</a:t>
              </a:r>
            </a:p>
          </p:txBody>
        </p:sp>
      </p:grpSp>
      <p:sp>
        <p:nvSpPr>
          <p:cNvPr id="31" name="Content Placeholder 4">
            <a:extLst>
              <a:ext uri="{FF2B5EF4-FFF2-40B4-BE49-F238E27FC236}">
                <a16:creationId xmlns:a16="http://schemas.microsoft.com/office/drawing/2014/main" id="{957EDF38-97CC-1846-A650-4701C37D650B}"/>
              </a:ext>
            </a:extLst>
          </p:cNvPr>
          <p:cNvSpPr txBox="1">
            <a:spLocks/>
          </p:cNvSpPr>
          <p:nvPr/>
        </p:nvSpPr>
        <p:spPr>
          <a:xfrm>
            <a:off x="463296" y="1039306"/>
            <a:ext cx="3657600" cy="365760"/>
          </a:xfrm>
          <a:prstGeom prst="rect">
            <a:avLst/>
          </a:prstGeom>
          <a:solidFill>
            <a:srgbClr val="034E6E"/>
          </a:solidFill>
          <a:ln w="28575">
            <a:solidFill>
              <a:srgbClr val="034E6E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fontAlgn="ctr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rgbClr val="E85F31"/>
              </a:buClr>
              <a:buSzPct val="100000"/>
              <a:buFont typeface="Wingdings 2" panose="05020102010507070707" pitchFamily="18" charset="2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ctr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85F31"/>
              </a:buClr>
              <a:buSzPct val="100000"/>
              <a:buFont typeface="Arial" panose="020B0604020202020204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ctr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85F31"/>
              </a:buClr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ctr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85F31"/>
              </a:buClr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85F31"/>
              </a:buClr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rgbClr val="E85F31"/>
              </a:buClr>
              <a:buSzPct val="100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Yesterday’s Planning Paradigm</a:t>
            </a:r>
          </a:p>
        </p:txBody>
      </p: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B587C752-F902-4144-BD47-EC1346E0D119}"/>
              </a:ext>
            </a:extLst>
          </p:cNvPr>
          <p:cNvSpPr txBox="1">
            <a:spLocks/>
          </p:cNvSpPr>
          <p:nvPr/>
        </p:nvSpPr>
        <p:spPr>
          <a:xfrm>
            <a:off x="4267200" y="1039306"/>
            <a:ext cx="3657600" cy="365760"/>
          </a:xfrm>
          <a:prstGeom prst="rect">
            <a:avLst/>
          </a:prstGeom>
          <a:solidFill>
            <a:srgbClr val="315361">
              <a:lumMod val="20000"/>
              <a:lumOff val="80000"/>
            </a:srgbClr>
          </a:solidFill>
          <a:ln w="28575">
            <a:solidFill>
              <a:srgbClr val="034E6E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fontAlgn="ctr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rgbClr val="E85F31"/>
              </a:buClr>
              <a:buSzPct val="100000"/>
              <a:buFont typeface="Wingdings 2" panose="05020102010507070707" pitchFamily="18" charset="2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ctr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85F31"/>
              </a:buClr>
              <a:buSzPct val="100000"/>
              <a:buFont typeface="Arial" panose="020B0604020202020204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ctr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85F31"/>
              </a:buClr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ctr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85F31"/>
              </a:buClr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85F31"/>
              </a:buClr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rgbClr val="E85F31"/>
              </a:buClr>
              <a:buSzPct val="100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34E6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Today’s Planning Paradigm</a:t>
            </a:r>
          </a:p>
        </p:txBody>
      </p:sp>
      <p:sp>
        <p:nvSpPr>
          <p:cNvPr id="33" name="Content Placeholder 8">
            <a:extLst>
              <a:ext uri="{FF2B5EF4-FFF2-40B4-BE49-F238E27FC236}">
                <a16:creationId xmlns:a16="http://schemas.microsoft.com/office/drawing/2014/main" id="{E96ECCD0-5408-8344-8AE7-DF1B3FC4B117}"/>
              </a:ext>
            </a:extLst>
          </p:cNvPr>
          <p:cNvSpPr txBox="1">
            <a:spLocks/>
          </p:cNvSpPr>
          <p:nvPr/>
        </p:nvSpPr>
        <p:spPr>
          <a:xfrm>
            <a:off x="8071104" y="1408478"/>
            <a:ext cx="3657600" cy="5029200"/>
          </a:xfrm>
          <a:prstGeom prst="rect">
            <a:avLst/>
          </a:prstGeom>
          <a:ln w="28575">
            <a:solidFill>
              <a:srgbClr val="034E6E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fontAlgn="ctr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50000"/>
              <a:buFont typeface="Arial" panose="020B0604020202020204" pitchFamily="34" charset="0"/>
              <a:buNone/>
              <a:defRPr sz="18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ctr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SzPct val="125000"/>
              <a:buFont typeface="Arial" pitchFamily="34" charset="0"/>
              <a:buNone/>
              <a:defRPr sz="1600" kern="1200" baseline="0">
                <a:solidFill>
                  <a:srgbClr val="034E6E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ctr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F31"/>
              </a:buClr>
              <a:buFont typeface="Courier New" panose="02070309020205020404" pitchFamily="49" charset="0"/>
              <a:buNone/>
              <a:defRPr sz="16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457200" indent="-182880" algn="l" defTabSz="914400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kern="1200" baseline="0">
                <a:solidFill>
                  <a:srgbClr val="034E6E"/>
                </a:solidFill>
                <a:latin typeface="+mn-lt"/>
                <a:ea typeface="+mn-ea"/>
                <a:cs typeface="+mn-cs"/>
              </a:defRPr>
            </a:lvl4pPr>
            <a:lvl5pPr marL="457200" indent="-18288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E85F31"/>
              </a:buClr>
              <a:buFont typeface="Arial" pitchFamily="34" charset="0"/>
              <a:buChar char="•"/>
              <a:defRPr sz="1600" kern="1200" baseline="0">
                <a:solidFill>
                  <a:srgbClr val="034E6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fontAlgn="auto">
              <a:spcBef>
                <a:spcPts val="700"/>
              </a:spcBef>
              <a:spcAft>
                <a:spcPts val="700"/>
              </a:spcAft>
              <a:buClr>
                <a:srgbClr val="E75F31"/>
              </a:buClr>
              <a:buFont typeface="System Font Regular"/>
              <a:buChar char="+"/>
            </a:pPr>
            <a:r>
              <a:rPr lang="en-US" sz="1400">
                <a:solidFill>
                  <a:srgbClr val="034E6E"/>
                </a:solidFill>
                <a:latin typeface="Arial" panose="020B0604020202020204"/>
              </a:rPr>
              <a:t>Increasing investment &amp; operational uncertainty requires greater </a:t>
            </a:r>
            <a:r>
              <a:rPr lang="en-US" sz="1400" b="1">
                <a:solidFill>
                  <a:srgbClr val="E85F31"/>
                </a:solidFill>
                <a:latin typeface="Arial" panose="020B0604020202020204"/>
              </a:rPr>
              <a:t>spatial &amp; temporal granularity </a:t>
            </a:r>
            <a:r>
              <a:rPr lang="en-US" sz="1400">
                <a:solidFill>
                  <a:srgbClr val="034E6E"/>
                </a:solidFill>
                <a:latin typeface="Arial" panose="020B0604020202020204"/>
              </a:rPr>
              <a:t>to capture system conditions &amp; value streams for </a:t>
            </a:r>
            <a:r>
              <a:rPr lang="en-US" sz="1400" u="sng">
                <a:solidFill>
                  <a:srgbClr val="034E6E"/>
                </a:solidFill>
                <a:latin typeface="Arial" panose="020B0604020202020204"/>
              </a:rPr>
              <a:t>new technologies</a:t>
            </a:r>
            <a:r>
              <a:rPr lang="en-US" sz="1400">
                <a:solidFill>
                  <a:srgbClr val="034E6E"/>
                </a:solidFill>
                <a:latin typeface="Arial" panose="020B0604020202020204"/>
              </a:rPr>
              <a:t> like long duration storage</a:t>
            </a:r>
          </a:p>
          <a:p>
            <a:pPr marL="285750" lvl="0" indent="-285750" fontAlgn="auto">
              <a:spcBef>
                <a:spcPts val="700"/>
              </a:spcBef>
              <a:spcAft>
                <a:spcPts val="700"/>
              </a:spcAft>
              <a:buClr>
                <a:srgbClr val="E75F31"/>
              </a:buClr>
              <a:buFont typeface="System Font Regular"/>
              <a:buChar char="+"/>
            </a:pPr>
            <a:r>
              <a:rPr lang="en-US" sz="1400">
                <a:solidFill>
                  <a:srgbClr val="034E6E"/>
                </a:solidFill>
                <a:latin typeface="Arial" panose="020B0604020202020204"/>
              </a:rPr>
              <a:t>Reliability driven by </a:t>
            </a:r>
            <a:r>
              <a:rPr lang="en-US" sz="1400" b="1">
                <a:solidFill>
                  <a:srgbClr val="E75F31"/>
                </a:solidFill>
                <a:latin typeface="Arial" panose="020B0604020202020204"/>
              </a:rPr>
              <a:t>“dark doldrums”</a:t>
            </a:r>
            <a:r>
              <a:rPr lang="en-US" sz="1400">
                <a:solidFill>
                  <a:srgbClr val="034E6E"/>
                </a:solidFill>
                <a:latin typeface="Arial" panose="020B0604020202020204"/>
              </a:rPr>
              <a:t> when renewables are unavailable to serve demand for extended periods</a:t>
            </a:r>
            <a:endParaRPr lang="en-US" sz="1400">
              <a:solidFill>
                <a:srgbClr val="034E6E"/>
              </a:solidFill>
              <a:latin typeface="Arial" panose="020B0604020202020204"/>
              <a:cs typeface="Arial"/>
            </a:endParaRPr>
          </a:p>
          <a:p>
            <a:pPr marL="285750" indent="-285750">
              <a:spcBef>
                <a:spcPts val="700"/>
              </a:spcBef>
              <a:spcAft>
                <a:spcPts val="700"/>
              </a:spcAft>
              <a:buClr>
                <a:srgbClr val="E75F31"/>
              </a:buClr>
              <a:buFont typeface="System Font Regular"/>
              <a:buChar char="+"/>
            </a:pPr>
            <a:r>
              <a:rPr lang="en-US" sz="1400">
                <a:solidFill>
                  <a:srgbClr val="034E6E"/>
                </a:solidFill>
                <a:latin typeface="Arial" panose="020B0604020202020204"/>
                <a:cs typeface="Arial"/>
              </a:rPr>
              <a:t>Significant opportunities for </a:t>
            </a:r>
            <a:r>
              <a:rPr lang="en-US" sz="1400" b="1">
                <a:solidFill>
                  <a:srgbClr val="E75F31"/>
                </a:solidFill>
                <a:latin typeface="Arial" panose="020B0604020202020204"/>
                <a:cs typeface="Arial"/>
              </a:rPr>
              <a:t>seasonal shifting</a:t>
            </a:r>
            <a:r>
              <a:rPr lang="en-US" sz="1400">
                <a:solidFill>
                  <a:srgbClr val="034E6E"/>
                </a:solidFill>
                <a:latin typeface="Arial" panose="020B0604020202020204"/>
                <a:cs typeface="Arial"/>
              </a:rPr>
              <a:t> of surplus energy</a:t>
            </a:r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C3C336C6-5729-BB41-8D20-6CF24A5891AF}"/>
              </a:ext>
            </a:extLst>
          </p:cNvPr>
          <p:cNvSpPr txBox="1">
            <a:spLocks/>
          </p:cNvSpPr>
          <p:nvPr/>
        </p:nvSpPr>
        <p:spPr>
          <a:xfrm>
            <a:off x="8071104" y="1039306"/>
            <a:ext cx="3657600" cy="365760"/>
          </a:xfrm>
          <a:prstGeom prst="rect">
            <a:avLst/>
          </a:prstGeom>
          <a:solidFill>
            <a:srgbClr val="034E6E">
              <a:lumMod val="20000"/>
              <a:lumOff val="80000"/>
            </a:srgbClr>
          </a:solidFill>
          <a:ln w="28575">
            <a:solidFill>
              <a:srgbClr val="034E6E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fontAlgn="ctr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rgbClr val="E85F31"/>
              </a:buClr>
              <a:buSzPct val="100000"/>
              <a:buFont typeface="Wingdings 2" panose="05020102010507070707" pitchFamily="18" charset="2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ctr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85F31"/>
              </a:buClr>
              <a:buSzPct val="100000"/>
              <a:buFont typeface="Arial" panose="020B0604020202020204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ctr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85F31"/>
              </a:buClr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ctr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85F31"/>
              </a:buClr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85F31"/>
              </a:buClr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rgbClr val="E85F31"/>
              </a:buClr>
              <a:buSzPct val="100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34E6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Tomorrow’s Planning Paradigm</a:t>
            </a:r>
          </a:p>
        </p:txBody>
      </p:sp>
      <p:pic>
        <p:nvPicPr>
          <p:cNvPr id="35" name="Picture 34" descr="Figure showing an example 10-day period where total load exceeds total available generation supply (in a high-renewables scenario) over the course of multiple days.">
            <a:extLst>
              <a:ext uri="{FF2B5EF4-FFF2-40B4-BE49-F238E27FC236}">
                <a16:creationId xmlns:a16="http://schemas.microsoft.com/office/drawing/2014/main" id="{04052A51-ADFE-624D-AC9C-34B5DF04BB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156" y="4127241"/>
            <a:ext cx="3153838" cy="22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719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6B976-998E-4533-B308-94A11329A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Common practice for operational modeling in resource planning uses a subset of representative intervals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2730373-5AAE-41B0-BFB4-639610F5EBDB}"/>
              </a:ext>
            </a:extLst>
          </p:cNvPr>
          <p:cNvGrpSpPr/>
          <p:nvPr/>
        </p:nvGrpSpPr>
        <p:grpSpPr>
          <a:xfrm>
            <a:off x="2639867" y="1235282"/>
            <a:ext cx="6110486" cy="613720"/>
            <a:chOff x="1822965" y="1935941"/>
            <a:chExt cx="6110486" cy="61372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1F20D7-318C-4B67-9FA8-AC1B4B08E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2965" y="1935941"/>
              <a:ext cx="6110486" cy="61372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E131FC1-96A7-4E7B-AB04-1545B766B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22965" y="1935941"/>
              <a:ext cx="6110486" cy="613720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5D08A45-6B9F-47EB-A80C-062B8E86A50C}"/>
              </a:ext>
            </a:extLst>
          </p:cNvPr>
          <p:cNvGrpSpPr/>
          <p:nvPr/>
        </p:nvGrpSpPr>
        <p:grpSpPr>
          <a:xfrm>
            <a:off x="2641150" y="1849002"/>
            <a:ext cx="6115421" cy="613720"/>
            <a:chOff x="1833483" y="2549661"/>
            <a:chExt cx="6115421" cy="61372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F54F1F6-583E-46F9-945D-A5F29153B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38418" y="2549661"/>
              <a:ext cx="6110486" cy="61372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B54133F-4495-4E9A-BFF6-E60BB07FA9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33483" y="2549661"/>
              <a:ext cx="6110486" cy="61372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0AC8B68-48AF-4C58-9FBA-2C569EBD2C9C}"/>
              </a:ext>
            </a:extLst>
          </p:cNvPr>
          <p:cNvGrpSpPr/>
          <p:nvPr/>
        </p:nvGrpSpPr>
        <p:grpSpPr>
          <a:xfrm>
            <a:off x="2635891" y="2450362"/>
            <a:ext cx="6125939" cy="613720"/>
            <a:chOff x="1833482" y="3151021"/>
            <a:chExt cx="6125939" cy="61372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43DE89A-801B-4F87-8181-C7E871DD0D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48935" y="3152385"/>
              <a:ext cx="6110486" cy="61099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00B6BB1-7ADC-4570-96FF-11925E517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33482" y="3151021"/>
              <a:ext cx="6110486" cy="613720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CA7E58C-94C8-4DDF-9C15-8BD9A68F85DF}"/>
              </a:ext>
            </a:extLst>
          </p:cNvPr>
          <p:cNvGrpSpPr/>
          <p:nvPr/>
        </p:nvGrpSpPr>
        <p:grpSpPr>
          <a:xfrm>
            <a:off x="2665837" y="3977927"/>
            <a:ext cx="6093072" cy="1828800"/>
            <a:chOff x="208533" y="2234369"/>
            <a:chExt cx="8471897" cy="409789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18C4DF4-3BE0-46B1-A671-15D66DBC7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8449" y="2234369"/>
              <a:ext cx="8461981" cy="137171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8170494-3ECD-4413-AF98-A26C745F007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3796" y="3594919"/>
              <a:ext cx="8461981" cy="136562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428C0A5-9364-42F0-8C1E-9F410520A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08533" y="4960541"/>
              <a:ext cx="8461981" cy="1371719"/>
            </a:xfrm>
            <a:prstGeom prst="rect">
              <a:avLst/>
            </a:prstGeom>
          </p:spPr>
        </p:pic>
      </p:grpSp>
      <p:sp>
        <p:nvSpPr>
          <p:cNvPr id="15" name="Arrow: Down 14">
            <a:extLst>
              <a:ext uri="{FF2B5EF4-FFF2-40B4-BE49-F238E27FC236}">
                <a16:creationId xmlns:a16="http://schemas.microsoft.com/office/drawing/2014/main" id="{76EC0320-B4D1-41CA-BCF8-E8A70EE0B214}"/>
              </a:ext>
            </a:extLst>
          </p:cNvPr>
          <p:cNvSpPr/>
          <p:nvPr/>
        </p:nvSpPr>
        <p:spPr>
          <a:xfrm>
            <a:off x="3103774" y="3258455"/>
            <a:ext cx="443345" cy="612168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B0B0DC-5653-4F69-B6C6-F99ECFA603D9}"/>
              </a:ext>
            </a:extLst>
          </p:cNvPr>
          <p:cNvSpPr/>
          <p:nvPr/>
        </p:nvSpPr>
        <p:spPr>
          <a:xfrm>
            <a:off x="1751437" y="1351642"/>
            <a:ext cx="914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>
                <a:solidFill>
                  <a:schemeClr val="bg1">
                    <a:lumMod val="50000"/>
                  </a:schemeClr>
                </a:solidFill>
              </a:rPr>
              <a:t>Load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BB2C3B-B270-4262-8407-F7412842B6BD}"/>
              </a:ext>
            </a:extLst>
          </p:cNvPr>
          <p:cNvSpPr/>
          <p:nvPr/>
        </p:nvSpPr>
        <p:spPr>
          <a:xfrm>
            <a:off x="1751437" y="1965362"/>
            <a:ext cx="914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Wind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51A08FB-44EB-407B-8C3B-C381C176034B}"/>
              </a:ext>
            </a:extLst>
          </p:cNvPr>
          <p:cNvSpPr/>
          <p:nvPr/>
        </p:nvSpPr>
        <p:spPr>
          <a:xfrm>
            <a:off x="1729207" y="2583061"/>
            <a:ext cx="914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>
                <a:solidFill>
                  <a:srgbClr val="FFC000"/>
                </a:solidFill>
              </a:rPr>
              <a:t>Solar</a:t>
            </a:r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4B171F2D-782D-472F-82BF-76B7E1E0D72C}"/>
              </a:ext>
            </a:extLst>
          </p:cNvPr>
          <p:cNvSpPr/>
          <p:nvPr/>
        </p:nvSpPr>
        <p:spPr>
          <a:xfrm rot="10800000">
            <a:off x="8746377" y="1216153"/>
            <a:ext cx="321533" cy="1827436"/>
          </a:xfrm>
          <a:prstGeom prst="leftBrace">
            <a:avLst>
              <a:gd name="adj1" fmla="val 8333"/>
              <a:gd name="adj2" fmla="val 60614"/>
            </a:avLst>
          </a:prstGeom>
          <a:ln w="28575">
            <a:solidFill>
              <a:srgbClr val="E85F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4B29B23-1893-43A5-A804-B571DD63DCEC}"/>
              </a:ext>
            </a:extLst>
          </p:cNvPr>
          <p:cNvSpPr/>
          <p:nvPr/>
        </p:nvSpPr>
        <p:spPr>
          <a:xfrm>
            <a:off x="9067909" y="1892421"/>
            <a:ext cx="1527256" cy="551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>
                <a:solidFill>
                  <a:srgbClr val="E85F31"/>
                </a:solidFill>
              </a:rPr>
              <a:t>3-4 years</a:t>
            </a:r>
            <a:r>
              <a:rPr lang="en-US" sz="1100" b="1">
                <a:solidFill>
                  <a:srgbClr val="E85F31"/>
                </a:solidFill>
              </a:rPr>
              <a:t> </a:t>
            </a:r>
          </a:p>
          <a:p>
            <a:r>
              <a:rPr lang="en-US" sz="1050">
                <a:solidFill>
                  <a:srgbClr val="E85F31"/>
                </a:solidFill>
              </a:rPr>
              <a:t>of time-synchronous hourly load &amp; renewable profiles</a:t>
            </a: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B185A648-7ACE-4F0F-8114-9D8B00134376}"/>
              </a:ext>
            </a:extLst>
          </p:cNvPr>
          <p:cNvSpPr/>
          <p:nvPr/>
        </p:nvSpPr>
        <p:spPr>
          <a:xfrm rot="10800000">
            <a:off x="8761829" y="3971587"/>
            <a:ext cx="321533" cy="1835140"/>
          </a:xfrm>
          <a:prstGeom prst="leftBrace">
            <a:avLst>
              <a:gd name="adj1" fmla="val 8333"/>
              <a:gd name="adj2" fmla="val 71642"/>
            </a:avLst>
          </a:prstGeom>
          <a:ln w="28575">
            <a:solidFill>
              <a:srgbClr val="E85F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1291506-95C7-4519-A1A3-4C9F104D349B}"/>
              </a:ext>
            </a:extLst>
          </p:cNvPr>
          <p:cNvSpPr/>
          <p:nvPr/>
        </p:nvSpPr>
        <p:spPr>
          <a:xfrm>
            <a:off x="9083362" y="4609719"/>
            <a:ext cx="1527256" cy="551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>
                <a:solidFill>
                  <a:srgbClr val="E85F31"/>
                </a:solidFill>
              </a:rPr>
              <a:t>35-40 days </a:t>
            </a:r>
            <a:r>
              <a:rPr lang="en-US" sz="1050">
                <a:solidFill>
                  <a:srgbClr val="E85F31"/>
                </a:solidFill>
              </a:rPr>
              <a:t>selected as “representative” and modeled in RESOLVE’s operational simulation</a:t>
            </a:r>
            <a:endParaRPr lang="en-US" sz="1100">
              <a:solidFill>
                <a:srgbClr val="E85F3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D5BD77B-FCC9-4D0E-8346-DF5BE6112959}"/>
              </a:ext>
            </a:extLst>
          </p:cNvPr>
          <p:cNvSpPr/>
          <p:nvPr/>
        </p:nvSpPr>
        <p:spPr>
          <a:xfrm>
            <a:off x="1763398" y="4088107"/>
            <a:ext cx="914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>
                <a:solidFill>
                  <a:schemeClr val="bg1">
                    <a:lumMod val="50000"/>
                  </a:schemeClr>
                </a:solidFill>
              </a:rPr>
              <a:t>Load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1973550-4A6C-4ED4-8578-4BC4645D83E8}"/>
              </a:ext>
            </a:extLst>
          </p:cNvPr>
          <p:cNvSpPr/>
          <p:nvPr/>
        </p:nvSpPr>
        <p:spPr>
          <a:xfrm>
            <a:off x="1763398" y="4701827"/>
            <a:ext cx="914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Wind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9536F82-41E0-4D81-BB3F-A5F4B2B91D02}"/>
              </a:ext>
            </a:extLst>
          </p:cNvPr>
          <p:cNvSpPr/>
          <p:nvPr/>
        </p:nvSpPr>
        <p:spPr>
          <a:xfrm>
            <a:off x="1741168" y="5319526"/>
            <a:ext cx="914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>
                <a:solidFill>
                  <a:srgbClr val="FFC000"/>
                </a:solidFill>
              </a:rPr>
              <a:t>Solar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9BD033D-46E8-4967-8624-2E28E084E779}"/>
              </a:ext>
            </a:extLst>
          </p:cNvPr>
          <p:cNvSpPr/>
          <p:nvPr/>
        </p:nvSpPr>
        <p:spPr>
          <a:xfrm>
            <a:off x="1763398" y="5950567"/>
            <a:ext cx="914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>
                <a:solidFill>
                  <a:schemeClr val="accent1"/>
                </a:solidFill>
              </a:rPr>
              <a:t>Weights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D8329B5-5B63-4874-B451-F75AABE4B0D4}"/>
              </a:ext>
            </a:extLst>
          </p:cNvPr>
          <p:cNvSpPr/>
          <p:nvPr/>
        </p:nvSpPr>
        <p:spPr>
          <a:xfrm>
            <a:off x="8746376" y="5963739"/>
            <a:ext cx="1773842" cy="56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>
                <a:solidFill>
                  <a:srgbClr val="E85F31"/>
                </a:solidFill>
              </a:rPr>
              <a:t>Weights sum to represent</a:t>
            </a:r>
            <a:endParaRPr lang="en-US">
              <a:solidFill>
                <a:srgbClr val="E85F31"/>
              </a:solidFill>
            </a:endParaRPr>
          </a:p>
          <a:p>
            <a:r>
              <a:rPr lang="en-US" sz="2000" b="1">
                <a:solidFill>
                  <a:srgbClr val="E85F31"/>
                </a:solidFill>
              </a:rPr>
              <a:t>365 days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A539C7F-E722-47ED-A664-4DDF59FE023F}"/>
              </a:ext>
            </a:extLst>
          </p:cNvPr>
          <p:cNvGrpSpPr/>
          <p:nvPr/>
        </p:nvGrpSpPr>
        <p:grpSpPr>
          <a:xfrm>
            <a:off x="2677798" y="5963739"/>
            <a:ext cx="6089904" cy="498390"/>
            <a:chOff x="1153798" y="5963739"/>
            <a:chExt cx="6089904" cy="49839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CC2BD185-B640-4BF0-A317-3C23F32DD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53798" y="5963739"/>
              <a:ext cx="6089904" cy="390491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15A48A2C-FC4F-47C0-B187-73085A2A9B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t="79587"/>
            <a:stretch/>
          </p:blipFill>
          <p:spPr>
            <a:xfrm>
              <a:off x="1153798" y="6262255"/>
              <a:ext cx="6089904" cy="199874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A4170070-D28C-4DBE-BF7E-63E2D8570700}"/>
              </a:ext>
            </a:extLst>
          </p:cNvPr>
          <p:cNvSpPr/>
          <p:nvPr/>
        </p:nvSpPr>
        <p:spPr>
          <a:xfrm>
            <a:off x="3691144" y="3285856"/>
            <a:ext cx="4787839" cy="551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>
                <a:solidFill>
                  <a:schemeClr val="bg1">
                    <a:lumMod val="50000"/>
                  </a:schemeClr>
                </a:solidFill>
              </a:rPr>
              <a:t>Day selection algorithm selects optimized subsample of days &amp; corresponding weights to match key characteristics observed in long-term record </a:t>
            </a:r>
          </a:p>
        </p:txBody>
      </p:sp>
    </p:spTree>
    <p:extLst>
      <p:ext uri="{BB962C8B-B14F-4D97-AF65-F5344CB8AC3E}">
        <p14:creationId xmlns:p14="http://schemas.microsoft.com/office/powerpoint/2010/main" val="3957360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39290F-E062-8549-AC67-B49502727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Overview of Existing Models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D63021-BF34-274F-ACCC-0287F392E7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296" y="1280160"/>
            <a:ext cx="11265408" cy="1712576"/>
          </a:xfrm>
        </p:spPr>
        <p:txBody>
          <a:bodyPr/>
          <a:lstStyle/>
          <a:p>
            <a:r>
              <a:rPr lang="en-US"/>
              <a:t>Our team will be using a suite of tools to perform our preliminary analysis of long duration storage &amp; inform improvements to the analytical approach in the New Modeling Toolkit</a:t>
            </a:r>
          </a:p>
          <a:p>
            <a:r>
              <a:rPr lang="en-US"/>
              <a:t>No model is perfectly suited to answering our research question, but we can learn and improve on the tradeoffs they made by combining and comparing across different tools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E7A7AD7-C435-584A-AC14-8310551EEDF2}"/>
              </a:ext>
            </a:extLst>
          </p:cNvPr>
          <p:cNvGrpSpPr/>
          <p:nvPr/>
        </p:nvGrpSpPr>
        <p:grpSpPr>
          <a:xfrm>
            <a:off x="107459" y="3051007"/>
            <a:ext cx="11977082" cy="2848252"/>
            <a:chOff x="101754" y="2508534"/>
            <a:chExt cx="11977082" cy="2848252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B4E06F0B-6F42-604B-8E9A-BC424EE53512}"/>
                </a:ext>
              </a:extLst>
            </p:cNvPr>
            <p:cNvGrpSpPr/>
            <p:nvPr/>
          </p:nvGrpSpPr>
          <p:grpSpPr>
            <a:xfrm>
              <a:off x="101754" y="2508534"/>
              <a:ext cx="2286000" cy="2848252"/>
              <a:chOff x="101754" y="4037050"/>
              <a:chExt cx="2286000" cy="2848252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4AC7D07-6C75-2A48-8F44-24CCEA85BE38}"/>
                  </a:ext>
                </a:extLst>
              </p:cNvPr>
              <p:cNvSpPr txBox="1"/>
              <p:nvPr/>
            </p:nvSpPr>
            <p:spPr>
              <a:xfrm>
                <a:off x="101754" y="4599302"/>
                <a:ext cx="2286000" cy="22860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34E6E"/>
                </a:solidFill>
              </a:ln>
            </p:spPr>
            <p:txBody>
              <a:bodyPr wrap="square" lIns="93258" tIns="46628" rIns="93258" bIns="46628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34E6E"/>
                    </a:solidFill>
                    <a:effectLst/>
                    <a:uLnTx/>
                    <a:uFillTx/>
                    <a:latin typeface="Arial" panose="020B0604020202020204"/>
                  </a:rPr>
                  <a:t>Proactive, least-cost capacity expansion model for electric systems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781EC90-AF56-184B-A25C-A67C0EBAF5E9}"/>
                  </a:ext>
                </a:extLst>
              </p:cNvPr>
              <p:cNvSpPr/>
              <p:nvPr/>
            </p:nvSpPr>
            <p:spPr bwMode="gray">
              <a:xfrm>
                <a:off x="101754" y="4133895"/>
                <a:ext cx="2286000" cy="457200"/>
              </a:xfrm>
              <a:prstGeom prst="rect">
                <a:avLst/>
              </a:prstGeom>
              <a:solidFill>
                <a:srgbClr val="005070"/>
              </a:solidFill>
              <a:ln w="19050">
                <a:solidFill>
                  <a:srgbClr val="034E6E"/>
                </a:solidFill>
                <a:miter lim="800000"/>
                <a:headEnd/>
                <a:tailEnd/>
              </a:ln>
              <a:effectLst/>
            </p:spPr>
            <p:txBody>
              <a:bodyPr wrap="none" lIns="93258" tIns="46628" rIns="93258" bIns="46628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</a:rPr>
                  <a:t>RESOLVE</a:t>
                </a:r>
              </a:p>
            </p:txBody>
          </p:sp>
          <p:sp>
            <p:nvSpPr>
              <p:cNvPr id="9" name="Freeform 32">
                <a:extLst>
                  <a:ext uri="{FF2B5EF4-FFF2-40B4-BE49-F238E27FC236}">
                    <a16:creationId xmlns:a16="http://schemas.microsoft.com/office/drawing/2014/main" id="{EB7E7392-223D-6C4B-AF29-4F39449A9F59}"/>
                  </a:ext>
                </a:extLst>
              </p:cNvPr>
              <p:cNvSpPr>
                <a:spLocks/>
              </p:cNvSpPr>
              <p:nvPr>
                <p:custDataLst>
                  <p:tags r:id="rId5"/>
                </p:custDataLst>
              </p:nvPr>
            </p:nvSpPr>
            <p:spPr bwMode="gray">
              <a:xfrm>
                <a:off x="101754" y="4037050"/>
                <a:ext cx="2286000" cy="4572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</a:ln>
              <a:effectLst/>
            </p:spPr>
            <p:txBody>
              <a:bodyPr lIns="37303" tIns="37303" rIns="37303" bIns="37303" rtlCol="0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E29F3A38-5FED-974A-B736-DEBF2C7978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6012" y="5496612"/>
                <a:ext cx="2177485" cy="1233574"/>
              </a:xfrm>
              <a:prstGeom prst="rect">
                <a:avLst/>
              </a:prstGeom>
            </p:spPr>
          </p:pic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C79BE059-203D-794B-A053-3A655A4BA542}"/>
                </a:ext>
              </a:extLst>
            </p:cNvPr>
            <p:cNvGrpSpPr/>
            <p:nvPr/>
          </p:nvGrpSpPr>
          <p:grpSpPr>
            <a:xfrm>
              <a:off x="4947064" y="2508534"/>
              <a:ext cx="2286000" cy="2848252"/>
              <a:chOff x="4947063" y="4037050"/>
              <a:chExt cx="2286000" cy="2848252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D136F1E-751F-DF48-B4D1-3863F5F4B29B}"/>
                  </a:ext>
                </a:extLst>
              </p:cNvPr>
              <p:cNvSpPr/>
              <p:nvPr/>
            </p:nvSpPr>
            <p:spPr bwMode="gray">
              <a:xfrm>
                <a:off x="4947063" y="4599302"/>
                <a:ext cx="2286000" cy="22860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square" lIns="93258" tIns="46628" rIns="93258" bIns="46628" rtlCol="0" anchor="t"/>
              <a:lstStyle/>
              <a:p>
                <a:pPr algn="ctr">
                  <a:defRPr/>
                </a:pPr>
                <a:r>
                  <a:rPr lang="en-US" sz="1200" b="1" kern="0"/>
                  <a:t>Stochastic, hourly capacity expansion &amp; economic dispatch model</a:t>
                </a:r>
              </a:p>
            </p:txBody>
          </p: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A53BBF5E-7F38-6240-AF69-26DA5B4B2D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10242" y="5577840"/>
                <a:ext cx="2159642" cy="861949"/>
              </a:xfrm>
              <a:prstGeom prst="rect">
                <a:avLst/>
              </a:prstGeom>
            </p:spPr>
          </p:pic>
          <p:sp>
            <p:nvSpPr>
              <p:cNvPr id="13" name="Freeform 32">
                <a:extLst>
                  <a:ext uri="{FF2B5EF4-FFF2-40B4-BE49-F238E27FC236}">
                    <a16:creationId xmlns:a16="http://schemas.microsoft.com/office/drawing/2014/main" id="{CA228E95-5C10-8C42-ABC2-FB33841BB114}"/>
                  </a:ext>
                </a:extLst>
              </p:cNvPr>
              <p:cNvSpPr>
                <a:spLocks/>
              </p:cNvSpPr>
              <p:nvPr>
                <p:custDataLst>
                  <p:tags r:id="rId4"/>
                </p:custDataLst>
              </p:nvPr>
            </p:nvSpPr>
            <p:spPr bwMode="gray">
              <a:xfrm>
                <a:off x="4947063" y="4037050"/>
                <a:ext cx="2286000" cy="4572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</a:ln>
              <a:effectLst/>
            </p:spPr>
            <p:txBody>
              <a:bodyPr lIns="37303" tIns="37303" rIns="37303" bIns="37303" rtlCol="0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6B5CF00-0118-1C49-B22F-7882A6C2AFB6}"/>
                  </a:ext>
                </a:extLst>
              </p:cNvPr>
              <p:cNvSpPr/>
              <p:nvPr/>
            </p:nvSpPr>
            <p:spPr bwMode="gray">
              <a:xfrm>
                <a:off x="4947063" y="4133895"/>
                <a:ext cx="2286000" cy="457200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lIns="93258" tIns="46628" rIns="93258" bIns="46628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</a:rPr>
                  <a:t>Formware</a:t>
                </a: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521FF249-3F8C-A048-A5A9-8DC1A7447E9F}"/>
                </a:ext>
              </a:extLst>
            </p:cNvPr>
            <p:cNvGrpSpPr/>
            <p:nvPr/>
          </p:nvGrpSpPr>
          <p:grpSpPr>
            <a:xfrm>
              <a:off x="2524409" y="2508534"/>
              <a:ext cx="2286000" cy="2848252"/>
              <a:chOff x="2494635" y="4037050"/>
              <a:chExt cx="2286000" cy="2848252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D667DA9-84AB-2D45-B4DE-B20DE563F9D1}"/>
                  </a:ext>
                </a:extLst>
              </p:cNvPr>
              <p:cNvSpPr txBox="1"/>
              <p:nvPr/>
            </p:nvSpPr>
            <p:spPr>
              <a:xfrm>
                <a:off x="2494635" y="4599302"/>
                <a:ext cx="2286000" cy="22860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34E6E"/>
                </a:solidFill>
              </a:ln>
            </p:spPr>
            <p:txBody>
              <a:bodyPr wrap="square" lIns="93258" tIns="46628" rIns="93258" bIns="46628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34E6E"/>
                    </a:solidFill>
                    <a:effectLst/>
                    <a:uLnTx/>
                    <a:uFillTx/>
                    <a:latin typeface="Arial" panose="020B0604020202020204"/>
                  </a:rPr>
                  <a:t>Loss of load probability simulation capturing wide range of system conditions for resource adequacy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DE8C458-3AB2-F340-8AA0-77CB1A5529F7}"/>
                  </a:ext>
                </a:extLst>
              </p:cNvPr>
              <p:cNvSpPr/>
              <p:nvPr/>
            </p:nvSpPr>
            <p:spPr bwMode="gray">
              <a:xfrm>
                <a:off x="2494635" y="4133895"/>
                <a:ext cx="2286000" cy="457200"/>
              </a:xfrm>
              <a:prstGeom prst="rect">
                <a:avLst/>
              </a:prstGeom>
              <a:solidFill>
                <a:srgbClr val="005070"/>
              </a:solidFill>
              <a:ln w="19050">
                <a:solidFill>
                  <a:srgbClr val="034E6E"/>
                </a:solidFill>
                <a:miter lim="800000"/>
                <a:headEnd/>
                <a:tailEnd/>
              </a:ln>
              <a:effectLst/>
            </p:spPr>
            <p:txBody>
              <a:bodyPr wrap="none" lIns="93258" tIns="46628" rIns="93258" bIns="46628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</a:rPr>
                  <a:t>RECAP</a:t>
                </a:r>
              </a:p>
            </p:txBody>
          </p:sp>
          <p:sp>
            <p:nvSpPr>
              <p:cNvPr id="20" name="Freeform 32">
                <a:extLst>
                  <a:ext uri="{FF2B5EF4-FFF2-40B4-BE49-F238E27FC236}">
                    <a16:creationId xmlns:a16="http://schemas.microsoft.com/office/drawing/2014/main" id="{95014A1E-1BA7-794D-8751-824C03481FCB}"/>
                  </a:ext>
                </a:extLst>
              </p:cNvPr>
              <p:cNvSpPr>
                <a:spLocks/>
              </p:cNvSpPr>
              <p:nvPr>
                <p:custDataLst>
                  <p:tags r:id="rId3"/>
                </p:custDataLst>
              </p:nvPr>
            </p:nvSpPr>
            <p:spPr bwMode="gray">
              <a:xfrm>
                <a:off x="2494635" y="4037050"/>
                <a:ext cx="2286000" cy="4572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</a:ln>
              <a:effectLst/>
            </p:spPr>
            <p:txBody>
              <a:bodyPr lIns="37303" tIns="37303" rIns="37303" bIns="37303" rtlCol="0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62132E29-43FD-774D-A115-22C80F5D74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27609" y="5503851"/>
                <a:ext cx="2220052" cy="1126113"/>
              </a:xfrm>
              <a:prstGeom prst="rect">
                <a:avLst/>
              </a:prstGeom>
            </p:spPr>
          </p:pic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B66C008-3A07-0640-A0BF-119AD8929DED}"/>
                </a:ext>
              </a:extLst>
            </p:cNvPr>
            <p:cNvGrpSpPr/>
            <p:nvPr/>
          </p:nvGrpSpPr>
          <p:grpSpPr>
            <a:xfrm>
              <a:off x="7369718" y="2508534"/>
              <a:ext cx="2286000" cy="2848252"/>
              <a:chOff x="7396070" y="4037050"/>
              <a:chExt cx="2286000" cy="2848252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6A83934-54AD-AE4C-852D-DDB5914AA98F}"/>
                  </a:ext>
                </a:extLst>
              </p:cNvPr>
              <p:cNvSpPr txBox="1"/>
              <p:nvPr/>
            </p:nvSpPr>
            <p:spPr>
              <a:xfrm>
                <a:off x="7396070" y="4599302"/>
                <a:ext cx="2286000" cy="22860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34E6E"/>
                </a:solidFill>
              </a:ln>
            </p:spPr>
            <p:txBody>
              <a:bodyPr wrap="square" lIns="93258" tIns="46628" rIns="93258" bIns="46628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34E6E"/>
                    </a:solidFill>
                    <a:effectLst/>
                    <a:uLnTx/>
                    <a:uFillTx/>
                    <a:latin typeface="Arial" panose="020B0604020202020204"/>
                  </a:rPr>
                  <a:t>Optimal dispatch and cost-benefit analysis for storage &amp; other DERs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580542C-CB3C-6242-87AF-1008FA89B5A6}"/>
                  </a:ext>
                </a:extLst>
              </p:cNvPr>
              <p:cNvSpPr/>
              <p:nvPr/>
            </p:nvSpPr>
            <p:spPr bwMode="gray">
              <a:xfrm>
                <a:off x="7396070" y="4133895"/>
                <a:ext cx="2286000" cy="457200"/>
              </a:xfrm>
              <a:prstGeom prst="rect">
                <a:avLst/>
              </a:prstGeom>
              <a:solidFill>
                <a:srgbClr val="005070"/>
              </a:solidFill>
              <a:ln w="19050">
                <a:solidFill>
                  <a:srgbClr val="034E6E"/>
                </a:solidFill>
                <a:miter lim="800000"/>
                <a:headEnd/>
                <a:tailEnd/>
              </a:ln>
              <a:effectLst/>
            </p:spPr>
            <p:txBody>
              <a:bodyPr wrap="none" lIns="93258" tIns="46628" rIns="93258" bIns="46628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</a:rPr>
                  <a:t>RESTORE</a:t>
                </a:r>
              </a:p>
            </p:txBody>
          </p:sp>
          <p:sp>
            <p:nvSpPr>
              <p:cNvPr id="26" name="Freeform 32">
                <a:extLst>
                  <a:ext uri="{FF2B5EF4-FFF2-40B4-BE49-F238E27FC236}">
                    <a16:creationId xmlns:a16="http://schemas.microsoft.com/office/drawing/2014/main" id="{7DC940C6-C09A-0546-918E-E9B1FAB3832D}"/>
                  </a:ext>
                </a:extLst>
              </p:cNvPr>
              <p:cNvSpPr>
                <a:spLocks/>
              </p:cNvSpPr>
              <p:nvPr>
                <p:custDataLst>
                  <p:tags r:id="rId2"/>
                </p:custDataLst>
              </p:nvPr>
            </p:nvSpPr>
            <p:spPr bwMode="gray">
              <a:xfrm>
                <a:off x="7396070" y="4037050"/>
                <a:ext cx="2286000" cy="4572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</a:ln>
              <a:effectLst/>
            </p:spPr>
            <p:txBody>
              <a:bodyPr lIns="37303" tIns="37303" rIns="37303" bIns="37303" rtlCol="0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70EF6591-EB03-3648-8E4D-92B80703FD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402032" y="5503851"/>
                <a:ext cx="2274077" cy="1166272"/>
              </a:xfrm>
              <a:prstGeom prst="rect">
                <a:avLst/>
              </a:prstGeom>
            </p:spPr>
          </p:pic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488F424-8EF9-4542-A583-DF348398EEBB}"/>
                </a:ext>
              </a:extLst>
            </p:cNvPr>
            <p:cNvGrpSpPr/>
            <p:nvPr/>
          </p:nvGrpSpPr>
          <p:grpSpPr>
            <a:xfrm>
              <a:off x="9792372" y="2508534"/>
              <a:ext cx="2286464" cy="2848252"/>
              <a:chOff x="9792372" y="4037050"/>
              <a:chExt cx="2286464" cy="2848252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86BD83E-3BD5-8A4D-8F32-AD4E5ABB23B3}"/>
                  </a:ext>
                </a:extLst>
              </p:cNvPr>
              <p:cNvSpPr txBox="1"/>
              <p:nvPr/>
            </p:nvSpPr>
            <p:spPr>
              <a:xfrm>
                <a:off x="9792372" y="4599302"/>
                <a:ext cx="2286000" cy="22860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34E6E"/>
                </a:solidFill>
              </a:ln>
            </p:spPr>
            <p:txBody>
              <a:bodyPr wrap="square" lIns="93258" tIns="46628" rIns="93258" bIns="46628" rtlCol="0" anchor="t">
                <a:noAutofit/>
              </a:bodyPr>
              <a:lstStyle/>
              <a:p>
                <a:pPr algn="ctr">
                  <a:defRPr/>
                </a:pPr>
                <a:r>
                  <a:rPr lang="en-US" sz="1200" b="1" kern="0">
                    <a:solidFill>
                      <a:srgbClr val="034E6E"/>
                    </a:solidFill>
                    <a:latin typeface="Arial" panose="020B0604020202020204"/>
                    <a:cs typeface="Arial"/>
                  </a:rPr>
                  <a:t>DER-CAM-based optimal microgrid investment &amp; operation of DERs, with 8760-h reliability evaluation</a:t>
                </a:r>
                <a:endParaRPr lang="en-US" sz="280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3158987-83CD-C44A-9B01-E29E61F4C740}"/>
                  </a:ext>
                </a:extLst>
              </p:cNvPr>
              <p:cNvSpPr/>
              <p:nvPr/>
            </p:nvSpPr>
            <p:spPr bwMode="gray">
              <a:xfrm>
                <a:off x="9792836" y="4133895"/>
                <a:ext cx="2286000" cy="457200"/>
              </a:xfrm>
              <a:prstGeom prst="rect">
                <a:avLst/>
              </a:prstGeom>
              <a:solidFill>
                <a:srgbClr val="005070"/>
              </a:solidFill>
              <a:ln w="19050">
                <a:solidFill>
                  <a:srgbClr val="034E6E"/>
                </a:solidFill>
                <a:miter lim="800000"/>
                <a:headEnd/>
                <a:tailEnd/>
              </a:ln>
              <a:effectLst/>
            </p:spPr>
            <p:txBody>
              <a:bodyPr wrap="square" lIns="93258" tIns="46628" rIns="93258" bIns="46628" rtlCol="0" anchor="ctr"/>
              <a:lstStyle/>
              <a:p>
                <a:pPr algn="ctr">
                  <a:defRPr/>
                </a:pPr>
                <a:r>
                  <a:rPr lang="en-US" sz="1400" b="1" kern="0">
                    <a:solidFill>
                      <a:schemeClr val="bg1"/>
                    </a:solidFill>
                    <a:latin typeface="Arial" panose="020B0604020202020204"/>
                  </a:rPr>
                  <a:t>UCSD Microgrid Model</a:t>
                </a:r>
                <a:endParaRPr lang="en-US" sz="2400"/>
              </a:p>
            </p:txBody>
          </p:sp>
          <p:sp>
            <p:nvSpPr>
              <p:cNvPr id="36" name="Freeform 32">
                <a:extLst>
                  <a:ext uri="{FF2B5EF4-FFF2-40B4-BE49-F238E27FC236}">
                    <a16:creationId xmlns:a16="http://schemas.microsoft.com/office/drawing/2014/main" id="{D9EEF5EE-E60E-0049-B66D-C7EA805990CD}"/>
                  </a:ext>
                </a:extLst>
              </p:cNvPr>
              <p:cNvSpPr>
                <a:spLocks/>
              </p:cNvSpPr>
              <p:nvPr>
                <p:custDataLst>
                  <p:tags r:id="rId1"/>
                </p:custDataLst>
              </p:nvPr>
            </p:nvSpPr>
            <p:spPr bwMode="gray">
              <a:xfrm>
                <a:off x="9792836" y="4037050"/>
                <a:ext cx="2286000" cy="4572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</a:ln>
              <a:effectLst/>
            </p:spPr>
            <p:txBody>
              <a:bodyPr lIns="37303" tIns="37303" rIns="37303" bIns="37303" rtlCol="0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33" name="Picture 38" descr="Diagram&#10;&#10;Description automatically generated">
                <a:extLst>
                  <a:ext uri="{FF2B5EF4-FFF2-40B4-BE49-F238E27FC236}">
                    <a16:creationId xmlns:a16="http://schemas.microsoft.com/office/drawing/2014/main" id="{E0633912-A967-7D45-92FF-43BB87FE1A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886518" y="5577840"/>
                <a:ext cx="2097708" cy="120564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424184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1FFD3-EA22-EB4B-B02B-3791AF048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181" y="0"/>
            <a:ext cx="10301523" cy="896112"/>
          </a:xfrm>
        </p:spPr>
        <p:txBody>
          <a:bodyPr/>
          <a:lstStyle/>
          <a:p>
            <a:r>
              <a:rPr lang="en-US"/>
              <a:t>Key Findings from Previous Studies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2001DF3-8A02-8A45-A97D-4E92C0360C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550" y="1279525"/>
            <a:ext cx="4114800" cy="4938713"/>
          </a:xfrm>
        </p:spPr>
        <p:txBody>
          <a:bodyPr/>
          <a:lstStyle/>
          <a:p>
            <a:r>
              <a:rPr lang="en-US"/>
              <a:t>Existing literature indicates that there is a role for some form of firm, zero-carbon resources in deeply decarbonized grids</a:t>
            </a:r>
          </a:p>
          <a:p>
            <a:r>
              <a:rPr lang="en-US"/>
              <a:t>However, previous studies have not fully captured the range of values &amp; system conditions that drive LODES procurement</a:t>
            </a:r>
          </a:p>
          <a:p>
            <a:pPr lvl="1"/>
            <a:r>
              <a:rPr lang="en-US"/>
              <a:t>Dowling, et al. show that considering more weather years significantly affects the estimated value of long duration storage</a:t>
            </a:r>
          </a:p>
          <a:p>
            <a:pPr lvl="1"/>
            <a:r>
              <a:rPr lang="en-US"/>
              <a:t>Many studies focus on a specific part of the system (bulk grid, local area, microgrid) and make tradeoffs in representation of other areas</a:t>
            </a:r>
          </a:p>
        </p:txBody>
      </p:sp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4CBCA890-F7CE-8C4F-9977-E5F0A7E4C6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2802385"/>
              </p:ext>
            </p:extLst>
          </p:nvPr>
        </p:nvGraphicFramePr>
        <p:xfrm>
          <a:off x="4641850" y="1279525"/>
          <a:ext cx="7086600" cy="50342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92977295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777898278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496150939"/>
                    </a:ext>
                  </a:extLst>
                </a:gridCol>
              </a:tblGrid>
              <a:tr h="246177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/>
                        <a:t>Related Studies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/>
                        <a:t>Key Findings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/>
                        <a:t>Modeling Limitations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550612"/>
                  </a:ext>
                </a:extLst>
              </a:tr>
              <a:tr h="931610">
                <a:tc>
                  <a:txBody>
                    <a:bodyPr/>
                    <a:lstStyle/>
                    <a:p>
                      <a:pPr marL="137160" indent="-13716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/>
                        <a:t>CEC, E3 SB100</a:t>
                      </a:r>
                    </a:p>
                    <a:p>
                      <a:pPr marL="137160" indent="-13716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/>
                        <a:t>EFI, E3 New England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7160" indent="-13716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0">
                          <a:solidFill>
                            <a:schemeClr val="accent1"/>
                          </a:solidFill>
                        </a:rPr>
                        <a:t>In zero-carbon systems, some form of </a:t>
                      </a:r>
                      <a:r>
                        <a:rPr lang="en-US" sz="1100" b="1">
                          <a:solidFill>
                            <a:schemeClr val="accent1"/>
                          </a:solidFill>
                        </a:rPr>
                        <a:t>firm, zero-carbon resource </a:t>
                      </a:r>
                      <a:r>
                        <a:rPr lang="en-US" sz="1100" b="0">
                          <a:solidFill>
                            <a:schemeClr val="accent1"/>
                          </a:solidFill>
                        </a:rPr>
                        <a:t>is needed to provide cost-effective capacity (system resource adequacy)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7160" indent="-13716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/>
                        <a:t>Limited representation of inter-day and seasonal energy shifting </a:t>
                      </a:r>
                    </a:p>
                    <a:p>
                      <a:pPr marL="137160" indent="-13716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/>
                        <a:t>Limited T&amp;D and local values captured</a:t>
                      </a:r>
                    </a:p>
                    <a:p>
                      <a:pPr marL="137160" indent="-13716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/>
                        <a:t>Model hydrogen as drop-in fuel (for combustion or fuel cells)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4482188"/>
                  </a:ext>
                </a:extLst>
              </a:tr>
              <a:tr h="689668">
                <a:tc>
                  <a:txBody>
                    <a:bodyPr/>
                    <a:lstStyle/>
                    <a:p>
                      <a:pPr marL="137160" indent="-13716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/>
                        <a:t>Dowling et al.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7160" indent="-13716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>
                          <a:solidFill>
                            <a:schemeClr val="accent1"/>
                          </a:solidFill>
                        </a:rPr>
                        <a:t>LODES significantly lowers total system cost relative to renewables &amp; batteries portfolio</a:t>
                      </a:r>
                    </a:p>
                    <a:p>
                      <a:pPr marL="137160" indent="-13716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1">
                          <a:solidFill>
                            <a:schemeClr val="accent1"/>
                          </a:solidFill>
                        </a:rPr>
                        <a:t>Value of LODES is sensitive to weather years captured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7160" indent="-13716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/>
                        <a:t>Generic seasonal storage option roughly representative of hydrogen</a:t>
                      </a:r>
                    </a:p>
                    <a:p>
                      <a:pPr marL="137160" marR="0" lvl="0" indent="-13716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/>
                        <a:t>Limited T&amp;D and local values captured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0541890"/>
                  </a:ext>
                </a:extLst>
              </a:tr>
              <a:tr h="568609">
                <a:tc>
                  <a:txBody>
                    <a:bodyPr/>
                    <a:lstStyle/>
                    <a:p>
                      <a:pPr marL="137160" indent="-13716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/>
                        <a:t>E3 MHPS</a:t>
                      </a:r>
                    </a:p>
                    <a:p>
                      <a:pPr marL="137160" indent="-13716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/>
                        <a:t>Guerra et al.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7160" indent="-13716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1">
                          <a:solidFill>
                            <a:schemeClr val="accent1"/>
                          </a:solidFill>
                        </a:rPr>
                        <a:t>Capacity value </a:t>
                      </a:r>
                      <a:r>
                        <a:rPr lang="en-US" sz="1100">
                          <a:solidFill>
                            <a:schemeClr val="accent1"/>
                          </a:solidFill>
                        </a:rPr>
                        <a:t>is a major driver of storage value</a:t>
                      </a:r>
                    </a:p>
                    <a:p>
                      <a:pPr marL="137160" indent="-13716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>
                          <a:solidFill>
                            <a:schemeClr val="accent1"/>
                          </a:solidFill>
                        </a:rPr>
                        <a:t>2- to 14-day LODES is cost-effective in future systems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7160" indent="-13716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/>
                        <a:t>Price-taker dispatch model used to dispatch against exogenous value streams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4513509"/>
                  </a:ext>
                </a:extLst>
              </a:tr>
              <a:tr h="429208">
                <a:tc>
                  <a:txBody>
                    <a:bodyPr/>
                    <a:lstStyle/>
                    <a:p>
                      <a:pPr marL="137160" indent="-13716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/>
                        <a:t>CAISO 2025 LCTS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7160" marR="0" lvl="0" indent="-13716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1"/>
                        <a:t>Storage of 5- to 11-hour duration can meet 2025 local reliability needs </a:t>
                      </a:r>
                      <a:r>
                        <a:rPr lang="en-US" sz="1100" b="0"/>
                        <a:t>in CAISO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7160" marR="0" lvl="0" indent="-13716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/>
                        <a:t>Not an economic analysis</a:t>
                      </a:r>
                    </a:p>
                    <a:p>
                      <a:pPr marL="137160" indent="-13716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/>
                        <a:t>Generic battery storage technology modeled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357573"/>
                  </a:ext>
                </a:extLst>
              </a:tr>
              <a:tr h="588894">
                <a:tc>
                  <a:txBody>
                    <a:bodyPr/>
                    <a:lstStyle/>
                    <a:p>
                      <a:pPr marL="137160" indent="-13716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/>
                        <a:t>E3 NY Peaker</a:t>
                      </a:r>
                    </a:p>
                    <a:p>
                      <a:pPr marL="137160" indent="-13716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err="1"/>
                        <a:t>Formware</a:t>
                      </a:r>
                      <a:r>
                        <a:rPr lang="en-US" sz="1100"/>
                        <a:t> Peaker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7160" marR="0" lvl="0" indent="-13716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/>
                        <a:t>Storage can be dispatched to replace “</a:t>
                      </a:r>
                      <a:r>
                        <a:rPr lang="en-US" sz="1100" b="0" err="1"/>
                        <a:t>peaker</a:t>
                      </a:r>
                      <a:r>
                        <a:rPr lang="en-US" sz="1100" b="0"/>
                        <a:t>” plants located in load pockets like NYC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7160" indent="-13716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/>
                        <a:t>Not an economic analysis</a:t>
                      </a:r>
                    </a:p>
                    <a:p>
                      <a:pPr marL="137160" indent="-13716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/>
                        <a:t>No modeling of grid impacts (e.g., local T&amp;D constraints)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774782"/>
                  </a:ext>
                </a:extLst>
              </a:tr>
              <a:tr h="405468">
                <a:tc>
                  <a:txBody>
                    <a:bodyPr/>
                    <a:lstStyle/>
                    <a:p>
                      <a:pPr marL="137160" indent="-13716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/>
                        <a:t>CEC, E3 Microgrid</a:t>
                      </a:r>
                    </a:p>
                    <a:p>
                      <a:pPr marL="137160" indent="-13716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err="1"/>
                        <a:t>Arévalo</a:t>
                      </a:r>
                      <a:r>
                        <a:rPr lang="en-US" sz="1100"/>
                        <a:t>-Cordero, et 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7160" marR="0" lvl="0" indent="-13716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/>
                        <a:t>Hybrid microgrids that incorporate storage are cost-effective relative to fossil-based</a:t>
                      </a:r>
                      <a:endParaRPr lang="en-US" sz="11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7160" indent="-13716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/>
                        <a:t>No modeling of grid impacts</a:t>
                      </a:r>
                    </a:p>
                    <a:p>
                      <a:pPr marL="137160" indent="-13716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/>
                        <a:t>No modeling of zero-carbon microgrids</a:t>
                      </a:r>
                    </a:p>
                    <a:p>
                      <a:pPr marL="137160" indent="-13716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/>
                        <a:t>Limited investigation of PSPS and other resiliency events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955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87036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iZgqh7yk2bxno4YboAH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iZgqh7yk2bxno4YboAH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iZgqh7yk2bxno4YboAH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iZgqh7yk2bxno4YboAH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iZgqh7yk2bxno4YboAH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iZgqh7yk2bxno4YboAH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iZgqh7yk2bxno4YboAH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iZgqh7yk2bxno4YboAH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iZgqh7yk2bxno4YboAH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iZgqh7yk2bxno4YboAH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iZgqh7yk2bxno4YboAHQ"/>
</p:tagLst>
</file>

<file path=ppt/theme/theme1.xml><?xml version="1.0" encoding="utf-8"?>
<a:theme xmlns:a="http://schemas.openxmlformats.org/drawingml/2006/main" name="1_Title and Content">
  <a:themeElements>
    <a:clrScheme name="E3 2019">
      <a:dk1>
        <a:srgbClr val="034E6E"/>
      </a:dk1>
      <a:lt1>
        <a:sysClr val="window" lastClr="FFFFFF"/>
      </a:lt1>
      <a:dk2>
        <a:srgbClr val="315361"/>
      </a:dk2>
      <a:lt2>
        <a:srgbClr val="EEECE1"/>
      </a:lt2>
      <a:accent1>
        <a:srgbClr val="034E6E"/>
      </a:accent1>
      <a:accent2>
        <a:srgbClr val="AF7E00"/>
      </a:accent2>
      <a:accent3>
        <a:srgbClr val="AF2200"/>
      </a:accent3>
      <a:accent4>
        <a:srgbClr val="007E33"/>
      </a:accent4>
      <a:accent5>
        <a:srgbClr val="AF5D00"/>
      </a:accent5>
      <a:accent6>
        <a:srgbClr val="0A1978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INAL_E3_PPT_16-9_CONFERENCE_ONLY" id="{95A0A54E-8EDF-E343-B95D-A765776381F8}" vid="{00412239-494C-334D-8F44-086C1E6FF5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3EDCD58D9B044C955BFF60746CB42D" ma:contentTypeVersion="11" ma:contentTypeDescription="Create a new document." ma:contentTypeScope="" ma:versionID="f1742802c4b2a2ba599232580e781907">
  <xsd:schema xmlns:xsd="http://www.w3.org/2001/XMLSchema" xmlns:xs="http://www.w3.org/2001/XMLSchema" xmlns:p="http://schemas.microsoft.com/office/2006/metadata/properties" xmlns:ns2="4da6e907-f1fd-4927-8990-a75b506da0c1" xmlns:ns3="64c00f06-eb36-4059-971d-04f5b9d50d5f" targetNamespace="http://schemas.microsoft.com/office/2006/metadata/properties" ma:root="true" ma:fieldsID="0eecbf059e0e10dfc16b05b8f1eac709" ns2:_="" ns3:_="">
    <xsd:import namespace="4da6e907-f1fd-4927-8990-a75b506da0c1"/>
    <xsd:import namespace="64c00f06-eb36-4059-971d-04f5b9d50d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a6e907-f1fd-4927-8990-a75b506da0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Notes" ma:index="18" nillable="true" ma:displayName="Notes" ma:format="Dropdown" ma:internalName="Not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c00f06-eb36-4059-971d-04f5b9d50d5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4da6e907-f1fd-4927-8990-a75b506da0c1" xsi:nil="true"/>
  </documentManagement>
</p:properties>
</file>

<file path=customXml/itemProps1.xml><?xml version="1.0" encoding="utf-8"?>
<ds:datastoreItem xmlns:ds="http://schemas.openxmlformats.org/officeDocument/2006/customXml" ds:itemID="{DE3AE385-21DE-4630-BAC8-C55BE550B7A6}">
  <ds:schemaRefs>
    <ds:schemaRef ds:uri="4da6e907-f1fd-4927-8990-a75b506da0c1"/>
    <ds:schemaRef ds:uri="64c00f06-eb36-4059-971d-04f5b9d50d5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D0ECB3A-0EA3-4626-87B8-48A0D5A2B4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344BB0-4505-4E78-811E-F0EDCD74B76B}">
  <ds:schemaRefs>
    <ds:schemaRef ds:uri="http://schemas.microsoft.com/office/2006/metadata/properties"/>
    <ds:schemaRef ds:uri="http://schemas.microsoft.com/office/2006/documentManagement/types"/>
    <ds:schemaRef ds:uri="64c00f06-eb36-4059-971d-04f5b9d50d5f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infopath/2007/PartnerControls"/>
    <ds:schemaRef ds:uri="4da6e907-f1fd-4927-8990-a75b506da0c1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1_Title and Content</Template>
  <TotalTime>75</TotalTime>
  <Words>3619</Words>
  <Application>Microsoft Macintosh PowerPoint</Application>
  <PresentationFormat>Widescreen</PresentationFormat>
  <Paragraphs>582</Paragraphs>
  <Slides>26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System Font Regular</vt:lpstr>
      <vt:lpstr>Arial</vt:lpstr>
      <vt:lpstr>Arial Black</vt:lpstr>
      <vt:lpstr>Calibri</vt:lpstr>
      <vt:lpstr>Courier New</vt:lpstr>
      <vt:lpstr>Wingdings 2</vt:lpstr>
      <vt:lpstr>1_Title and Content</vt:lpstr>
      <vt:lpstr>CEC EPC-19-056 Assessing Long Duration Energy Storage Deployment Scenarios to Meet California's Energy Goals</vt:lpstr>
      <vt:lpstr>Agenda</vt:lpstr>
      <vt:lpstr>Overview of Project Team &amp; Responsibilities</vt:lpstr>
      <vt:lpstr>Project Purpose &amp; Previous Work</vt:lpstr>
      <vt:lpstr>Project Objectives</vt:lpstr>
      <vt:lpstr>Project Purpose: Evolving Planning Needs</vt:lpstr>
      <vt:lpstr>Common practice for operational modeling in resource planning uses a subset of representative intervals</vt:lpstr>
      <vt:lpstr>Overview of Existing Models</vt:lpstr>
      <vt:lpstr>Key Findings from Previous Studies</vt:lpstr>
      <vt:lpstr>Overview of Analytical Approach,  Valuation Metrics &amp; Outcomes</vt:lpstr>
      <vt:lpstr>Analytical Strategy</vt:lpstr>
      <vt:lpstr>Project Arc</vt:lpstr>
      <vt:lpstr>Potential Key Drivers of Long Duration Storage Scenarios</vt:lpstr>
      <vt:lpstr>Potential Scenario Designs</vt:lpstr>
      <vt:lpstr>Technology Review</vt:lpstr>
      <vt:lpstr>Preliminary Bulk System Analysis</vt:lpstr>
      <vt:lpstr>Preliminary Local Area Analysis</vt:lpstr>
      <vt:lpstr>Preliminary Microgrid Analysis</vt:lpstr>
      <vt:lpstr>New Modeling Toolkit Development </vt:lpstr>
      <vt:lpstr>Project Arc</vt:lpstr>
      <vt:lpstr>Illustrative Value/Breakeven Cost Results</vt:lpstr>
      <vt:lpstr>Next Steps</vt:lpstr>
      <vt:lpstr>Preliminary Project Schedule &amp; Tasks</vt:lpstr>
      <vt:lpstr>Next Steps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CEC EPC-19-056 Assessing Long Duration Energy Storage Deployment Scenarios to Meet California's Energy Goals</dc:title>
  <dc:creator>Roderick Go</dc:creator>
  <cp:lastModifiedBy>Roderick Go</cp:lastModifiedBy>
  <cp:revision>2</cp:revision>
  <dcterms:created xsi:type="dcterms:W3CDTF">2020-10-20T14:49:34Z</dcterms:created>
  <dcterms:modified xsi:type="dcterms:W3CDTF">2020-11-26T02:07:25Z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0x010100F13EDCD58D9B044C955BFF60746CB42D</vt:lpwstr>
  </property>
</Properties>
</file>