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45" r:id="rId3"/>
    <p:sldId id="368" r:id="rId4"/>
    <p:sldId id="324" r:id="rId5"/>
    <p:sldId id="362" r:id="rId6"/>
    <p:sldId id="350" r:id="rId7"/>
    <p:sldId id="333" r:id="rId8"/>
    <p:sldId id="355" r:id="rId9"/>
    <p:sldId id="375" r:id="rId10"/>
    <p:sldId id="364" r:id="rId11"/>
    <p:sldId id="365" r:id="rId12"/>
    <p:sldId id="366" r:id="rId13"/>
    <p:sldId id="376" r:id="rId14"/>
    <p:sldId id="377" r:id="rId15"/>
    <p:sldId id="354" r:id="rId16"/>
    <p:sldId id="271" r:id="rId17"/>
    <p:sldId id="371" r:id="rId18"/>
    <p:sldId id="332" r:id="rId19"/>
    <p:sldId id="348" r:id="rId20"/>
    <p:sldId id="338" r:id="rId21"/>
    <p:sldId id="334" r:id="rId22"/>
    <p:sldId id="272" r:id="rId23"/>
    <p:sldId id="329" r:id="rId24"/>
    <p:sldId id="322" r:id="rId25"/>
    <p:sldId id="270" r:id="rId26"/>
    <p:sldId id="32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B3"/>
    <a:srgbClr val="002856"/>
    <a:srgbClr val="DAA900"/>
    <a:srgbClr val="5B5B5B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8"/>
    <p:restoredTop sz="94678"/>
  </p:normalViewPr>
  <p:slideViewPr>
    <p:cSldViewPr snapToGrid="0" snapToObjects="1">
      <p:cViewPr varScale="1">
        <p:scale>
          <a:sx n="158" d="100"/>
          <a:sy n="158" d="100"/>
        </p:scale>
        <p:origin x="216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181C-5C10-0D4C-A5F3-4F3517878731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25B2-BD39-8D48-B4AA-879C36393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wind caps were increased to 9 GW – transmission was needed immediately.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925B2-BD39-8D48-B4AA-879C363936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0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1617-6E70-D740-891C-980B7DFFA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0C9D7-33FB-0B49-ADD3-633E40D9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6A55-8565-F447-8C2D-E8FF8698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74B66-985D-9F4F-81DC-1FDFCB9F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AEACC-8ED1-9348-8D32-5D16FEF9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B22C-3BD7-5D4C-8005-B5DBA6BB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3A746-4489-B542-B643-13F2B555C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B4FC0-5793-934E-AA1A-ED60AFA5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A751A-1349-AC40-8931-814AAE99B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AE2C6-543C-9D45-AEEB-7F313E8D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9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9EE81-9D73-8746-8CAB-00ED017CC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943EE-CBCB-2B4B-98A1-683754A4C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75238-728E-D642-BD6B-90E833F1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23DBC-1164-9146-9E9B-D14BAF66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06198-56A8-A046-8B28-9DDBE94E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9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21D2F-63C2-004F-AA76-1B11CBE2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EB601-AACD-8541-AA39-505C0541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1606-5B0B-EA42-8E6E-163D0FF3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EC4B4-AF31-584C-8D37-C0705F40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EC43C-FC74-204A-9FA1-E5E01732A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46DB-2C6F-1C43-9D6B-D8EA147A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1F265-210D-6D42-BE98-90516972A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8369C-5602-B04A-9749-D1B27870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1C763-A9EE-C544-8E46-B1E34AE8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C887-E44B-1F41-88A0-C98C7C14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7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46E0-2EC4-E945-BA17-C3E750FE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54661-E5F6-CE4D-BD23-A1A4E71AB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6D418-74C9-1341-8DE9-343794026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083EC-FAE5-3745-B6A9-4811DE258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7E576-7C9A-0244-82E5-9C124113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4A67A-F42A-324E-86F9-C001B008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7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E579-D2E6-2141-9BFC-6E05367D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BBA8-4599-6947-B7B5-3C6F95C84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95B23-3110-1C4E-A8D9-03ADB13B2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29459-B32D-B24E-8EEE-E2DE946ED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4A58A-E880-974C-AB49-3ACAE13E8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63E40-6833-5549-8B1A-F1EB9F72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13BF42-6DEC-254C-9A95-3E3532F8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A7100-5FA6-CB40-8471-90EE7D16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307C6-2C64-B34F-A153-E3956689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2ED48-A258-C04B-B5C6-5DE7E842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711B0-BFBF-024A-B15E-C4AD39E8E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6E71D-58F4-5944-9E79-C3B00C44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0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046036-7A00-F640-B520-FAF790E4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2042C-6D10-364B-B2EF-06C1F41C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D268-9E03-5E4A-9DA0-F22FB5FE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2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46F3-E3E7-DD47-AD03-A59E2C49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CFD4-C5F0-6341-B617-6AF6CBD6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51C93-11B5-3C43-9F0B-C796EDF4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F59B9-9F52-BD46-895B-36955C0E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F2985-9EBE-B04F-AF7E-A5E473CE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4AFAD-B07C-7E40-BAD7-BCBC7126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3BE63-2832-434A-8C4A-832A66B1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C98D1-38E3-604C-9A5F-6692DB54E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856AA-4C71-DB49-B3A5-ABBA98722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644AAD-09A2-2B46-A7B6-E98F54F2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503DD-FB94-A242-8B10-73EF8324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7697E-54AB-F741-927F-404DB010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3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43DC6-723F-C946-A990-8E5BE894B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88FC6-74C9-3B46-BF62-666EC913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6E214-3963-024D-8636-BA4954EAEF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8CB2B-6066-7348-B936-1E990782A5EF}" type="datetimeFigureOut">
              <a:rPr lang="en-US" smtClean="0"/>
              <a:t>9/13/20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67FC2-178C-B34E-875D-A09C8CF5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509E-0BB2-3F4D-97F4-E8F8D766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AF73-8741-5348-B831-AABD08D4F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7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ED1EE-E95C-3143-A20D-A2A99C190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FC634F-DE08-D848-BDC5-A6D5DD5A40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52535"/>
            <a:ext cx="12192000" cy="23650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82A2B8-FBBA-E24F-A919-3646FBE5F2C1}"/>
              </a:ext>
            </a:extLst>
          </p:cNvPr>
          <p:cNvSpPr txBox="1"/>
          <p:nvPr/>
        </p:nvSpPr>
        <p:spPr>
          <a:xfrm>
            <a:off x="2238914" y="3965565"/>
            <a:ext cx="6402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Long Duration Energy Storage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Meeting with E3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Sept. 18, 2020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367B5F-13CF-2C44-A8BF-91136B1B31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9347" y="5289004"/>
            <a:ext cx="1443165" cy="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Deliverables Task 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1FF4698-93A9-C848-9D6E-0250510E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3714933"/>
              </p:ext>
            </p:extLst>
          </p:nvPr>
        </p:nvGraphicFramePr>
        <p:xfrm>
          <a:off x="334851" y="1825625"/>
          <a:ext cx="1165538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134">
                  <a:extLst>
                    <a:ext uri="{9D8B030D-6E8A-4147-A177-3AD203B41FA5}">
                      <a16:colId xmlns:a16="http://schemas.microsoft.com/office/drawing/2014/main" val="2474608647"/>
                    </a:ext>
                  </a:extLst>
                </a:gridCol>
                <a:gridCol w="4926026">
                  <a:extLst>
                    <a:ext uri="{9D8B030D-6E8A-4147-A177-3AD203B41FA5}">
                      <a16:colId xmlns:a16="http://schemas.microsoft.com/office/drawing/2014/main" val="3073339800"/>
                    </a:ext>
                  </a:extLst>
                </a:gridCol>
                <a:gridCol w="4378817">
                  <a:extLst>
                    <a:ext uri="{9D8B030D-6E8A-4147-A177-3AD203B41FA5}">
                      <a16:colId xmlns:a16="http://schemas.microsoft.com/office/drawing/2014/main" val="2817796039"/>
                    </a:ext>
                  </a:extLst>
                </a:gridCol>
                <a:gridCol w="1339404">
                  <a:extLst>
                    <a:ext uri="{9D8B030D-6E8A-4147-A177-3AD203B41FA5}">
                      <a16:colId xmlns:a16="http://schemas.microsoft.com/office/drawing/2014/main" val="3641067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 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Due date*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093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Baseline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2307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Data Assembly for baseline 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Draft Baseline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9/4/20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992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Baseline Description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9/25/20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50218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Confirmation of baseline data and approach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Draft Modelling Approach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9/4/20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985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Modelling Approach Description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9/25/20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0154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Implementation of baseline data into models to create initial baseline scenario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Summary of Baseline Model Results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10/23/20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8569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CPR Report #1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10/30/20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4731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BB6E45-0F8C-EF4B-B405-EAB0CF7DBC64}"/>
              </a:ext>
            </a:extLst>
          </p:cNvPr>
          <p:cNvSpPr txBox="1"/>
          <p:nvPr/>
        </p:nvSpPr>
        <p:spPr>
          <a:xfrm>
            <a:off x="8404770" y="4901766"/>
            <a:ext cx="372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*Due dates are from original proposal</a:t>
            </a:r>
          </a:p>
        </p:txBody>
      </p:sp>
    </p:spTree>
    <p:extLst>
      <p:ext uri="{BB962C8B-B14F-4D97-AF65-F5344CB8AC3E}">
        <p14:creationId xmlns:p14="http://schemas.microsoft.com/office/powerpoint/2010/main" val="36332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Deliverables Task 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1FF4698-93A9-C848-9D6E-0250510E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31413"/>
              </p:ext>
            </p:extLst>
          </p:nvPr>
        </p:nvGraphicFramePr>
        <p:xfrm>
          <a:off x="214919" y="1489778"/>
          <a:ext cx="11848291" cy="4173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02">
                  <a:extLst>
                    <a:ext uri="{9D8B030D-6E8A-4147-A177-3AD203B41FA5}">
                      <a16:colId xmlns:a16="http://schemas.microsoft.com/office/drawing/2014/main" val="2474608647"/>
                    </a:ext>
                  </a:extLst>
                </a:gridCol>
                <a:gridCol w="4351812">
                  <a:extLst>
                    <a:ext uri="{9D8B030D-6E8A-4147-A177-3AD203B41FA5}">
                      <a16:colId xmlns:a16="http://schemas.microsoft.com/office/drawing/2014/main" val="3073339800"/>
                    </a:ext>
                  </a:extLst>
                </a:gridCol>
                <a:gridCol w="5137267">
                  <a:extLst>
                    <a:ext uri="{9D8B030D-6E8A-4147-A177-3AD203B41FA5}">
                      <a16:colId xmlns:a16="http://schemas.microsoft.com/office/drawing/2014/main" val="2459714154"/>
                    </a:ext>
                  </a:extLst>
                </a:gridCol>
                <a:gridCol w="128398">
                  <a:extLst>
                    <a:ext uri="{9D8B030D-6E8A-4147-A177-3AD203B41FA5}">
                      <a16:colId xmlns:a16="http://schemas.microsoft.com/office/drawing/2014/main" val="1060131527"/>
                    </a:ext>
                  </a:extLst>
                </a:gridCol>
                <a:gridCol w="1206712">
                  <a:extLst>
                    <a:ext uri="{9D8B030D-6E8A-4147-A177-3AD203B41FA5}">
                      <a16:colId xmlns:a16="http://schemas.microsoft.com/office/drawing/2014/main" val="2443786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 #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Due date*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093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Future Energy Technology Alternatives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2307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3.1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Evaluate and document future energy storage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Storage Technology Summary (draft)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1/15/21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7/2/21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992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Storage Technology Summary (final)</a:t>
                      </a:r>
                      <a:endParaRPr lang="en-US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2/12/21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50218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Define representative future energy storage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Storage Scenarios Summary (draft)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4/9/21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4/1/22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985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Storage Scenarios Summary (final) </a:t>
                      </a:r>
                      <a:endParaRPr lang="en-US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5/7/21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901544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Evaluate and document future energy electricity generation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Electricity Generation Technology Summary (draft)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1/15/21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7/2/21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8569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Electricity Generation  Technology Summary (final)</a:t>
                      </a:r>
                      <a:endParaRPr lang="en-US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2/12/21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147312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Define representative future electricity generation technology alternatives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Electricity Generation  Scenarios Summary (draft)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4/9/21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4/1/22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38965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Proposed Electricity Generation  Scenarios Summary (final)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5/7/21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52801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2CD9185-160D-E04B-B8B1-FB913A895E0A}"/>
              </a:ext>
            </a:extLst>
          </p:cNvPr>
          <p:cNvSpPr txBox="1"/>
          <p:nvPr/>
        </p:nvSpPr>
        <p:spPr>
          <a:xfrm>
            <a:off x="8404770" y="5719058"/>
            <a:ext cx="372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*Due dates are from original proposal</a:t>
            </a:r>
          </a:p>
        </p:txBody>
      </p:sp>
    </p:spTree>
    <p:extLst>
      <p:ext uri="{BB962C8B-B14F-4D97-AF65-F5344CB8AC3E}">
        <p14:creationId xmlns:p14="http://schemas.microsoft.com/office/powerpoint/2010/main" val="359871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Deliverables Tasks 4 &amp; 5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1FF4698-93A9-C848-9D6E-0250510EE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89886"/>
              </p:ext>
            </p:extLst>
          </p:nvPr>
        </p:nvGraphicFramePr>
        <p:xfrm>
          <a:off x="644375" y="1576552"/>
          <a:ext cx="11203916" cy="407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22822">
                  <a:extLst>
                    <a:ext uri="{9D8B030D-6E8A-4147-A177-3AD203B41FA5}">
                      <a16:colId xmlns:a16="http://schemas.microsoft.com/office/drawing/2014/main" val="2474608647"/>
                    </a:ext>
                  </a:extLst>
                </a:gridCol>
                <a:gridCol w="3844206">
                  <a:extLst>
                    <a:ext uri="{9D8B030D-6E8A-4147-A177-3AD203B41FA5}">
                      <a16:colId xmlns:a16="http://schemas.microsoft.com/office/drawing/2014/main" val="3073339800"/>
                    </a:ext>
                  </a:extLst>
                </a:gridCol>
                <a:gridCol w="4649273">
                  <a:extLst>
                    <a:ext uri="{9D8B030D-6E8A-4147-A177-3AD203B41FA5}">
                      <a16:colId xmlns:a16="http://schemas.microsoft.com/office/drawing/2014/main" val="2587602883"/>
                    </a:ext>
                  </a:extLst>
                </a:gridCol>
                <a:gridCol w="1287615">
                  <a:extLst>
                    <a:ext uri="{9D8B030D-6E8A-4147-A177-3AD203B41FA5}">
                      <a16:colId xmlns:a16="http://schemas.microsoft.com/office/drawing/2014/main" val="1819407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 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Task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Product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due date*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93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Development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23073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Multi-Day Model Optimization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Summary of Multi-day Baseline Model Results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2/12/21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9269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CPR Report #2</a:t>
                      </a:r>
                      <a:endParaRPr 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3/5/21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2185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Selection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Summary (draft)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6/11/21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9855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Summary (final)</a:t>
                      </a:r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8/13/21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01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Grid Scenario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18569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Preliminary Scenario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Preliminary Analysis Summary (draft)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2/11/22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4731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Preliminary Analysis Summary (final)</a:t>
                      </a:r>
                      <a:endParaRPr lang="en-US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4/15/22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1667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Scenario Analysis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Analysis Summary (draft)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6/10/22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2450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Final Analysis Summary (final)</a:t>
                      </a:r>
                      <a:endParaRPr lang="en-US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8/12/22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5502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31253C-1AD4-DE4D-8E5D-9AFBBBAE4F98}"/>
              </a:ext>
            </a:extLst>
          </p:cNvPr>
          <p:cNvSpPr txBox="1"/>
          <p:nvPr/>
        </p:nvSpPr>
        <p:spPr>
          <a:xfrm>
            <a:off x="8404770" y="5719058"/>
            <a:ext cx="372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*Due dates are from original proposal</a:t>
            </a:r>
          </a:p>
        </p:txBody>
      </p:sp>
    </p:spTree>
    <p:extLst>
      <p:ext uri="{BB962C8B-B14F-4D97-AF65-F5344CB8AC3E}">
        <p14:creationId xmlns:p14="http://schemas.microsoft.com/office/powerpoint/2010/main" val="368705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Development of Baseline in RESOLVE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2D9A-85DC-A548-BD80-A05C195BC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reviewing inputs and will propose some changes</a:t>
            </a:r>
          </a:p>
          <a:p>
            <a:r>
              <a:rPr lang="en-US" dirty="0"/>
              <a:t>We would like to talk with someone at E3 about why the current inputs were chosen</a:t>
            </a:r>
          </a:p>
          <a:p>
            <a:r>
              <a:rPr lang="en-US" dirty="0"/>
              <a:t>After understanding E3’s reasoning, we may choose to stick with current values or propose different values.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8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Modifications to RESOLVE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2D9A-85DC-A548-BD80-A05C195BC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charge-discharge rating </a:t>
            </a:r>
          </a:p>
          <a:p>
            <a:r>
              <a:rPr lang="en-US" dirty="0"/>
              <a:t>Inputs/outputs handled with Python (we are mostly on Macs)</a:t>
            </a:r>
          </a:p>
          <a:p>
            <a:r>
              <a:rPr lang="en-US" dirty="0"/>
              <a:t>Accept variable weather files with variable day lengths using Python inputs. For example, use 7-day or 14-day weather segments to enable charging on one day and discharging several days later</a:t>
            </a:r>
          </a:p>
          <a:p>
            <a:r>
              <a:rPr lang="en-US" dirty="0"/>
              <a:t>Apply two-step strategies to enable full-year optimizations:</a:t>
            </a:r>
          </a:p>
          <a:p>
            <a:pPr lvl="1"/>
            <a:r>
              <a:rPr lang="en-US" dirty="0"/>
              <a:t>capacity expansion planning using small number of days</a:t>
            </a:r>
          </a:p>
          <a:p>
            <a:pPr lvl="1"/>
            <a:r>
              <a:rPr lang="en-US" dirty="0"/>
              <a:t>unit commitment for full-year data with fixed capacity expansion plan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QUESTIONS for E3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What plans does E3 have for modifying RESOLVE?</a:t>
            </a:r>
          </a:p>
          <a:p>
            <a:r>
              <a:rPr lang="en-US" sz="3200" dirty="0"/>
              <a:t>Would someone from E3 meet with us to answer questions about RESOLVE inputs</a:t>
            </a:r>
          </a:p>
          <a:p>
            <a:r>
              <a:rPr lang="en-US" sz="3200" dirty="0"/>
              <a:t>For the changes we are suggesting for RESOLVE, are there any that E3 would like to coordinate on? How can we avoid making a second branch?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703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B3282C-D95D-144C-8878-3B9F2DA50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endParaRPr lang="en-US" sz="2400" dirty="0">
              <a:solidFill>
                <a:prstClr val="white"/>
              </a:solidFill>
            </a:endParaRPr>
          </a:p>
          <a:p>
            <a:pPr lvl="0" algn="ctr"/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625A56-E1EF-D840-A6C7-2B1211BF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62" y="1497401"/>
            <a:ext cx="3486276" cy="980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250E9-F2EC-9945-AE0F-184A64B19831}"/>
              </a:ext>
            </a:extLst>
          </p:cNvPr>
          <p:cNvSpPr txBox="1"/>
          <p:nvPr/>
        </p:nvSpPr>
        <p:spPr>
          <a:xfrm>
            <a:off x="2854471" y="4945100"/>
            <a:ext cx="648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We welcome collaboration: </a:t>
            </a:r>
            <a:r>
              <a:rPr lang="en-US" sz="2400" dirty="0" err="1">
                <a:solidFill>
                  <a:schemeClr val="bg1"/>
                </a:solidFill>
              </a:rPr>
              <a:t>skurtz@ucmerced.edu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93770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BACK UP SLIDES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2647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Value of storage is a function of many things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41DF5B2-BF8E-3446-AA6B-82212E15A3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37029" y="1576552"/>
            <a:ext cx="7035800" cy="431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560CE7-C4F9-7240-9966-FD79B5F6C875}"/>
              </a:ext>
            </a:extLst>
          </p:cNvPr>
          <p:cNvSpPr txBox="1"/>
          <p:nvPr/>
        </p:nvSpPr>
        <p:spPr>
          <a:xfrm>
            <a:off x="1925782" y="6200231"/>
            <a:ext cx="7065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Function of amount of wind, solar and storage</a:t>
            </a:r>
          </a:p>
        </p:txBody>
      </p:sp>
    </p:spTree>
    <p:extLst>
      <p:ext uri="{BB962C8B-B14F-4D97-AF65-F5344CB8AC3E}">
        <p14:creationId xmlns:p14="http://schemas.microsoft.com/office/powerpoint/2010/main" val="467246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480D945D-22C5-D942-A31C-22DAB583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6" y="365125"/>
            <a:ext cx="9622841" cy="8540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LEARNING CURVES ARE A KEY TOOL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BB6576C9-E3BB-E94C-A8DD-A5C8424050E1}"/>
              </a:ext>
            </a:extLst>
          </p:cNvPr>
          <p:cNvSpPr txBox="1">
            <a:spLocks/>
          </p:cNvSpPr>
          <p:nvPr/>
        </p:nvSpPr>
        <p:spPr>
          <a:xfrm>
            <a:off x="513881" y="2532831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35DF7B1A-C887-644D-B265-65CDAC45014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01" y="1359243"/>
            <a:ext cx="7080422" cy="54987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DBE778-BA7F-414A-8F77-FF066074B04E}"/>
              </a:ext>
            </a:extLst>
          </p:cNvPr>
          <p:cNvSpPr txBox="1"/>
          <p:nvPr/>
        </p:nvSpPr>
        <p:spPr>
          <a:xfrm>
            <a:off x="8714342" y="3316077"/>
            <a:ext cx="145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Kittner</a:t>
            </a:r>
            <a:r>
              <a:rPr lang="en-US" sz="2000" dirty="0"/>
              <a:t>, et al</a:t>
            </a:r>
          </a:p>
        </p:txBody>
      </p:sp>
    </p:spTree>
    <p:extLst>
      <p:ext uri="{BB962C8B-B14F-4D97-AF65-F5344CB8AC3E}">
        <p14:creationId xmlns:p14="http://schemas.microsoft.com/office/powerpoint/2010/main" val="422796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MEETING 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sz="2600" dirty="0"/>
              <a:t>Overview of respective team structures</a:t>
            </a:r>
          </a:p>
          <a:p>
            <a:r>
              <a:rPr lang="en-US" sz="2600" dirty="0"/>
              <a:t>Gain an understanding of the goals and scope of work of related CEC EPIC research grants &amp; project timelines (UC Merced and E3)</a:t>
            </a:r>
          </a:p>
          <a:p>
            <a:r>
              <a:rPr lang="en-US" sz="2600" dirty="0"/>
              <a:t>Discuss areas of potential overlap &amp; strategies to avoid duplicative efforts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0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614253" y="301377"/>
            <a:ext cx="1157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Metrics for selecting weather – extend to cross-day?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3DF776-3DD3-4F4A-8903-E049E56C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5598" y="1611673"/>
            <a:ext cx="17002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/>
              <a:t>https://</a:t>
            </a:r>
            <a:r>
              <a:rPr lang="en-US" sz="1100" dirty="0" err="1"/>
              <a:t>www.google.com</a:t>
            </a:r>
            <a:r>
              <a:rPr lang="en-US" sz="1100" dirty="0"/>
              <a:t>/</a:t>
            </a:r>
            <a:r>
              <a:rPr lang="en-US" sz="1100" dirty="0" err="1"/>
              <a:t>url?sa</a:t>
            </a:r>
            <a:r>
              <a:rPr lang="en-US" sz="1100" dirty="0"/>
              <a:t>=</a:t>
            </a:r>
            <a:r>
              <a:rPr lang="en-US" sz="1100" dirty="0" err="1"/>
              <a:t>t&amp;rct</a:t>
            </a:r>
            <a:r>
              <a:rPr lang="en-US" sz="1100" dirty="0"/>
              <a:t>=</a:t>
            </a:r>
            <a:r>
              <a:rPr lang="en-US" sz="1100" dirty="0" err="1"/>
              <a:t>j&amp;q</a:t>
            </a:r>
            <a:r>
              <a:rPr lang="en-US" sz="1100" dirty="0"/>
              <a:t>=&amp;</a:t>
            </a:r>
            <a:r>
              <a:rPr lang="en-US" sz="1100" dirty="0" err="1"/>
              <a:t>esrc</a:t>
            </a:r>
            <a:r>
              <a:rPr lang="en-US" sz="1100" dirty="0"/>
              <a:t>=</a:t>
            </a:r>
            <a:r>
              <a:rPr lang="en-US" sz="1100" dirty="0" err="1"/>
              <a:t>s&amp;source</a:t>
            </a:r>
            <a:r>
              <a:rPr lang="en-US" sz="1100" dirty="0"/>
              <a:t>=</a:t>
            </a:r>
            <a:r>
              <a:rPr lang="en-US" sz="1100" dirty="0" err="1"/>
              <a:t>web&amp;cd</a:t>
            </a:r>
            <a:r>
              <a:rPr lang="en-US" sz="1100" dirty="0"/>
              <a:t>=&amp;</a:t>
            </a:r>
            <a:r>
              <a:rPr lang="en-US" sz="1100" dirty="0" err="1"/>
              <a:t>ved</a:t>
            </a:r>
            <a:r>
              <a:rPr lang="en-US" sz="1100" dirty="0"/>
              <a:t>=2ahUKEwj8xcHwmqTrAhXOrZ4KHQLBAcYQFjAGegQICRAB&amp;url=https%3A%2F%2Fwww.cpuc.ca.gov%2FWorkArea%2FDownloadAsset.aspx%3Fid%3D6442451316&amp;usg=AOvVaw0mbDD9U2xzOhtJGUFNBfvU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45131-CCC7-764F-9333-3A8703E20B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75" y="1401598"/>
            <a:ext cx="8729170" cy="5456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D6A7F3-4F43-EE4C-BFEF-E37DE7FFFA6F}"/>
              </a:ext>
            </a:extLst>
          </p:cNvPr>
          <p:cNvSpPr txBox="1"/>
          <p:nvPr/>
        </p:nvSpPr>
        <p:spPr>
          <a:xfrm>
            <a:off x="7987673" y="6488668"/>
            <a:ext cx="381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IRP_MAG_E3_Resolve_2016-10-20.pdf</a:t>
            </a:r>
          </a:p>
        </p:txBody>
      </p:sp>
    </p:spTree>
    <p:extLst>
      <p:ext uri="{BB962C8B-B14F-4D97-AF65-F5344CB8AC3E}">
        <p14:creationId xmlns:p14="http://schemas.microsoft.com/office/powerpoint/2010/main" val="1608246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How do we differentiate storage technologies?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3073" name="Picture 1" descr="page4image14917552">
            <a:extLst>
              <a:ext uri="{FF2B5EF4-FFF2-40B4-BE49-F238E27FC236}">
                <a16:creationId xmlns:a16="http://schemas.microsoft.com/office/drawing/2014/main" id="{D7C790CA-BC11-DF46-8A8F-7CC2C251C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237" y="1794846"/>
            <a:ext cx="4281054" cy="41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F200C-1FFC-1943-9816-507744C6051B}"/>
              </a:ext>
            </a:extLst>
          </p:cNvPr>
          <p:cNvSpPr txBox="1"/>
          <p:nvPr/>
        </p:nvSpPr>
        <p:spPr>
          <a:xfrm>
            <a:off x="8007928" y="6118764"/>
            <a:ext cx="2150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Dowling, et al (Joule)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389667-2689-0B43-B00E-E6F2A35970A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6" y="1429972"/>
            <a:ext cx="7093528" cy="43243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F52DD4-128F-DF40-BCB7-33382DF73B14}"/>
              </a:ext>
            </a:extLst>
          </p:cNvPr>
          <p:cNvSpPr txBox="1"/>
          <p:nvPr/>
        </p:nvSpPr>
        <p:spPr>
          <a:xfrm>
            <a:off x="41880" y="5264134"/>
            <a:ext cx="181145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Key metrics: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Efficiency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$/kW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$/kWh</a:t>
            </a:r>
          </a:p>
        </p:txBody>
      </p:sp>
    </p:spTree>
    <p:extLst>
      <p:ext uri="{BB962C8B-B14F-4D97-AF65-F5344CB8AC3E}">
        <p14:creationId xmlns:p14="http://schemas.microsoft.com/office/powerpoint/2010/main" val="809321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Other Metrics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3DF776-3DD3-4F4A-8903-E049E56C8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Market entry strategy – Bridge over the valley of death</a:t>
            </a:r>
          </a:p>
          <a:p>
            <a:r>
              <a:rPr lang="en-US" dirty="0"/>
              <a:t>Politically viable: Jobs retention</a:t>
            </a:r>
          </a:p>
          <a:p>
            <a:r>
              <a:rPr lang="en-US" dirty="0"/>
              <a:t>Leverage existing infrastructure</a:t>
            </a:r>
          </a:p>
          <a:p>
            <a:endParaRPr lang="en-US" dirty="0"/>
          </a:p>
          <a:p>
            <a:r>
              <a:rPr lang="en-US" dirty="0"/>
              <a:t>Practicality</a:t>
            </a:r>
          </a:p>
          <a:p>
            <a:pPr lvl="1"/>
            <a:r>
              <a:rPr lang="en-US" dirty="0"/>
              <a:t>Dispatchability (high-T fuel cells are slow to start up)</a:t>
            </a:r>
          </a:p>
          <a:p>
            <a:pPr lvl="1"/>
            <a:r>
              <a:rPr lang="en-US" dirty="0"/>
              <a:t>Footprint (energy density)</a:t>
            </a:r>
          </a:p>
          <a:p>
            <a:pPr lvl="1"/>
            <a:r>
              <a:rPr lang="en-US" dirty="0"/>
              <a:t>Permitting – environmental concerns</a:t>
            </a:r>
          </a:p>
          <a:p>
            <a:pPr lvl="1"/>
            <a:r>
              <a:rPr lang="en-US" dirty="0"/>
              <a:t>Geographical flexibility</a:t>
            </a:r>
          </a:p>
          <a:p>
            <a:pPr lvl="1"/>
            <a:r>
              <a:rPr lang="en-US" dirty="0"/>
              <a:t>What else?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36286-E7C5-D046-90FB-B7605E992C96}"/>
              </a:ext>
            </a:extLst>
          </p:cNvPr>
          <p:cNvSpPr txBox="1"/>
          <p:nvPr/>
        </p:nvSpPr>
        <p:spPr>
          <a:xfrm>
            <a:off x="8466864" y="2470975"/>
            <a:ext cx="337393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For discussion:</a:t>
            </a:r>
          </a:p>
          <a:p>
            <a:r>
              <a:rPr lang="en-US" sz="2400" dirty="0"/>
              <a:t>Modularity vs utility scale</a:t>
            </a:r>
          </a:p>
        </p:txBody>
      </p:sp>
    </p:spTree>
    <p:extLst>
      <p:ext uri="{BB962C8B-B14F-4D97-AF65-F5344CB8AC3E}">
        <p14:creationId xmlns:p14="http://schemas.microsoft.com/office/powerpoint/2010/main" val="388980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Definition of terms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5B6D9C-B199-B541-BC9D-7E7004861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5509"/>
            <a:ext cx="11010091" cy="4730999"/>
          </a:xfrm>
        </p:spPr>
        <p:txBody>
          <a:bodyPr>
            <a:normAutofit/>
          </a:bodyPr>
          <a:lstStyle/>
          <a:p>
            <a:r>
              <a:rPr lang="en-US" dirty="0"/>
              <a:t>CEC defines long-duration storage as 10 or more hours (?)</a:t>
            </a:r>
          </a:p>
          <a:p>
            <a:r>
              <a:rPr lang="en-US" dirty="0"/>
              <a:t>For modeling, we may consider:</a:t>
            </a:r>
          </a:p>
          <a:p>
            <a:pPr lvl="1"/>
            <a:r>
              <a:rPr lang="en-US" dirty="0"/>
              <a:t>Diurnal or intra-day storage (can model with 24-h time blocks)</a:t>
            </a:r>
          </a:p>
          <a:p>
            <a:pPr lvl="1"/>
            <a:r>
              <a:rPr lang="en-US" dirty="0"/>
              <a:t>Cross-day or inter-day storage (need multi-day time blocks - probably a week or a month at a time)</a:t>
            </a:r>
          </a:p>
          <a:p>
            <a:pPr lvl="1"/>
            <a:r>
              <a:rPr lang="en-US" dirty="0"/>
              <a:t>Seasonal storage (cycle 1X or 2X/year; need full-year or even 30 years of data)</a:t>
            </a:r>
          </a:p>
          <a:p>
            <a:pPr lvl="1"/>
            <a:r>
              <a:rPr lang="en-US" dirty="0"/>
              <a:t>However, the results for each of these depend on the available resources, which is set in the context of Planning Reserve Margin</a:t>
            </a:r>
          </a:p>
          <a:p>
            <a:r>
              <a:rPr lang="en-US" dirty="0"/>
              <a:t>Electrochemical storage is short-duration</a:t>
            </a:r>
          </a:p>
          <a:p>
            <a:r>
              <a:rPr lang="en-US" dirty="0"/>
              <a:t>Is chemical storage “seasonal storage” or “electricity generation”?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05B2A-E20E-744E-8373-79CA50393055}"/>
              </a:ext>
            </a:extLst>
          </p:cNvPr>
          <p:cNvSpPr txBox="1"/>
          <p:nvPr/>
        </p:nvSpPr>
        <p:spPr>
          <a:xfrm>
            <a:off x="169332" y="6027003"/>
            <a:ext cx="1035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Note: RESOLVE currently only considers diurnal or intra-day storage, which can be 10+ hours; must be modified to look at cross-day and seasonal? storage </a:t>
            </a:r>
          </a:p>
        </p:txBody>
      </p:sp>
    </p:spTree>
    <p:extLst>
      <p:ext uri="{BB962C8B-B14F-4D97-AF65-F5344CB8AC3E}">
        <p14:creationId xmlns:p14="http://schemas.microsoft.com/office/powerpoint/2010/main" val="358654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RSP Builds versus planned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29C2F6-2370-2D48-91AF-84C8DBF3A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F73AE2-E657-024D-80B0-EE45843FA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49747"/>
            <a:ext cx="5808869" cy="365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F6F6CB-CD89-0945-9582-98ABAA355B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90" y="2049747"/>
            <a:ext cx="5813910" cy="3657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AF58E5-44DB-5747-A145-437D97C0507B}"/>
              </a:ext>
            </a:extLst>
          </p:cNvPr>
          <p:cNvSpPr txBox="1"/>
          <p:nvPr/>
        </p:nvSpPr>
        <p:spPr>
          <a:xfrm>
            <a:off x="6435010" y="5530632"/>
            <a:ext cx="316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Wind 97% of maximum allowed</a:t>
            </a:r>
          </a:p>
          <a:p>
            <a:r>
              <a:rPr lang="en-US" dirty="0"/>
              <a:t>Solar 20% of maximum allowed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7E1764-0827-E444-8757-2333C884F987}"/>
              </a:ext>
            </a:extLst>
          </p:cNvPr>
          <p:cNvSpPr txBox="1"/>
          <p:nvPr/>
        </p:nvSpPr>
        <p:spPr>
          <a:xfrm>
            <a:off x="1915651" y="3019907"/>
            <a:ext cx="2546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Selected growth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F36F9-716E-B443-A793-2EC83868BEA6}"/>
              </a:ext>
            </a:extLst>
          </p:cNvPr>
          <p:cNvSpPr txBox="1"/>
          <p:nvPr/>
        </p:nvSpPr>
        <p:spPr>
          <a:xfrm>
            <a:off x="8016404" y="3019907"/>
            <a:ext cx="2492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Planned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85A103-81FC-9E41-9A92-2320AD1D01C3}"/>
              </a:ext>
            </a:extLst>
          </p:cNvPr>
          <p:cNvSpPr txBox="1"/>
          <p:nvPr/>
        </p:nvSpPr>
        <p:spPr>
          <a:xfrm>
            <a:off x="1085088" y="6429459"/>
            <a:ext cx="428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RESOLVE outputs: Data for CAISO zone only </a:t>
            </a:r>
          </a:p>
        </p:txBody>
      </p:sp>
    </p:spTree>
    <p:extLst>
      <p:ext uri="{BB962C8B-B14F-4D97-AF65-F5344CB8AC3E}">
        <p14:creationId xmlns:p14="http://schemas.microsoft.com/office/powerpoint/2010/main" val="2817180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891152" y="301377"/>
            <a:ext cx="1134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Reference System Portfolio – which outputs = inputs? 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2264-3A94-704C-A15C-3B39B9C57D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08" y="1686853"/>
            <a:ext cx="4347486" cy="2289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076DC-F3F4-B546-BF3C-51287AC2BC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08" y="4361796"/>
            <a:ext cx="4347486" cy="2289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EA4024-4CE6-3345-8372-AEE91EBA69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668" y="4287869"/>
            <a:ext cx="4347486" cy="2289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A40178-3B9E-D24A-80D4-3F6018715C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668" y="1686853"/>
            <a:ext cx="4347486" cy="2289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40A11E-5E19-924C-84F3-8BDCBCF790F1}"/>
              </a:ext>
            </a:extLst>
          </p:cNvPr>
          <p:cNvSpPr txBox="1"/>
          <p:nvPr/>
        </p:nvSpPr>
        <p:spPr>
          <a:xfrm>
            <a:off x="2199290" y="1396383"/>
            <a:ext cx="225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Solano Solar Resource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58EFB8-66D6-F947-9F7E-908ABB8BA150}"/>
              </a:ext>
            </a:extLst>
          </p:cNvPr>
          <p:cNvSpPr txBox="1"/>
          <p:nvPr/>
        </p:nvSpPr>
        <p:spPr>
          <a:xfrm>
            <a:off x="2199289" y="4053804"/>
            <a:ext cx="228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Solano Wind Resource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7A8360-A403-4D47-BB5A-B6AF68BB3F5B}"/>
              </a:ext>
            </a:extLst>
          </p:cNvPr>
          <p:cNvSpPr txBox="1"/>
          <p:nvPr/>
        </p:nvSpPr>
        <p:spPr>
          <a:xfrm>
            <a:off x="7042657" y="1400780"/>
            <a:ext cx="407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Behind-the-meter battery power capacity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974213-51A6-3F4A-BCD5-7F9F5C9D281A}"/>
              </a:ext>
            </a:extLst>
          </p:cNvPr>
          <p:cNvSpPr txBox="1"/>
          <p:nvPr/>
        </p:nvSpPr>
        <p:spPr>
          <a:xfrm>
            <a:off x="7078700" y="4015490"/>
            <a:ext cx="411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Behind-the-meter battery energy capacity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74224-99C7-3642-8864-0688AD7460BC}"/>
              </a:ext>
            </a:extLst>
          </p:cNvPr>
          <p:cNvSpPr txBox="1"/>
          <p:nvPr/>
        </p:nvSpPr>
        <p:spPr>
          <a:xfrm>
            <a:off x="2240795" y="5461617"/>
            <a:ext cx="2067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Limited by 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BF93A1-04A2-2B4F-9B68-B9CE5D93C277}"/>
              </a:ext>
            </a:extLst>
          </p:cNvPr>
          <p:cNvSpPr txBox="1"/>
          <p:nvPr/>
        </p:nvSpPr>
        <p:spPr>
          <a:xfrm>
            <a:off x="1950505" y="2195856"/>
            <a:ext cx="197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Model selects &gt; planned; </a:t>
            </a:r>
          </a:p>
          <a:p>
            <a:r>
              <a:rPr lang="en-US" sz="2400" b="1" dirty="0">
                <a:solidFill>
                  <a:srgbClr val="0091B3"/>
                </a:solidFill>
              </a:rPr>
              <a:t>&lt; cap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15DF05-8977-ED4C-9782-083B764CB3CE}"/>
              </a:ext>
            </a:extLst>
          </p:cNvPr>
          <p:cNvSpPr txBox="1"/>
          <p:nvPr/>
        </p:nvSpPr>
        <p:spPr>
          <a:xfrm>
            <a:off x="7550367" y="2281129"/>
            <a:ext cx="3175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Selects planned growth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07EBAA-1E79-C64E-B816-BFF9A65DCB1C}"/>
              </a:ext>
            </a:extLst>
          </p:cNvPr>
          <p:cNvSpPr txBox="1"/>
          <p:nvPr/>
        </p:nvSpPr>
        <p:spPr>
          <a:xfrm>
            <a:off x="7497104" y="4457146"/>
            <a:ext cx="2213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1B3"/>
                </a:solidFill>
              </a:rPr>
              <a:t>Planned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6C4E0-7FFF-A340-A504-362B290FF84E}"/>
              </a:ext>
            </a:extLst>
          </p:cNvPr>
          <p:cNvSpPr txBox="1"/>
          <p:nvPr/>
        </p:nvSpPr>
        <p:spPr>
          <a:xfrm>
            <a:off x="3903701" y="6485181"/>
            <a:ext cx="4935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Fraction of cap that is built  is a useful metric</a:t>
            </a:r>
          </a:p>
        </p:txBody>
      </p:sp>
    </p:spTree>
    <p:extLst>
      <p:ext uri="{BB962C8B-B14F-4D97-AF65-F5344CB8AC3E}">
        <p14:creationId xmlns:p14="http://schemas.microsoft.com/office/powerpoint/2010/main" val="1363518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More wind requires less storage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0364FA-57D0-934D-B9AA-3F0D296540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600" y="2324559"/>
            <a:ext cx="5110445" cy="33521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46C659-47D7-8B40-B5CD-F5D39C0A39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859" y="2324559"/>
            <a:ext cx="5073650" cy="3348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D4493-2C0D-D94E-9F39-40BFE94720A4}"/>
              </a:ext>
            </a:extLst>
          </p:cNvPr>
          <p:cNvSpPr txBox="1"/>
          <p:nvPr/>
        </p:nvSpPr>
        <p:spPr>
          <a:xfrm>
            <a:off x="133468" y="6062500"/>
            <a:ext cx="10271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The wind is low because of caps – if the caps are increased, more wind is selected.</a:t>
            </a:r>
          </a:p>
          <a:p>
            <a:pPr algn="ctr"/>
            <a:r>
              <a:rPr lang="en-US" sz="2400" i="1" dirty="0"/>
              <a:t>Note effect of added wind on need for storage.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91E4C-F073-4343-A522-1107FCEBB2C5}"/>
              </a:ext>
            </a:extLst>
          </p:cNvPr>
          <p:cNvSpPr txBox="1"/>
          <p:nvPr/>
        </p:nvSpPr>
        <p:spPr>
          <a:xfrm>
            <a:off x="2504138" y="3063037"/>
            <a:ext cx="72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RSP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5BCAC-10D4-B346-B54B-8A6B1E048B00}"/>
              </a:ext>
            </a:extLst>
          </p:cNvPr>
          <p:cNvSpPr txBox="1"/>
          <p:nvPr/>
        </p:nvSpPr>
        <p:spPr>
          <a:xfrm>
            <a:off x="7799402" y="3063037"/>
            <a:ext cx="317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Wind caps increased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3D0467-F651-9341-8350-761E7121E908}"/>
              </a:ext>
            </a:extLst>
          </p:cNvPr>
          <p:cNvSpPr txBox="1"/>
          <p:nvPr/>
        </p:nvSpPr>
        <p:spPr>
          <a:xfrm>
            <a:off x="1087020" y="5673503"/>
            <a:ext cx="428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RESOLVE outputs: Data for CAISO zone only </a:t>
            </a:r>
          </a:p>
        </p:txBody>
      </p:sp>
    </p:spTree>
    <p:extLst>
      <p:ext uri="{BB962C8B-B14F-4D97-AF65-F5344CB8AC3E}">
        <p14:creationId xmlns:p14="http://schemas.microsoft.com/office/powerpoint/2010/main" val="336962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Team Organization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732ACC-44BF-9647-B5FC-1EB5DF631365}"/>
              </a:ext>
            </a:extLst>
          </p:cNvPr>
          <p:cNvSpPr/>
          <p:nvPr/>
        </p:nvSpPr>
        <p:spPr>
          <a:xfrm>
            <a:off x="502277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D6BA39-F436-7A4D-BEF4-F51595AF9C18}"/>
              </a:ext>
            </a:extLst>
          </p:cNvPr>
          <p:cNvSpPr/>
          <p:nvPr/>
        </p:nvSpPr>
        <p:spPr>
          <a:xfrm>
            <a:off x="4578956" y="2162542"/>
            <a:ext cx="7179184" cy="39566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CCA3D-C4C3-994F-AE6D-4CB0FE32C7F2}"/>
              </a:ext>
            </a:extLst>
          </p:cNvPr>
          <p:cNvSpPr txBox="1"/>
          <p:nvPr/>
        </p:nvSpPr>
        <p:spPr>
          <a:xfrm>
            <a:off x="2380919" y="1639322"/>
            <a:ext cx="3421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Technology Evaluation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B5B24D-65A4-5948-A6CC-25D4FAC93B83}"/>
              </a:ext>
            </a:extLst>
          </p:cNvPr>
          <p:cNvSpPr txBox="1"/>
          <p:nvPr/>
        </p:nvSpPr>
        <p:spPr>
          <a:xfrm>
            <a:off x="7383718" y="1616319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Modeling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F77B14-46A8-904B-9F00-DB45DA829A55}"/>
              </a:ext>
            </a:extLst>
          </p:cNvPr>
          <p:cNvSpPr/>
          <p:nvPr/>
        </p:nvSpPr>
        <p:spPr>
          <a:xfrm>
            <a:off x="1185100" y="2637032"/>
            <a:ext cx="4754880" cy="1399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Univ.  of North Carolina (</a:t>
            </a:r>
            <a:r>
              <a:rPr lang="en-US" sz="2800" dirty="0" err="1">
                <a:solidFill>
                  <a:srgbClr val="0070C0"/>
                </a:solidFill>
              </a:rPr>
              <a:t>Kittner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Learning curves, etc.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2CA9E6-749E-AE49-B198-017D5E55DB1D}"/>
              </a:ext>
            </a:extLst>
          </p:cNvPr>
          <p:cNvSpPr/>
          <p:nvPr/>
        </p:nvSpPr>
        <p:spPr>
          <a:xfrm>
            <a:off x="6371828" y="2637826"/>
            <a:ext cx="4754880" cy="14022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UCB (</a:t>
            </a:r>
            <a:r>
              <a:rPr lang="en-US" sz="2800" dirty="0" err="1">
                <a:solidFill>
                  <a:srgbClr val="0070C0"/>
                </a:solidFill>
              </a:rPr>
              <a:t>Kammen</a:t>
            </a:r>
            <a:r>
              <a:rPr lang="en-US" sz="2800" dirty="0">
                <a:solidFill>
                  <a:srgbClr val="0070C0"/>
                </a:solidFill>
              </a:rPr>
              <a:t>)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</a:rPr>
              <a:t>UCSD (Hidalgo) (Emphasis: Switch)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2FB60E-AD7E-DD4F-8B80-B029C754B956}"/>
              </a:ext>
            </a:extLst>
          </p:cNvPr>
          <p:cNvSpPr/>
          <p:nvPr/>
        </p:nvSpPr>
        <p:spPr>
          <a:xfrm>
            <a:off x="3296992" y="4333069"/>
            <a:ext cx="5656386" cy="9915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UC Merced (Kurtz) (Emphasis: Resolve)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CE700-BD0E-3544-B48A-F7596F2D8921}"/>
              </a:ext>
            </a:extLst>
          </p:cNvPr>
          <p:cNvSpPr txBox="1"/>
          <p:nvPr/>
        </p:nvSpPr>
        <p:spPr>
          <a:xfrm>
            <a:off x="2022716" y="6294240"/>
            <a:ext cx="8204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Coordinated efforts are a necessity; each group has an emphasis</a:t>
            </a:r>
          </a:p>
        </p:txBody>
      </p:sp>
    </p:spTree>
    <p:extLst>
      <p:ext uri="{BB962C8B-B14F-4D97-AF65-F5344CB8AC3E}">
        <p14:creationId xmlns:p14="http://schemas.microsoft.com/office/powerpoint/2010/main" val="278600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PROJECT SCHEDULE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721457-EE63-E849-9088-FA10C76E5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428" y="1281545"/>
            <a:ext cx="7331756" cy="5576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EE6F80-C307-B94D-BE17-0BD7E18DE435}"/>
              </a:ext>
            </a:extLst>
          </p:cNvPr>
          <p:cNvSpPr txBox="1"/>
          <p:nvPr/>
        </p:nvSpPr>
        <p:spPr>
          <a:xfrm>
            <a:off x="9453414" y="1314227"/>
            <a:ext cx="159196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Tech. Assessment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BB317D-9310-1042-862C-F00911156189}"/>
              </a:ext>
            </a:extLst>
          </p:cNvPr>
          <p:cNvSpPr txBox="1"/>
          <p:nvPr/>
        </p:nvSpPr>
        <p:spPr>
          <a:xfrm>
            <a:off x="11072021" y="1310321"/>
            <a:ext cx="111997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Modeling Team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B31DF7A-C581-D547-8B29-A6706181ACAF}"/>
              </a:ext>
            </a:extLst>
          </p:cNvPr>
          <p:cNvCxnSpPr>
            <a:stCxn id="8" idx="2"/>
          </p:cNvCxnSpPr>
          <p:nvPr/>
        </p:nvCxnSpPr>
        <p:spPr>
          <a:xfrm>
            <a:off x="10249395" y="2237557"/>
            <a:ext cx="0" cy="16459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581C84-B62E-8B4F-B89D-A05D7A140C23}"/>
              </a:ext>
            </a:extLst>
          </p:cNvPr>
          <p:cNvCxnSpPr>
            <a:cxnSpLocks/>
          </p:cNvCxnSpPr>
          <p:nvPr/>
        </p:nvCxnSpPr>
        <p:spPr>
          <a:xfrm>
            <a:off x="11637037" y="1971642"/>
            <a:ext cx="0" cy="106761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3E61A9-8B8D-A642-9E92-77A1A352F66F}"/>
              </a:ext>
            </a:extLst>
          </p:cNvPr>
          <p:cNvCxnSpPr>
            <a:cxnSpLocks/>
          </p:cNvCxnSpPr>
          <p:nvPr/>
        </p:nvCxnSpPr>
        <p:spPr>
          <a:xfrm>
            <a:off x="11603442" y="4023285"/>
            <a:ext cx="0" cy="118872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1220939-682D-0D47-B9DE-96D68A0BDB47}"/>
              </a:ext>
            </a:extLst>
          </p:cNvPr>
          <p:cNvSpPr txBox="1"/>
          <p:nvPr/>
        </p:nvSpPr>
        <p:spPr>
          <a:xfrm>
            <a:off x="9921889" y="2432214"/>
            <a:ext cx="192828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Baseline definition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41D196-69F5-4B4D-BB1C-422AECD1031C}"/>
              </a:ext>
            </a:extLst>
          </p:cNvPr>
          <p:cNvSpPr txBox="1"/>
          <p:nvPr/>
        </p:nvSpPr>
        <p:spPr>
          <a:xfrm>
            <a:off x="9060704" y="3227749"/>
            <a:ext cx="237738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Technology assessment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55D0AB-C771-2A4A-B565-A3A72159D2C4}"/>
              </a:ext>
            </a:extLst>
          </p:cNvPr>
          <p:cNvSpPr txBox="1"/>
          <p:nvPr/>
        </p:nvSpPr>
        <p:spPr>
          <a:xfrm>
            <a:off x="10375279" y="4383428"/>
            <a:ext cx="1774332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Scenario analysis</a:t>
            </a:r>
          </a:p>
        </p:txBody>
      </p:sp>
    </p:spTree>
    <p:extLst>
      <p:ext uri="{BB962C8B-B14F-4D97-AF65-F5344CB8AC3E}">
        <p14:creationId xmlns:p14="http://schemas.microsoft.com/office/powerpoint/2010/main" val="318200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Methodology: Coordinated, 2-prong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28319B-D75E-4A44-AE5F-2B9E46FAE4E6}"/>
              </a:ext>
            </a:extLst>
          </p:cNvPr>
          <p:cNvSpPr/>
          <p:nvPr/>
        </p:nvSpPr>
        <p:spPr>
          <a:xfrm>
            <a:off x="4734036" y="2959291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79C0D0-FCD9-3242-9FE1-EF5F37ECEBE7}"/>
              </a:ext>
            </a:extLst>
          </p:cNvPr>
          <p:cNvSpPr/>
          <p:nvPr/>
        </p:nvSpPr>
        <p:spPr>
          <a:xfrm>
            <a:off x="7845244" y="2225346"/>
            <a:ext cx="3365947" cy="1572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RESOLVE &amp; SWITCH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CB8E0-0269-8148-9551-4B772BC3705F}"/>
              </a:ext>
            </a:extLst>
          </p:cNvPr>
          <p:cNvSpPr/>
          <p:nvPr/>
        </p:nvSpPr>
        <p:spPr>
          <a:xfrm>
            <a:off x="663415" y="2225346"/>
            <a:ext cx="3924589" cy="15765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Study storage and RE technologies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9044B-9B49-EE47-AEED-89186CAA0BD1}"/>
              </a:ext>
            </a:extLst>
          </p:cNvPr>
          <p:cNvSpPr txBox="1"/>
          <p:nvPr/>
        </p:nvSpPr>
        <p:spPr>
          <a:xfrm>
            <a:off x="663415" y="1398341"/>
            <a:ext cx="436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Technology evaluation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3792F-4696-7345-8814-5461719EE1CA}"/>
              </a:ext>
            </a:extLst>
          </p:cNvPr>
          <p:cNvSpPr txBox="1"/>
          <p:nvPr/>
        </p:nvSpPr>
        <p:spPr>
          <a:xfrm>
            <a:off x="8430385" y="1502623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Modeling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2FD4F3-C72A-8B4D-9CCA-8D2EE22B967B}"/>
              </a:ext>
            </a:extLst>
          </p:cNvPr>
          <p:cNvSpPr txBox="1">
            <a:spLocks/>
          </p:cNvSpPr>
          <p:nvPr/>
        </p:nvSpPr>
        <p:spPr>
          <a:xfrm>
            <a:off x="551983" y="3982572"/>
            <a:ext cx="5157787" cy="263989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Cost analysis (power &amp; energy)</a:t>
            </a:r>
          </a:p>
          <a:p>
            <a:pPr lvl="1"/>
            <a:r>
              <a:rPr lang="en-US" dirty="0"/>
              <a:t>Learning curve analysis</a:t>
            </a:r>
          </a:p>
          <a:p>
            <a:r>
              <a:rPr lang="en-US" dirty="0"/>
              <a:t>Other metrics:</a:t>
            </a:r>
          </a:p>
          <a:p>
            <a:pPr lvl="1"/>
            <a:r>
              <a:rPr lang="en-US" dirty="0"/>
              <a:t>Market entry strategy</a:t>
            </a:r>
          </a:p>
          <a:p>
            <a:pPr lvl="1"/>
            <a:r>
              <a:rPr lang="en-US" dirty="0"/>
              <a:t>Efficiency (as function of time)</a:t>
            </a:r>
          </a:p>
          <a:p>
            <a:pPr lvl="1"/>
            <a:r>
              <a:rPr lang="en-US" dirty="0"/>
              <a:t>Jobs creation</a:t>
            </a:r>
          </a:p>
          <a:p>
            <a:pPr lvl="1"/>
            <a:r>
              <a:rPr lang="en-US" dirty="0"/>
              <a:t>Response time</a:t>
            </a:r>
          </a:p>
          <a:p>
            <a:pPr lvl="1"/>
            <a:r>
              <a:rPr lang="en-US" dirty="0"/>
              <a:t>Footprint (energy density)</a:t>
            </a:r>
          </a:p>
          <a:p>
            <a:pPr lvl="1"/>
            <a:r>
              <a:rPr lang="en-US" dirty="0"/>
              <a:t>Permitting – environmental concerns</a:t>
            </a:r>
          </a:p>
          <a:p>
            <a:pPr lvl="1"/>
            <a:r>
              <a:rPr lang="en-US" dirty="0"/>
              <a:t>Geographical flexibility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id="{C973BC17-D048-3F49-B8AF-FEF49743DF7A}"/>
              </a:ext>
            </a:extLst>
          </p:cNvPr>
          <p:cNvSpPr txBox="1">
            <a:spLocks/>
          </p:cNvSpPr>
          <p:nvPr/>
        </p:nvSpPr>
        <p:spPr>
          <a:xfrm>
            <a:off x="7469086" y="3982571"/>
            <a:ext cx="4070168" cy="270304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Modifications of RESOLVE </a:t>
            </a:r>
          </a:p>
          <a:p>
            <a:pPr lvl="1"/>
            <a:r>
              <a:rPr lang="en-US" dirty="0"/>
              <a:t>Cross-day analysis</a:t>
            </a:r>
          </a:p>
          <a:p>
            <a:pPr lvl="1"/>
            <a:r>
              <a:rPr lang="en-US" dirty="0"/>
              <a:t>Separation of charging and discharging power ratings</a:t>
            </a:r>
          </a:p>
          <a:p>
            <a:pPr lvl="1"/>
            <a:r>
              <a:rPr lang="en-US" dirty="0"/>
              <a:t>Add new storage resources</a:t>
            </a:r>
          </a:p>
          <a:p>
            <a:pPr lvl="1"/>
            <a:r>
              <a:rPr lang="en-US" dirty="0"/>
              <a:t>Coordinate with E3</a:t>
            </a:r>
          </a:p>
          <a:p>
            <a:r>
              <a:rPr lang="en-US" dirty="0"/>
              <a:t>Implement Technology Assessment results into RESOLVE and SWITCH (multiple scenarios)</a:t>
            </a:r>
          </a:p>
          <a:p>
            <a:r>
              <a:rPr lang="en-US" dirty="0"/>
              <a:t>Analyze results</a:t>
            </a:r>
          </a:p>
        </p:txBody>
      </p:sp>
    </p:spTree>
    <p:extLst>
      <p:ext uri="{BB962C8B-B14F-4D97-AF65-F5344CB8AC3E}">
        <p14:creationId xmlns:p14="http://schemas.microsoft.com/office/powerpoint/2010/main" val="57719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Scope: Understanding storage requires broader look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B28319B-D75E-4A44-AE5F-2B9E46FAE4E6}"/>
              </a:ext>
            </a:extLst>
          </p:cNvPr>
          <p:cNvSpPr/>
          <p:nvPr/>
        </p:nvSpPr>
        <p:spPr>
          <a:xfrm>
            <a:off x="4734036" y="2679681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DD1F6EE-4439-C24A-90EC-EF33343A058D}"/>
              </a:ext>
            </a:extLst>
          </p:cNvPr>
          <p:cNvSpPr/>
          <p:nvPr/>
        </p:nvSpPr>
        <p:spPr>
          <a:xfrm>
            <a:off x="2556977" y="1347937"/>
            <a:ext cx="3365947" cy="15765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Variable renewables: Solar, Wind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0E8B3B-28AF-7746-BA4A-5B26F399A256}"/>
              </a:ext>
            </a:extLst>
          </p:cNvPr>
          <p:cNvSpPr/>
          <p:nvPr/>
        </p:nvSpPr>
        <p:spPr>
          <a:xfrm>
            <a:off x="7608123" y="3060260"/>
            <a:ext cx="4352544" cy="17465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Long-distance Transmission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79C0D0-FCD9-3242-9FE1-EF5F37ECEBE7}"/>
              </a:ext>
            </a:extLst>
          </p:cNvPr>
          <p:cNvSpPr/>
          <p:nvPr/>
        </p:nvSpPr>
        <p:spPr>
          <a:xfrm>
            <a:off x="6296327" y="1349829"/>
            <a:ext cx="3365947" cy="1572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Green Hydrogen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C8C180-9F49-B545-9940-6904164AF28A}"/>
              </a:ext>
            </a:extLst>
          </p:cNvPr>
          <p:cNvSpPr/>
          <p:nvPr/>
        </p:nvSpPr>
        <p:spPr>
          <a:xfrm>
            <a:off x="6891646" y="4954790"/>
            <a:ext cx="3904487" cy="11612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Carbon sequestration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59E252-D967-F34B-931D-AE205C1249E1}"/>
              </a:ext>
            </a:extLst>
          </p:cNvPr>
          <p:cNvSpPr/>
          <p:nvPr/>
        </p:nvSpPr>
        <p:spPr>
          <a:xfrm>
            <a:off x="1507363" y="4954790"/>
            <a:ext cx="3900052" cy="115991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Demand management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2813E6-1861-DC46-869B-B52C272A427F}"/>
              </a:ext>
            </a:extLst>
          </p:cNvPr>
          <p:cNvSpPr/>
          <p:nvPr/>
        </p:nvSpPr>
        <p:spPr>
          <a:xfrm>
            <a:off x="4494612" y="6004723"/>
            <a:ext cx="3202776" cy="7342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Electrification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6ED67D-1952-5446-B4FB-F5EDEAD8464B}"/>
              </a:ext>
            </a:extLst>
          </p:cNvPr>
          <p:cNvSpPr/>
          <p:nvPr/>
        </p:nvSpPr>
        <p:spPr>
          <a:xfrm>
            <a:off x="229235" y="3067992"/>
            <a:ext cx="4354642" cy="17432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Dispatchable renewables: Hydro, Geothermal, Biogas</a:t>
            </a:r>
          </a:p>
        </p:txBody>
      </p:sp>
    </p:spTree>
    <p:extLst>
      <p:ext uri="{BB962C8B-B14F-4D97-AF65-F5344CB8AC3E}">
        <p14:creationId xmlns:p14="http://schemas.microsoft.com/office/powerpoint/2010/main" val="219754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is storage competing with?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930FE8-6D83-D241-AFC2-1504273EED69}"/>
              </a:ext>
            </a:extLst>
          </p:cNvPr>
          <p:cNvSpPr/>
          <p:nvPr/>
        </p:nvSpPr>
        <p:spPr>
          <a:xfrm>
            <a:off x="5297860" y="2576956"/>
            <a:ext cx="2723928" cy="2507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Long-duration  Storage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2B8A10-1409-FF4F-B548-BDBED43AA050}"/>
              </a:ext>
            </a:extLst>
          </p:cNvPr>
          <p:cNvSpPr/>
          <p:nvPr/>
        </p:nvSpPr>
        <p:spPr>
          <a:xfrm>
            <a:off x="1468520" y="3247943"/>
            <a:ext cx="1620982" cy="10945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Wind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C9E40B-B400-8D46-81B5-170CBAC1DF63}"/>
              </a:ext>
            </a:extLst>
          </p:cNvPr>
          <p:cNvSpPr/>
          <p:nvPr/>
        </p:nvSpPr>
        <p:spPr>
          <a:xfrm>
            <a:off x="8500636" y="3035233"/>
            <a:ext cx="3462129" cy="157655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Long-distance Transmission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94909E-1DF2-DB47-9DC1-5A742C3F7704}"/>
              </a:ext>
            </a:extLst>
          </p:cNvPr>
          <p:cNvSpPr/>
          <p:nvPr/>
        </p:nvSpPr>
        <p:spPr>
          <a:xfrm>
            <a:off x="7226656" y="1645824"/>
            <a:ext cx="3900052" cy="10945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Green Hydrogen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1F3779-EF6B-904B-861A-522129CC7A22}"/>
              </a:ext>
            </a:extLst>
          </p:cNvPr>
          <p:cNvSpPr/>
          <p:nvPr/>
        </p:nvSpPr>
        <p:spPr>
          <a:xfrm>
            <a:off x="2009001" y="5824994"/>
            <a:ext cx="2437674" cy="73429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Biogas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45C168-5C6F-A148-A1B4-0FA5BE3318B9}"/>
              </a:ext>
            </a:extLst>
          </p:cNvPr>
          <p:cNvSpPr/>
          <p:nvPr/>
        </p:nvSpPr>
        <p:spPr>
          <a:xfrm>
            <a:off x="1607852" y="1645824"/>
            <a:ext cx="4779817" cy="10945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Carbon sequestration at fossil plants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043E82-A646-A44A-B7E0-40BF2274D8D4}"/>
              </a:ext>
            </a:extLst>
          </p:cNvPr>
          <p:cNvSpPr/>
          <p:nvPr/>
        </p:nvSpPr>
        <p:spPr>
          <a:xfrm>
            <a:off x="4793763" y="5551893"/>
            <a:ext cx="3900052" cy="122905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Demand management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40801E-27A4-DC46-A35E-7DA0D45062B9}"/>
              </a:ext>
            </a:extLst>
          </p:cNvPr>
          <p:cNvSpPr/>
          <p:nvPr/>
        </p:nvSpPr>
        <p:spPr>
          <a:xfrm>
            <a:off x="8693815" y="4906686"/>
            <a:ext cx="2784762" cy="101235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Hydro, Geothermal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76DA8-9A81-F643-A34C-EF66190765EC}"/>
              </a:ext>
            </a:extLst>
          </p:cNvPr>
          <p:cNvSpPr txBox="1"/>
          <p:nvPr/>
        </p:nvSpPr>
        <p:spPr>
          <a:xfrm>
            <a:off x="24526" y="1729720"/>
            <a:ext cx="1527108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Replace LDES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0C68D-DEFB-C64B-B6F4-7735D71817C7}"/>
              </a:ext>
            </a:extLst>
          </p:cNvPr>
          <p:cNvSpPr txBox="1"/>
          <p:nvPr/>
        </p:nvSpPr>
        <p:spPr>
          <a:xfrm>
            <a:off x="39263" y="3288184"/>
            <a:ext cx="1394042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Factor of 2?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5BEDE-DB18-1448-9213-1785884CE273}"/>
              </a:ext>
            </a:extLst>
          </p:cNvPr>
          <p:cNvSpPr txBox="1"/>
          <p:nvPr/>
        </p:nvSpPr>
        <p:spPr>
          <a:xfrm>
            <a:off x="41727" y="4782986"/>
            <a:ext cx="185156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Diminish need for LDES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7B8C0-D17D-F34D-AE95-1CF62050BD99}"/>
              </a:ext>
            </a:extLst>
          </p:cNvPr>
          <p:cNvSpPr txBox="1"/>
          <p:nvPr/>
        </p:nvSpPr>
        <p:spPr>
          <a:xfrm>
            <a:off x="24526" y="1237983"/>
            <a:ext cx="1678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Potential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8A760BB-9F2E-5C4B-8BB8-1370B71F5024}"/>
              </a:ext>
            </a:extLst>
          </p:cNvPr>
          <p:cNvSpPr/>
          <p:nvPr/>
        </p:nvSpPr>
        <p:spPr>
          <a:xfrm>
            <a:off x="2555074" y="4995533"/>
            <a:ext cx="3202776" cy="7342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Electrification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72FC6-3EB1-A840-BBCE-F342C2BCD554}"/>
              </a:ext>
            </a:extLst>
          </p:cNvPr>
          <p:cNvSpPr txBox="1"/>
          <p:nvPr/>
        </p:nvSpPr>
        <p:spPr>
          <a:xfrm>
            <a:off x="5716073" y="1931447"/>
            <a:ext cx="1996829" cy="400110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Chemical storage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F0B929-8EF0-0740-B7EB-F7A2A29971B1}"/>
              </a:ext>
            </a:extLst>
          </p:cNvPr>
          <p:cNvSpPr/>
          <p:nvPr/>
        </p:nvSpPr>
        <p:spPr>
          <a:xfrm>
            <a:off x="3144183" y="2870666"/>
            <a:ext cx="2097459" cy="109450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Nuclear?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47E7A4-C55C-A641-9469-B7F97AB5B7CD}"/>
              </a:ext>
            </a:extLst>
          </p:cNvPr>
          <p:cNvSpPr/>
          <p:nvPr/>
        </p:nvSpPr>
        <p:spPr>
          <a:xfrm>
            <a:off x="2900692" y="4024000"/>
            <a:ext cx="1620982" cy="8821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Solar</a:t>
            </a:r>
          </a:p>
        </p:txBody>
      </p:sp>
    </p:spTree>
    <p:extLst>
      <p:ext uri="{BB962C8B-B14F-4D97-AF65-F5344CB8AC3E}">
        <p14:creationId xmlns:p14="http://schemas.microsoft.com/office/powerpoint/2010/main" val="49436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Scope: Include multiple roles for storage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CF64EE-3586-574E-BCED-0149D9B89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Ancillary services </a:t>
            </a:r>
          </a:p>
          <a:p>
            <a:r>
              <a:rPr lang="en-US" sz="3200" dirty="0"/>
              <a:t>Arbitrage (frequent) – same day every day; same day sometimes</a:t>
            </a:r>
          </a:p>
          <a:p>
            <a:r>
              <a:rPr lang="en-US" sz="3200" dirty="0"/>
              <a:t>Arbitrage (less frequent) – cross day; several weeks</a:t>
            </a:r>
          </a:p>
          <a:p>
            <a:r>
              <a:rPr lang="en-US" sz="3200" dirty="0"/>
              <a:t>Seasonal storage – cycle only once or twice per year</a:t>
            </a:r>
          </a:p>
          <a:p>
            <a:r>
              <a:rPr lang="en-US" sz="3200" dirty="0"/>
              <a:t>Resource adequacy – maybe never cycle </a:t>
            </a:r>
          </a:p>
          <a:p>
            <a:r>
              <a:rPr lang="en-US" sz="3200" dirty="0"/>
              <a:t>Resilience (during outages - microgrids) </a:t>
            </a:r>
          </a:p>
          <a:p>
            <a:r>
              <a:rPr lang="en-US" sz="3200" dirty="0"/>
              <a:t>Reduced pollution </a:t>
            </a:r>
          </a:p>
          <a:p>
            <a:r>
              <a:rPr lang="en-US" sz="3200" dirty="0"/>
              <a:t>Jobs</a:t>
            </a:r>
          </a:p>
          <a:p>
            <a:r>
              <a:rPr lang="en-US" sz="3200" dirty="0"/>
              <a:t>Environmental issues (including water usage/effects)</a:t>
            </a:r>
          </a:p>
          <a:p>
            <a:r>
              <a:rPr lang="en-US" sz="3200" dirty="0"/>
              <a:t>Innovation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231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50391-180C-0B40-9C89-C3C2D7262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576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FD2AC4-5057-DD41-B6D2-95E02862C721}"/>
              </a:ext>
            </a:extLst>
          </p:cNvPr>
          <p:cNvSpPr txBox="1"/>
          <p:nvPr/>
        </p:nvSpPr>
        <p:spPr>
          <a:xfrm>
            <a:off x="1085088" y="301377"/>
            <a:ext cx="1110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Examples of storage candidates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5F81A-DEA3-2149-B589-C56337E912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126" y="6119183"/>
            <a:ext cx="1443165" cy="405890"/>
          </a:xfrm>
          <a:prstGeom prst="rect">
            <a:avLst/>
          </a:prstGeom>
        </p:spPr>
      </p:pic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0621A0C2-4FDA-0844-9502-F2069B7EC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911559"/>
              </p:ext>
            </p:extLst>
          </p:nvPr>
        </p:nvGraphicFramePr>
        <p:xfrm>
          <a:off x="698720" y="1435983"/>
          <a:ext cx="9489220" cy="469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267">
                  <a:extLst>
                    <a:ext uri="{9D8B030D-6E8A-4147-A177-3AD203B41FA5}">
                      <a16:colId xmlns:a16="http://schemas.microsoft.com/office/drawing/2014/main" val="1938264590"/>
                    </a:ext>
                  </a:extLst>
                </a:gridCol>
                <a:gridCol w="3104813">
                  <a:extLst>
                    <a:ext uri="{9D8B030D-6E8A-4147-A177-3AD203B41FA5}">
                      <a16:colId xmlns:a16="http://schemas.microsoft.com/office/drawing/2014/main" val="1113256185"/>
                    </a:ext>
                  </a:extLst>
                </a:gridCol>
                <a:gridCol w="3787140">
                  <a:extLst>
                    <a:ext uri="{9D8B030D-6E8A-4147-A177-3AD203B41FA5}">
                      <a16:colId xmlns:a16="http://schemas.microsoft.com/office/drawing/2014/main" val="3069090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Technology Role 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Specific Technology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Example data source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5092764"/>
                  </a:ext>
                </a:extLst>
              </a:tr>
              <a:tr h="0">
                <a:tc rowSpan="10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Storage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Pumped hydro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Literature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80546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Compressed air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Literature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87679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Liquid air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Highview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09472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Lithium ion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Literature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0290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Flow battery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Harvard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5417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Gravity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Energy Vault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77019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Thermal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Malta; NREL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51799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TPV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Antora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4310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Green hydrogen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Literature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3843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Geomechanical</a:t>
                      </a:r>
                      <a:endParaRPr lang="en-US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</a:rPr>
                        <a:t>Quidnet</a:t>
                      </a:r>
                      <a:r>
                        <a:rPr lang="en-US" sz="2800" b="1" dirty="0">
                          <a:effectLst/>
                        </a:rPr>
                        <a:t> Energy</a:t>
                      </a:r>
                      <a:endParaRPr lang="en-US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011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543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31448</TotalTime>
  <Words>1351</Words>
  <Application>Microsoft Macintosh PowerPoint</Application>
  <PresentationFormat>Widescreen</PresentationFormat>
  <Paragraphs>283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CURVES ARE A KEY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Lippincott</dc:creator>
  <cp:lastModifiedBy>Sarah Kurtz</cp:lastModifiedBy>
  <cp:revision>233</cp:revision>
  <dcterms:created xsi:type="dcterms:W3CDTF">2019-10-10T19:52:54Z</dcterms:created>
  <dcterms:modified xsi:type="dcterms:W3CDTF">2020-09-14T06:27:00Z</dcterms:modified>
</cp:coreProperties>
</file>