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46" r:id="rId3"/>
    <p:sldId id="345" r:id="rId4"/>
    <p:sldId id="349" r:id="rId5"/>
    <p:sldId id="361" r:id="rId6"/>
    <p:sldId id="360" r:id="rId7"/>
    <p:sldId id="351" r:id="rId8"/>
    <p:sldId id="377" r:id="rId9"/>
    <p:sldId id="378" r:id="rId10"/>
    <p:sldId id="350" r:id="rId11"/>
    <p:sldId id="359" r:id="rId12"/>
    <p:sldId id="355" r:id="rId13"/>
    <p:sldId id="362" r:id="rId14"/>
    <p:sldId id="375" r:id="rId15"/>
    <p:sldId id="333" r:id="rId16"/>
    <p:sldId id="324" r:id="rId17"/>
    <p:sldId id="353" r:id="rId18"/>
    <p:sldId id="376" r:id="rId19"/>
    <p:sldId id="364" r:id="rId20"/>
    <p:sldId id="365" r:id="rId21"/>
    <p:sldId id="366" r:id="rId22"/>
    <p:sldId id="367" r:id="rId23"/>
    <p:sldId id="370" r:id="rId24"/>
    <p:sldId id="372" r:id="rId25"/>
    <p:sldId id="373" r:id="rId26"/>
    <p:sldId id="368" r:id="rId27"/>
    <p:sldId id="369" r:id="rId28"/>
    <p:sldId id="363" r:id="rId29"/>
    <p:sldId id="374" r:id="rId30"/>
    <p:sldId id="354" r:id="rId31"/>
    <p:sldId id="271" r:id="rId32"/>
    <p:sldId id="371" r:id="rId33"/>
    <p:sldId id="348" r:id="rId34"/>
    <p:sldId id="329" r:id="rId35"/>
    <p:sldId id="322" r:id="rId36"/>
    <p:sldId id="270" r:id="rId37"/>
    <p:sldId id="323" r:id="rId38"/>
    <p:sldId id="332" r:id="rId39"/>
    <p:sldId id="334" r:id="rId40"/>
    <p:sldId id="272" r:id="rId41"/>
    <p:sldId id="33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3"/>
    <a:srgbClr val="002856"/>
    <a:srgbClr val="DAA900"/>
    <a:srgbClr val="5B5B5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7"/>
    <p:restoredTop sz="94680"/>
  </p:normalViewPr>
  <p:slideViewPr>
    <p:cSldViewPr snapToGrid="0" snapToObjects="1">
      <p:cViewPr varScale="1">
        <p:scale>
          <a:sx n="168" d="100"/>
          <a:sy n="168" d="100"/>
        </p:scale>
        <p:origin x="208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181C-5C10-0D4C-A5F3-4F3517878731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25B2-BD39-8D48-B4AA-879C36393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wind caps were increased to 9 GW – transmission was needed immediately.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925B2-BD39-8D48-B4AA-879C363936B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1617-6E70-D740-891C-980B7DFFA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0C9D7-33FB-0B49-ADD3-633E40D9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6A55-8565-F447-8C2D-E8FF8698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74B66-985D-9F4F-81DC-1FDFCB9F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EACC-8ED1-9348-8D32-5D16FEF9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B22C-3BD7-5D4C-8005-B5DBA6BB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3A746-4489-B542-B643-13F2B55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4FC0-5793-934E-AA1A-ED60AFA5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751A-1349-AC40-8931-814AAE99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E2C6-543C-9D45-AEEB-7F313E8D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9EE81-9D73-8746-8CAB-00ED017C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43EE-CBCB-2B4B-98A1-683754A4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75238-728E-D642-BD6B-90E833F1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3DBC-1164-9146-9E9B-D14BAF66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6198-56A8-A046-8B28-9DDBE94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1D2F-63C2-004F-AA76-1B11CBE2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B601-AACD-8541-AA39-505C054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1606-5B0B-EA42-8E6E-163D0FF3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EC4B4-AF31-584C-8D37-C0705F40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C43C-FC74-204A-9FA1-E5E01732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46DB-2C6F-1C43-9D6B-D8EA147A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1F265-210D-6D42-BE98-90516972A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369C-5602-B04A-9749-D1B27870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1C763-A9EE-C544-8E46-B1E34AE8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C887-E44B-1F41-88A0-C98C7C14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46E0-2EC4-E945-BA17-C3E750FE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54661-E5F6-CE4D-BD23-A1A4E71AB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6D418-74C9-1341-8DE9-343794026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083EC-FAE5-3745-B6A9-4811DE25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7E576-7C9A-0244-82E5-9C124113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4A67A-F42A-324E-86F9-C001B008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E579-D2E6-2141-9BFC-6E05367D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BBA8-4599-6947-B7B5-3C6F95C84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5B23-3110-1C4E-A8D9-03ADB13B2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29459-B32D-B24E-8EEE-E2DE946ED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4A58A-E880-974C-AB49-3ACAE13E8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63E40-6833-5549-8B1A-F1EB9F72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3BF42-6DEC-254C-9A95-3E3532F8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A7100-5FA6-CB40-8471-90EE7D16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7C6-2C64-B34F-A153-E3956689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2ED48-A258-C04B-B5C6-5DE7E842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11B0-BFBF-024A-B15E-C4AD39E8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6E71D-58F4-5944-9E79-C3B00C44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46036-7A00-F640-B520-FAF790E4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2042C-6D10-364B-B2EF-06C1F41C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D268-9E03-5E4A-9DA0-F22FB5FE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46F3-E3E7-DD47-AD03-A59E2C49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CFD4-C5F0-6341-B617-6AF6CBD6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51C93-11B5-3C43-9F0B-C796EDF4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F59B9-9F52-BD46-895B-36955C0E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F2985-9EBE-B04F-AF7E-A5E473CE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AFAD-B07C-7E40-BAD7-BCBC7126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BE63-2832-434A-8C4A-832A66B1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C98D1-38E3-604C-9A5F-6692DB54E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856AA-4C71-DB49-B3A5-ABBA9872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44AAD-09A2-2B46-A7B6-E98F54F2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503DD-FB94-A242-8B10-73EF8324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7697E-54AB-F741-927F-404DB010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43DC6-723F-C946-A990-8E5BE894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88FC6-74C9-3B46-BF62-666EC913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E214-3963-024D-8636-BA4954EAE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CB2B-6066-7348-B936-1E990782A5E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7FC2-178C-B34E-875D-A09C8CF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509E-0BB2-3F4D-97F4-E8F8D766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6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ED1EE-E95C-3143-A20D-A2A99C19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FC634F-DE08-D848-BDC5-A6D5DD5A4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2535"/>
            <a:ext cx="12192000" cy="2365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82A2B8-FBBA-E24F-A919-3646FBE5F2C1}"/>
              </a:ext>
            </a:extLst>
          </p:cNvPr>
          <p:cNvSpPr txBox="1"/>
          <p:nvPr/>
        </p:nvSpPr>
        <p:spPr>
          <a:xfrm>
            <a:off x="2238914" y="3965565"/>
            <a:ext cx="640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Long Duration Energy Storage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Kick-off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September 11,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367B5F-13CF-2C44-A8BF-91136B1B3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347" y="5289004"/>
            <a:ext cx="1443165" cy="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Understanding storage requires broader 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67968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D1F6EE-4439-C24A-90EC-EF33343A058D}"/>
              </a:ext>
            </a:extLst>
          </p:cNvPr>
          <p:cNvSpPr/>
          <p:nvPr/>
        </p:nvSpPr>
        <p:spPr>
          <a:xfrm>
            <a:off x="2556977" y="1347937"/>
            <a:ext cx="3365947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Variable renewables: Solar, Wind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0E8B3B-28AF-7746-BA4A-5B26F399A256}"/>
              </a:ext>
            </a:extLst>
          </p:cNvPr>
          <p:cNvSpPr/>
          <p:nvPr/>
        </p:nvSpPr>
        <p:spPr>
          <a:xfrm>
            <a:off x="7608123" y="3060260"/>
            <a:ext cx="4352544" cy="1746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Long-distance Transmission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6296327" y="1349829"/>
            <a:ext cx="3365947" cy="1572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Green Hydrogen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C8C180-9F49-B545-9940-6904164AF28A}"/>
              </a:ext>
            </a:extLst>
          </p:cNvPr>
          <p:cNvSpPr/>
          <p:nvPr/>
        </p:nvSpPr>
        <p:spPr>
          <a:xfrm>
            <a:off x="6891646" y="4954790"/>
            <a:ext cx="3904487" cy="1161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Carbon sequestration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59E252-D967-F34B-931D-AE205C1249E1}"/>
              </a:ext>
            </a:extLst>
          </p:cNvPr>
          <p:cNvSpPr/>
          <p:nvPr/>
        </p:nvSpPr>
        <p:spPr>
          <a:xfrm>
            <a:off x="1507363" y="4954790"/>
            <a:ext cx="3900052" cy="115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 management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2813E6-1861-DC46-869B-B52C272A427F}"/>
              </a:ext>
            </a:extLst>
          </p:cNvPr>
          <p:cNvSpPr/>
          <p:nvPr/>
        </p:nvSpPr>
        <p:spPr>
          <a:xfrm>
            <a:off x="4494612" y="6004723"/>
            <a:ext cx="3202776" cy="7342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Electrification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6ED67D-1952-5446-B4FB-F5EDEAD8464B}"/>
              </a:ext>
            </a:extLst>
          </p:cNvPr>
          <p:cNvSpPr/>
          <p:nvPr/>
        </p:nvSpPr>
        <p:spPr>
          <a:xfrm>
            <a:off x="229235" y="3067992"/>
            <a:ext cx="4354642" cy="17432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Dispatchable renewables: Hydro, Geothermal, Biogas</a:t>
            </a:r>
          </a:p>
        </p:txBody>
      </p:sp>
    </p:spTree>
    <p:extLst>
      <p:ext uri="{BB962C8B-B14F-4D97-AF65-F5344CB8AC3E}">
        <p14:creationId xmlns:p14="http://schemas.microsoft.com/office/powerpoint/2010/main" val="219754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Emphasis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95929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8162639" y="3426738"/>
            <a:ext cx="3365947" cy="157276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Short-duration storage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CB8E0-0269-8148-9551-4B772BC3705F}"/>
              </a:ext>
            </a:extLst>
          </p:cNvPr>
          <p:cNvSpPr/>
          <p:nvPr/>
        </p:nvSpPr>
        <p:spPr>
          <a:xfrm>
            <a:off x="663415" y="2225346"/>
            <a:ext cx="3924589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LCOS - deliver solar electricity at night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ECE87A-E6F2-D446-8FD7-E8CB52811AC2}"/>
              </a:ext>
            </a:extLst>
          </p:cNvPr>
          <p:cNvSpPr/>
          <p:nvPr/>
        </p:nvSpPr>
        <p:spPr>
          <a:xfrm>
            <a:off x="448388" y="4813328"/>
            <a:ext cx="4354642" cy="17432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Resource adequacy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9044B-9B49-EE47-AEED-89186CAA0BD1}"/>
              </a:ext>
            </a:extLst>
          </p:cNvPr>
          <p:cNvSpPr txBox="1"/>
          <p:nvPr/>
        </p:nvSpPr>
        <p:spPr>
          <a:xfrm>
            <a:off x="1539097" y="1374362"/>
            <a:ext cx="217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Emphasize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3792F-4696-7345-8814-5461719EE1CA}"/>
              </a:ext>
            </a:extLst>
          </p:cNvPr>
          <p:cNvSpPr txBox="1"/>
          <p:nvPr/>
        </p:nvSpPr>
        <p:spPr>
          <a:xfrm>
            <a:off x="8430385" y="1502623"/>
            <a:ext cx="283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De-emphasize</a:t>
            </a:r>
          </a:p>
        </p:txBody>
      </p:sp>
    </p:spTree>
    <p:extLst>
      <p:ext uri="{BB962C8B-B14F-4D97-AF65-F5344CB8AC3E}">
        <p14:creationId xmlns:p14="http://schemas.microsoft.com/office/powerpoint/2010/main" val="72377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Include multiple roles for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Ancillary services </a:t>
            </a:r>
          </a:p>
          <a:p>
            <a:r>
              <a:rPr lang="en-US" sz="3200" dirty="0"/>
              <a:t>Arbitrage (frequent) – same day every day; same day sometimes</a:t>
            </a:r>
          </a:p>
          <a:p>
            <a:r>
              <a:rPr lang="en-US" sz="3200" dirty="0"/>
              <a:t>Arbitrage (less frequent) – cross day; several weeks</a:t>
            </a:r>
          </a:p>
          <a:p>
            <a:r>
              <a:rPr lang="en-US" sz="3200" dirty="0"/>
              <a:t>Seasonal storage – cycle only once or twice per year</a:t>
            </a:r>
          </a:p>
          <a:p>
            <a:r>
              <a:rPr lang="en-US" sz="3200" dirty="0"/>
              <a:t>Resource adequacy – maybe never cycle </a:t>
            </a:r>
          </a:p>
          <a:p>
            <a:r>
              <a:rPr lang="en-US" sz="3200" dirty="0"/>
              <a:t>Resilience (during outages - microgrids) </a:t>
            </a:r>
          </a:p>
          <a:p>
            <a:r>
              <a:rPr lang="en-US" sz="3200" dirty="0"/>
              <a:t>Reduced pollution </a:t>
            </a:r>
          </a:p>
          <a:p>
            <a:r>
              <a:rPr lang="en-US" sz="3200" dirty="0"/>
              <a:t>Jobs</a:t>
            </a:r>
          </a:p>
          <a:p>
            <a:r>
              <a:rPr lang="en-US" sz="3200" dirty="0"/>
              <a:t>Environmental issues (including water usage/effects)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31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Methodology: Coordinated, 2-prong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95929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7845244" y="2225346"/>
            <a:ext cx="3365947" cy="1572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RESOLVE &amp; SWITCH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CB8E0-0269-8148-9551-4B772BC3705F}"/>
              </a:ext>
            </a:extLst>
          </p:cNvPr>
          <p:cNvSpPr/>
          <p:nvPr/>
        </p:nvSpPr>
        <p:spPr>
          <a:xfrm>
            <a:off x="663415" y="2225346"/>
            <a:ext cx="3924589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Study storage and RE technologies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9044B-9B49-EE47-AEED-89186CAA0BD1}"/>
              </a:ext>
            </a:extLst>
          </p:cNvPr>
          <p:cNvSpPr txBox="1"/>
          <p:nvPr/>
        </p:nvSpPr>
        <p:spPr>
          <a:xfrm>
            <a:off x="663415" y="1398341"/>
            <a:ext cx="436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Technology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3792F-4696-7345-8814-5461719EE1CA}"/>
              </a:ext>
            </a:extLst>
          </p:cNvPr>
          <p:cNvSpPr txBox="1"/>
          <p:nvPr/>
        </p:nvSpPr>
        <p:spPr>
          <a:xfrm>
            <a:off x="8430385" y="1502623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Modeling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2FD4F3-C72A-8B4D-9CCA-8D2EE22B967B}"/>
              </a:ext>
            </a:extLst>
          </p:cNvPr>
          <p:cNvSpPr txBox="1">
            <a:spLocks/>
          </p:cNvSpPr>
          <p:nvPr/>
        </p:nvSpPr>
        <p:spPr>
          <a:xfrm>
            <a:off x="551983" y="3982572"/>
            <a:ext cx="5157787" cy="26398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analysis (power &amp; energy)</a:t>
            </a:r>
          </a:p>
          <a:p>
            <a:pPr lvl="1"/>
            <a:r>
              <a:rPr lang="en-US" dirty="0"/>
              <a:t>Learning curve analysis</a:t>
            </a:r>
          </a:p>
          <a:p>
            <a:r>
              <a:rPr lang="en-US" dirty="0"/>
              <a:t>Other metrics:</a:t>
            </a:r>
          </a:p>
          <a:p>
            <a:pPr lvl="1"/>
            <a:r>
              <a:rPr lang="en-US" dirty="0"/>
              <a:t>Market entry strategy</a:t>
            </a:r>
          </a:p>
          <a:p>
            <a:pPr lvl="1"/>
            <a:r>
              <a:rPr lang="en-US" dirty="0"/>
              <a:t>Efficiency (as function of time)</a:t>
            </a:r>
          </a:p>
          <a:p>
            <a:pPr lvl="1"/>
            <a:r>
              <a:rPr lang="en-US" dirty="0"/>
              <a:t>Jobs creation</a:t>
            </a:r>
          </a:p>
          <a:p>
            <a:pPr lvl="1"/>
            <a:r>
              <a:rPr lang="en-US" dirty="0"/>
              <a:t>Response time</a:t>
            </a:r>
          </a:p>
          <a:p>
            <a:pPr lvl="1"/>
            <a:r>
              <a:rPr lang="en-US" dirty="0"/>
              <a:t>Footprint (energy density)</a:t>
            </a:r>
          </a:p>
          <a:p>
            <a:pPr lvl="1"/>
            <a:r>
              <a:rPr lang="en-US" dirty="0"/>
              <a:t>Permitting – environmental concerns</a:t>
            </a:r>
          </a:p>
          <a:p>
            <a:pPr lvl="1"/>
            <a:r>
              <a:rPr lang="en-US" dirty="0"/>
              <a:t>Geographical flexibility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C973BC17-D048-3F49-B8AF-FEF49743DF7A}"/>
              </a:ext>
            </a:extLst>
          </p:cNvPr>
          <p:cNvSpPr txBox="1">
            <a:spLocks/>
          </p:cNvSpPr>
          <p:nvPr/>
        </p:nvSpPr>
        <p:spPr>
          <a:xfrm>
            <a:off x="7469086" y="3982571"/>
            <a:ext cx="4070168" cy="27030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Modifications of RESOLVE </a:t>
            </a:r>
          </a:p>
          <a:p>
            <a:pPr lvl="1"/>
            <a:r>
              <a:rPr lang="en-US" dirty="0"/>
              <a:t>Cross-day analysis</a:t>
            </a:r>
          </a:p>
          <a:p>
            <a:pPr lvl="1"/>
            <a:r>
              <a:rPr lang="en-US" dirty="0"/>
              <a:t>Separation of charging and discharging power ratings</a:t>
            </a:r>
          </a:p>
          <a:p>
            <a:pPr lvl="1"/>
            <a:r>
              <a:rPr lang="en-US" dirty="0"/>
              <a:t>Add new storage resources</a:t>
            </a:r>
          </a:p>
          <a:p>
            <a:pPr lvl="1"/>
            <a:r>
              <a:rPr lang="en-US" dirty="0"/>
              <a:t>Coordinate with E3</a:t>
            </a:r>
          </a:p>
          <a:p>
            <a:r>
              <a:rPr lang="en-US" dirty="0"/>
              <a:t>Implement Technology Assessment results into RESOLVE and SWITCH (multiple scenarios)</a:t>
            </a:r>
          </a:p>
          <a:p>
            <a:r>
              <a:rPr lang="en-US" dirty="0"/>
              <a:t>Analyze results</a:t>
            </a:r>
          </a:p>
        </p:txBody>
      </p:sp>
    </p:spTree>
    <p:extLst>
      <p:ext uri="{BB962C8B-B14F-4D97-AF65-F5344CB8AC3E}">
        <p14:creationId xmlns:p14="http://schemas.microsoft.com/office/powerpoint/2010/main" val="57719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Storage candidates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0621A0C2-4FDA-0844-9502-F2069B7EC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11559"/>
              </p:ext>
            </p:extLst>
          </p:nvPr>
        </p:nvGraphicFramePr>
        <p:xfrm>
          <a:off x="698720" y="1435983"/>
          <a:ext cx="948922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267">
                  <a:extLst>
                    <a:ext uri="{9D8B030D-6E8A-4147-A177-3AD203B41FA5}">
                      <a16:colId xmlns:a16="http://schemas.microsoft.com/office/drawing/2014/main" val="1938264590"/>
                    </a:ext>
                  </a:extLst>
                </a:gridCol>
                <a:gridCol w="3104813">
                  <a:extLst>
                    <a:ext uri="{9D8B030D-6E8A-4147-A177-3AD203B41FA5}">
                      <a16:colId xmlns:a16="http://schemas.microsoft.com/office/drawing/2014/main" val="1113256185"/>
                    </a:ext>
                  </a:extLst>
                </a:gridCol>
                <a:gridCol w="3787140">
                  <a:extLst>
                    <a:ext uri="{9D8B030D-6E8A-4147-A177-3AD203B41FA5}">
                      <a16:colId xmlns:a16="http://schemas.microsoft.com/office/drawing/2014/main" val="3069090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Technology Role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Specific Technology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Example data source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092764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Storage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Pumped hydro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Literature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0546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Compressed air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Literature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7679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Liquid air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Highview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09472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Lithium ion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Literature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0290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Flow battery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Harvard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417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Gravity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Energy Vault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77019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Thermal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Malta; NREL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51799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TPV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Antora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4310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Green hydrogen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Literature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3843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Geomechanical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Quidnet</a:t>
                      </a:r>
                      <a:r>
                        <a:rPr lang="en-US" sz="2800" b="1" dirty="0">
                          <a:effectLst/>
                        </a:rPr>
                        <a:t> Energy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01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54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storage competing with?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930FE8-6D83-D241-AFC2-1504273EED69}"/>
              </a:ext>
            </a:extLst>
          </p:cNvPr>
          <p:cNvSpPr/>
          <p:nvPr/>
        </p:nvSpPr>
        <p:spPr>
          <a:xfrm>
            <a:off x="5297860" y="2576956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2B8A10-1409-FF4F-B548-BDBED43AA050}"/>
              </a:ext>
            </a:extLst>
          </p:cNvPr>
          <p:cNvSpPr/>
          <p:nvPr/>
        </p:nvSpPr>
        <p:spPr>
          <a:xfrm>
            <a:off x="1468520" y="3247943"/>
            <a:ext cx="1620982" cy="10945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Wind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C9E40B-B400-8D46-81B5-170CBAC1DF63}"/>
              </a:ext>
            </a:extLst>
          </p:cNvPr>
          <p:cNvSpPr/>
          <p:nvPr/>
        </p:nvSpPr>
        <p:spPr>
          <a:xfrm>
            <a:off x="8500636" y="3035233"/>
            <a:ext cx="3462129" cy="1576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Long-distance Transmission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94909E-1DF2-DB47-9DC1-5A742C3F7704}"/>
              </a:ext>
            </a:extLst>
          </p:cNvPr>
          <p:cNvSpPr/>
          <p:nvPr/>
        </p:nvSpPr>
        <p:spPr>
          <a:xfrm>
            <a:off x="7226656" y="1645824"/>
            <a:ext cx="3900052" cy="1094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Green Hydrogen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1F3779-EF6B-904B-861A-522129CC7A22}"/>
              </a:ext>
            </a:extLst>
          </p:cNvPr>
          <p:cNvSpPr/>
          <p:nvPr/>
        </p:nvSpPr>
        <p:spPr>
          <a:xfrm>
            <a:off x="2086055" y="5412863"/>
            <a:ext cx="2437674" cy="7342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Biogas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5C168-5C6F-A148-A1B4-0FA5BE3318B9}"/>
              </a:ext>
            </a:extLst>
          </p:cNvPr>
          <p:cNvSpPr/>
          <p:nvPr/>
        </p:nvSpPr>
        <p:spPr>
          <a:xfrm>
            <a:off x="1607852" y="1645824"/>
            <a:ext cx="4779817" cy="1094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Carbon sequestration at fossil plants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043E82-A646-A44A-B7E0-40BF2274D8D4}"/>
              </a:ext>
            </a:extLst>
          </p:cNvPr>
          <p:cNvSpPr/>
          <p:nvPr/>
        </p:nvSpPr>
        <p:spPr>
          <a:xfrm>
            <a:off x="4793763" y="5551893"/>
            <a:ext cx="3900052" cy="12290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 management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40801E-27A4-DC46-A35E-7DA0D45062B9}"/>
              </a:ext>
            </a:extLst>
          </p:cNvPr>
          <p:cNvSpPr/>
          <p:nvPr/>
        </p:nvSpPr>
        <p:spPr>
          <a:xfrm>
            <a:off x="8693815" y="4906686"/>
            <a:ext cx="2784762" cy="10123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Hydro, Geothermal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76DA8-9A81-F643-A34C-EF66190765EC}"/>
              </a:ext>
            </a:extLst>
          </p:cNvPr>
          <p:cNvSpPr txBox="1"/>
          <p:nvPr/>
        </p:nvSpPr>
        <p:spPr>
          <a:xfrm>
            <a:off x="24526" y="1729720"/>
            <a:ext cx="152710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Replace LDES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0C68D-DEFB-C64B-B6F4-7735D71817C7}"/>
              </a:ext>
            </a:extLst>
          </p:cNvPr>
          <p:cNvSpPr txBox="1"/>
          <p:nvPr/>
        </p:nvSpPr>
        <p:spPr>
          <a:xfrm>
            <a:off x="39263" y="3288184"/>
            <a:ext cx="139404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Factor of 2?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5BEDE-DB18-1448-9213-1785884CE273}"/>
              </a:ext>
            </a:extLst>
          </p:cNvPr>
          <p:cNvSpPr txBox="1"/>
          <p:nvPr/>
        </p:nvSpPr>
        <p:spPr>
          <a:xfrm>
            <a:off x="41727" y="4782986"/>
            <a:ext cx="185156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Diminish need for LDES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7B8C0-D17D-F34D-AE95-1CF62050BD99}"/>
              </a:ext>
            </a:extLst>
          </p:cNvPr>
          <p:cNvSpPr txBox="1"/>
          <p:nvPr/>
        </p:nvSpPr>
        <p:spPr>
          <a:xfrm>
            <a:off x="24526" y="1237983"/>
            <a:ext cx="167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Potential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A760BB-9F2E-5C4B-8BB8-1370B71F5024}"/>
              </a:ext>
            </a:extLst>
          </p:cNvPr>
          <p:cNvSpPr/>
          <p:nvPr/>
        </p:nvSpPr>
        <p:spPr>
          <a:xfrm>
            <a:off x="2513297" y="4549326"/>
            <a:ext cx="3202776" cy="7342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Electrification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72FC6-3EB1-A840-BBCE-F342C2BCD554}"/>
              </a:ext>
            </a:extLst>
          </p:cNvPr>
          <p:cNvSpPr txBox="1"/>
          <p:nvPr/>
        </p:nvSpPr>
        <p:spPr>
          <a:xfrm>
            <a:off x="5716073" y="1931447"/>
            <a:ext cx="1996829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Chemical storage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F0B929-8EF0-0740-B7EB-F7A2A29971B1}"/>
              </a:ext>
            </a:extLst>
          </p:cNvPr>
          <p:cNvSpPr/>
          <p:nvPr/>
        </p:nvSpPr>
        <p:spPr>
          <a:xfrm>
            <a:off x="3144183" y="2870666"/>
            <a:ext cx="2097459" cy="10945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Nuclear?</a:t>
            </a:r>
          </a:p>
        </p:txBody>
      </p:sp>
    </p:spTree>
    <p:extLst>
      <p:ext uri="{BB962C8B-B14F-4D97-AF65-F5344CB8AC3E}">
        <p14:creationId xmlns:p14="http://schemas.microsoft.com/office/powerpoint/2010/main" val="49436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21457-EE63-E849-9088-FA10C76E5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28" y="1281545"/>
            <a:ext cx="7331756" cy="5576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E6F80-C307-B94D-BE17-0BD7E18DE435}"/>
              </a:ext>
            </a:extLst>
          </p:cNvPr>
          <p:cNvSpPr txBox="1"/>
          <p:nvPr/>
        </p:nvSpPr>
        <p:spPr>
          <a:xfrm>
            <a:off x="9453414" y="1314227"/>
            <a:ext cx="159196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Tech. Assessment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B317D-9310-1042-862C-F00911156189}"/>
              </a:ext>
            </a:extLst>
          </p:cNvPr>
          <p:cNvSpPr txBox="1"/>
          <p:nvPr/>
        </p:nvSpPr>
        <p:spPr>
          <a:xfrm>
            <a:off x="11072021" y="1310321"/>
            <a:ext cx="1119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 Team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31DF7A-C581-D547-8B29-A6706181ACAF}"/>
              </a:ext>
            </a:extLst>
          </p:cNvPr>
          <p:cNvCxnSpPr>
            <a:stCxn id="8" idx="2"/>
          </p:cNvCxnSpPr>
          <p:nvPr/>
        </p:nvCxnSpPr>
        <p:spPr>
          <a:xfrm>
            <a:off x="10249395" y="2237557"/>
            <a:ext cx="0" cy="1645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581C84-B62E-8B4F-B89D-A05D7A140C23}"/>
              </a:ext>
            </a:extLst>
          </p:cNvPr>
          <p:cNvCxnSpPr>
            <a:cxnSpLocks/>
          </p:cNvCxnSpPr>
          <p:nvPr/>
        </p:nvCxnSpPr>
        <p:spPr>
          <a:xfrm>
            <a:off x="11637037" y="1971642"/>
            <a:ext cx="0" cy="106761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3E61A9-8B8D-A642-9E92-77A1A352F66F}"/>
              </a:ext>
            </a:extLst>
          </p:cNvPr>
          <p:cNvCxnSpPr>
            <a:cxnSpLocks/>
          </p:cNvCxnSpPr>
          <p:nvPr/>
        </p:nvCxnSpPr>
        <p:spPr>
          <a:xfrm>
            <a:off x="11603442" y="4023285"/>
            <a:ext cx="0" cy="11887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220939-682D-0D47-B9DE-96D68A0BDB47}"/>
              </a:ext>
            </a:extLst>
          </p:cNvPr>
          <p:cNvSpPr txBox="1"/>
          <p:nvPr/>
        </p:nvSpPr>
        <p:spPr>
          <a:xfrm>
            <a:off x="9921889" y="2432214"/>
            <a:ext cx="192828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Baseline definition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1D196-69F5-4B4D-BB1C-422AECD1031C}"/>
              </a:ext>
            </a:extLst>
          </p:cNvPr>
          <p:cNvSpPr txBox="1"/>
          <p:nvPr/>
        </p:nvSpPr>
        <p:spPr>
          <a:xfrm>
            <a:off x="9060704" y="3227749"/>
            <a:ext cx="237738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Technology assessment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5D0AB-C771-2A4A-B565-A3A72159D2C4}"/>
              </a:ext>
            </a:extLst>
          </p:cNvPr>
          <p:cNvSpPr txBox="1"/>
          <p:nvPr/>
        </p:nvSpPr>
        <p:spPr>
          <a:xfrm>
            <a:off x="10375279" y="4383428"/>
            <a:ext cx="177433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Scenario analysis</a:t>
            </a:r>
          </a:p>
        </p:txBody>
      </p:sp>
    </p:spTree>
    <p:extLst>
      <p:ext uri="{BB962C8B-B14F-4D97-AF65-F5344CB8AC3E}">
        <p14:creationId xmlns:p14="http://schemas.microsoft.com/office/powerpoint/2010/main" val="318200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Five Public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Five public meetings are planned: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Introductory workshop in northern California: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Proposed: Oct. 2, 2020 	10 am (on-line)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Introductory workshop in southern California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Proposed: Oct. 8, 2020 	  3 pm (on-line)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Present proposed scenarios: Tentative: Aug. 15,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Present preliminary analysis: Tentative: Apr. 15, 2022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Present final analysis: Tentative: Aug. 15, 2022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094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Five Public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First public meetings are planned: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Introductory workshop in northern California</a:t>
            </a:r>
          </a:p>
          <a:p>
            <a:pPr lvl="1"/>
            <a:r>
              <a:rPr lang="en-US" sz="2800" dirty="0"/>
              <a:t>Proposed: Oct. 2, 2020 	10 am (on-line)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Introductory workshop in southern California</a:t>
            </a:r>
          </a:p>
          <a:p>
            <a:pPr lvl="1"/>
            <a:r>
              <a:rPr lang="en-US" sz="2800" dirty="0"/>
              <a:t>Proposed: Oct. 8, 2020 	  3 pm (on-line)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FCED9-CC51-B441-876A-F910025AABA0}"/>
              </a:ext>
            </a:extLst>
          </p:cNvPr>
          <p:cNvSpPr txBox="1"/>
          <p:nvPr/>
        </p:nvSpPr>
        <p:spPr>
          <a:xfrm>
            <a:off x="9980274" y="2827397"/>
            <a:ext cx="221172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Action item: </a:t>
            </a:r>
          </a:p>
          <a:p>
            <a:r>
              <a:rPr lang="en-US" sz="2400" dirty="0"/>
              <a:t>Approve times?</a:t>
            </a:r>
          </a:p>
        </p:txBody>
      </p:sp>
    </p:spTree>
    <p:extLst>
      <p:ext uri="{BB962C8B-B14F-4D97-AF65-F5344CB8AC3E}">
        <p14:creationId xmlns:p14="http://schemas.microsoft.com/office/powerpoint/2010/main" val="50110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714933"/>
              </p:ext>
            </p:extLst>
          </p:nvPr>
        </p:nvGraphicFramePr>
        <p:xfrm>
          <a:off x="334851" y="1825625"/>
          <a:ext cx="1165538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34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4926026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4378817">
                  <a:extLst>
                    <a:ext uri="{9D8B030D-6E8A-4147-A177-3AD203B41FA5}">
                      <a16:colId xmlns:a16="http://schemas.microsoft.com/office/drawing/2014/main" val="2817796039"/>
                    </a:ext>
                  </a:extLst>
                </a:gridCol>
                <a:gridCol w="1339404">
                  <a:extLst>
                    <a:ext uri="{9D8B030D-6E8A-4147-A177-3AD203B41FA5}">
                      <a16:colId xmlns:a16="http://schemas.microsoft.com/office/drawing/2014/main" val="364106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Baseline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Data Assembly for baseline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Draft Baseline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9/4/20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Baseline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9/25/20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Confirmation of baseline data and approach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Draft Modelling Approach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9/4/20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Modelling Approach Description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9/25/20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Implementation of baseline data into models to create initial baseline scenario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Summary of Baseline Model Results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10/23/20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CPR Report #1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10/30/20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B6E45-0F8C-EF4B-B405-EAB0CF7DBC64}"/>
              </a:ext>
            </a:extLst>
          </p:cNvPr>
          <p:cNvSpPr txBox="1"/>
          <p:nvPr/>
        </p:nvSpPr>
        <p:spPr>
          <a:xfrm>
            <a:off x="1130030" y="5606967"/>
            <a:ext cx="989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project started about one month late – we anticipate running about one month behind these dates</a:t>
            </a:r>
          </a:p>
        </p:txBody>
      </p:sp>
    </p:spTree>
    <p:extLst>
      <p:ext uri="{BB962C8B-B14F-4D97-AF65-F5344CB8AC3E}">
        <p14:creationId xmlns:p14="http://schemas.microsoft.com/office/powerpoint/2010/main" val="36332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AGENDA FOR KICK-OFF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C2CFC-EC8C-8B49-8952-7AA5518EA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952" y="1293530"/>
            <a:ext cx="6813313" cy="55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 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31413"/>
              </p:ext>
            </p:extLst>
          </p:nvPr>
        </p:nvGraphicFramePr>
        <p:xfrm>
          <a:off x="214919" y="1489778"/>
          <a:ext cx="11848291" cy="417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02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4351812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5137267">
                  <a:extLst>
                    <a:ext uri="{9D8B030D-6E8A-4147-A177-3AD203B41FA5}">
                      <a16:colId xmlns:a16="http://schemas.microsoft.com/office/drawing/2014/main" val="2459714154"/>
                    </a:ext>
                  </a:extLst>
                </a:gridCol>
                <a:gridCol w="128398">
                  <a:extLst>
                    <a:ext uri="{9D8B030D-6E8A-4147-A177-3AD203B41FA5}">
                      <a16:colId xmlns:a16="http://schemas.microsoft.com/office/drawing/2014/main" val="1060131527"/>
                    </a:ext>
                  </a:extLst>
                </a:gridCol>
                <a:gridCol w="1206712">
                  <a:extLst>
                    <a:ext uri="{9D8B030D-6E8A-4147-A177-3AD203B41FA5}">
                      <a16:colId xmlns:a16="http://schemas.microsoft.com/office/drawing/2014/main" val="2443786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Future Energy Technology Alternatives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Evaluate and document future energy storage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Storage Technology Summary (draft)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1/15/21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7/2/21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Storage Technology Summary (final)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Define representative future energy storage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Storage Scenarios Summary (draft)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4/9/21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Storage Scenarios Summary (final) 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5/7/21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Evaluate and document future energy electricity generation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Electricity Generation Technology Summary (draft)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1/15/21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7/2/21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Electricity Generation  Technology Summary (final)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Define representative future electricity generation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Electricity Generation  Scenarios Summary (draft)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4/9/21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8965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Electricity Generation  Scenarios Summary (final)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5/7/21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2801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B6E45-0F8C-EF4B-B405-EAB0CF7DBC64}"/>
              </a:ext>
            </a:extLst>
          </p:cNvPr>
          <p:cNvSpPr txBox="1"/>
          <p:nvPr/>
        </p:nvSpPr>
        <p:spPr>
          <a:xfrm>
            <a:off x="1146664" y="6488668"/>
            <a:ext cx="989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project started about one month late – we anticipate running about one month behind these dates</a:t>
            </a:r>
          </a:p>
        </p:txBody>
      </p:sp>
    </p:spTree>
    <p:extLst>
      <p:ext uri="{BB962C8B-B14F-4D97-AF65-F5344CB8AC3E}">
        <p14:creationId xmlns:p14="http://schemas.microsoft.com/office/powerpoint/2010/main" val="359871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Tasks 4 &amp; 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89886"/>
              </p:ext>
            </p:extLst>
          </p:nvPr>
        </p:nvGraphicFramePr>
        <p:xfrm>
          <a:off x="644375" y="1576552"/>
          <a:ext cx="11203916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22822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3844206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4649273">
                  <a:extLst>
                    <a:ext uri="{9D8B030D-6E8A-4147-A177-3AD203B41FA5}">
                      <a16:colId xmlns:a16="http://schemas.microsoft.com/office/drawing/2014/main" val="2587602883"/>
                    </a:ext>
                  </a:extLst>
                </a:gridCol>
                <a:gridCol w="1287615">
                  <a:extLst>
                    <a:ext uri="{9D8B030D-6E8A-4147-A177-3AD203B41FA5}">
                      <a16:colId xmlns:a16="http://schemas.microsoft.com/office/drawing/2014/main" val="1819407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Multi-Day Model Optimization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Summary of Multi-day Baseline Model Results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CPR Report #2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3/5/21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Selection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6/11/21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Summary (final)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8/13/21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Analysis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2/11/22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Analysis Summary (final)</a:t>
                      </a:r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4/15/22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667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Analysis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6/10/22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450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Analysis Summary (final)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5502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B6E45-0F8C-EF4B-B405-EAB0CF7DBC64}"/>
              </a:ext>
            </a:extLst>
          </p:cNvPr>
          <p:cNvSpPr txBox="1"/>
          <p:nvPr/>
        </p:nvSpPr>
        <p:spPr>
          <a:xfrm>
            <a:off x="506454" y="6482372"/>
            <a:ext cx="989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project started about one month late – we anticipate running about one month behind these dates</a:t>
            </a:r>
          </a:p>
        </p:txBody>
      </p:sp>
    </p:spTree>
    <p:extLst>
      <p:ext uri="{BB962C8B-B14F-4D97-AF65-F5344CB8AC3E}">
        <p14:creationId xmlns:p14="http://schemas.microsoft.com/office/powerpoint/2010/main" val="368705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CEC Standard Deliverables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1: Reports</a:t>
            </a:r>
          </a:p>
          <a:p>
            <a:r>
              <a:rPr lang="en-US" dirty="0"/>
              <a:t>Task 7: Evaluation of benefits</a:t>
            </a:r>
          </a:p>
          <a:p>
            <a:r>
              <a:rPr lang="en-US" dirty="0"/>
              <a:t>Task 8: Knowledge transfer</a:t>
            </a:r>
          </a:p>
          <a:p>
            <a:pPr lvl="1"/>
            <a:r>
              <a:rPr lang="en-US" dirty="0"/>
              <a:t>Fact sheet</a:t>
            </a:r>
          </a:p>
          <a:p>
            <a:pPr lvl="1"/>
            <a:r>
              <a:rPr lang="en-US" dirty="0"/>
              <a:t>Knowledge transfer plan and implementation</a:t>
            </a:r>
          </a:p>
          <a:p>
            <a:pPr lvl="1"/>
            <a:endParaRPr lang="en-US" dirty="0"/>
          </a:p>
          <a:p>
            <a:r>
              <a:rPr lang="en-US" dirty="0"/>
              <a:t>These will be discussed in later part of Kick-off meeting</a:t>
            </a:r>
          </a:p>
        </p:txBody>
      </p:sp>
    </p:spTree>
    <p:extLst>
      <p:ext uri="{BB962C8B-B14F-4D97-AF65-F5344CB8AC3E}">
        <p14:creationId xmlns:p14="http://schemas.microsoft.com/office/powerpoint/2010/main" val="213313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Identification of low-cost, reliable applications of long-duration storage to meet SB100 goals.</a:t>
            </a:r>
          </a:p>
          <a:p>
            <a:r>
              <a:rPr lang="en-US" dirty="0"/>
              <a:t>Communication of results to multiple stakeholders</a:t>
            </a:r>
          </a:p>
          <a:p>
            <a:r>
              <a:rPr lang="en-US" dirty="0"/>
              <a:t>Provide independent assessment to compare to others, verifying model</a:t>
            </a:r>
          </a:p>
          <a:p>
            <a:endParaRPr lang="en-US" dirty="0"/>
          </a:p>
          <a:p>
            <a:r>
              <a:rPr lang="en-US" dirty="0"/>
              <a:t>An example of a possible conclusion:</a:t>
            </a:r>
          </a:p>
          <a:p>
            <a:pPr lvl="1"/>
            <a:r>
              <a:rPr lang="en-US" dirty="0"/>
              <a:t>Electrification of vehicles using smart charging strategies (charge when electricity is abundant) is an opportunity to make a faster impact.</a:t>
            </a:r>
          </a:p>
        </p:txBody>
      </p:sp>
    </p:spTree>
    <p:extLst>
      <p:ext uri="{BB962C8B-B14F-4D97-AF65-F5344CB8AC3E}">
        <p14:creationId xmlns:p14="http://schemas.microsoft.com/office/powerpoint/2010/main" val="2062323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Strengths of core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012" y="1825625"/>
            <a:ext cx="8746787" cy="4351338"/>
          </a:xfrm>
        </p:spPr>
        <p:txBody>
          <a:bodyPr/>
          <a:lstStyle/>
          <a:p>
            <a:r>
              <a:rPr lang="en-US" dirty="0"/>
              <a:t>Dan </a:t>
            </a:r>
            <a:r>
              <a:rPr lang="en-US" dirty="0" err="1"/>
              <a:t>Kammen</a:t>
            </a:r>
            <a:r>
              <a:rPr lang="en-US" dirty="0"/>
              <a:t> has trained many students who are now well positioned to contribute:</a:t>
            </a:r>
          </a:p>
          <a:p>
            <a:pPr lvl="1"/>
            <a:r>
              <a:rPr lang="en-US" dirty="0"/>
              <a:t>Noah </a:t>
            </a:r>
            <a:r>
              <a:rPr lang="en-US" dirty="0" err="1"/>
              <a:t>Kittner</a:t>
            </a:r>
            <a:r>
              <a:rPr lang="en-US" dirty="0"/>
              <a:t> – University of North Carolina</a:t>
            </a:r>
          </a:p>
          <a:p>
            <a:pPr lvl="1"/>
            <a:r>
              <a:rPr lang="en-US" dirty="0" err="1"/>
              <a:t>Paty</a:t>
            </a:r>
            <a:r>
              <a:rPr lang="en-US" dirty="0"/>
              <a:t> Hidalgo-Gonzalez – UC San Diego</a:t>
            </a:r>
          </a:p>
          <a:p>
            <a:pPr lvl="1"/>
            <a:r>
              <a:rPr lang="en-US" dirty="0"/>
              <a:t>Sergio </a:t>
            </a:r>
            <a:r>
              <a:rPr lang="en-US" dirty="0" err="1"/>
              <a:t>Catellanos</a:t>
            </a:r>
            <a:r>
              <a:rPr lang="en-US" dirty="0"/>
              <a:t> – University of Texas Austin</a:t>
            </a:r>
          </a:p>
          <a:p>
            <a:r>
              <a:rPr lang="en-US" dirty="0"/>
              <a:t>Previously used SWITCH to help California </a:t>
            </a:r>
            <a:r>
              <a:rPr lang="en-US"/>
              <a:t>set targets:</a:t>
            </a:r>
            <a:endParaRPr lang="en-US" dirty="0"/>
          </a:p>
          <a:p>
            <a:pPr lvl="1"/>
            <a:r>
              <a:rPr lang="en-US" dirty="0"/>
              <a:t>Dan, could you add more to this slide? </a:t>
            </a:r>
          </a:p>
        </p:txBody>
      </p:sp>
      <p:pic>
        <p:nvPicPr>
          <p:cNvPr id="6" name="Picture 2" descr="Daniel Kammen">
            <a:extLst>
              <a:ext uri="{FF2B5EF4-FFF2-40B4-BE49-F238E27FC236}">
                <a16:creationId xmlns:a16="http://schemas.microsoft.com/office/drawing/2014/main" id="{3F31EEF8-6729-C94C-A618-B9A36DEC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6" y="1310640"/>
            <a:ext cx="1936914" cy="27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87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Strengths of core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CCDF-C8D8-3E47-AA67-D35A553D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012" y="1825625"/>
            <a:ext cx="8746787" cy="4351338"/>
          </a:xfrm>
        </p:spPr>
        <p:txBody>
          <a:bodyPr/>
          <a:lstStyle/>
          <a:p>
            <a:r>
              <a:rPr lang="en-US" dirty="0"/>
              <a:t>Sarah Kurtz</a:t>
            </a:r>
          </a:p>
          <a:p>
            <a:pPr lvl="1"/>
            <a:r>
              <a:rPr lang="en-US" dirty="0"/>
              <a:t>More than 30 years at the National Renewable Energy Laboratory (NREL)</a:t>
            </a:r>
          </a:p>
          <a:p>
            <a:pPr lvl="1"/>
            <a:r>
              <a:rPr lang="en-US" dirty="0"/>
              <a:t>Research focus: high-efficiency solar cells and PV module and system reliability and performance</a:t>
            </a:r>
          </a:p>
          <a:p>
            <a:pPr lvl="1"/>
            <a:r>
              <a:rPr lang="en-US" dirty="0"/>
              <a:t>Managed NREL’s Systems Integration Program under Kevin Lynn at D.O.E.</a:t>
            </a:r>
          </a:p>
          <a:p>
            <a:pPr lvl="1"/>
            <a:r>
              <a:rPr lang="en-US" dirty="0"/>
              <a:t>Managed NREL’s Photovoltaics Program</a:t>
            </a:r>
          </a:p>
          <a:p>
            <a:r>
              <a:rPr lang="en-US" dirty="0"/>
              <a:t>Transitioned to UC Merced in 2017 with goal of supporting California’s world-leading efforts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9DB7D85-E865-154E-9C1C-0BBD0569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89" y="1310640"/>
            <a:ext cx="2184876" cy="26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3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Team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732ACC-44BF-9647-B5FC-1EB5DF631365}"/>
              </a:ext>
            </a:extLst>
          </p:cNvPr>
          <p:cNvSpPr/>
          <p:nvPr/>
        </p:nvSpPr>
        <p:spPr>
          <a:xfrm>
            <a:off x="502277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6BA39-F436-7A4D-BEF4-F51595AF9C18}"/>
              </a:ext>
            </a:extLst>
          </p:cNvPr>
          <p:cNvSpPr/>
          <p:nvPr/>
        </p:nvSpPr>
        <p:spPr>
          <a:xfrm>
            <a:off x="4578956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CCA3D-C4C3-994F-AE6D-4CB0FE32C7F2}"/>
              </a:ext>
            </a:extLst>
          </p:cNvPr>
          <p:cNvSpPr txBox="1"/>
          <p:nvPr/>
        </p:nvSpPr>
        <p:spPr>
          <a:xfrm>
            <a:off x="2380919" y="1639322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Technology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5B24D-65A4-5948-A6CC-25D4FAC93B83}"/>
              </a:ext>
            </a:extLst>
          </p:cNvPr>
          <p:cNvSpPr txBox="1"/>
          <p:nvPr/>
        </p:nvSpPr>
        <p:spPr>
          <a:xfrm>
            <a:off x="7383718" y="1616319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Modeling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F77B14-46A8-904B-9F00-DB45DA829A55}"/>
              </a:ext>
            </a:extLst>
          </p:cNvPr>
          <p:cNvSpPr/>
          <p:nvPr/>
        </p:nvSpPr>
        <p:spPr>
          <a:xfrm>
            <a:off x="1336741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University  of North Carolina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2CA9E6-749E-AE49-B198-017D5E55DB1D}"/>
              </a:ext>
            </a:extLst>
          </p:cNvPr>
          <p:cNvSpPr/>
          <p:nvPr/>
        </p:nvSpPr>
        <p:spPr>
          <a:xfrm>
            <a:off x="6164417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Berkeley &amp; UC San Diego (Switch)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2FB60E-AD7E-DD4F-8B80-B029C754B956}"/>
              </a:ext>
            </a:extLst>
          </p:cNvPr>
          <p:cNvSpPr/>
          <p:nvPr/>
        </p:nvSpPr>
        <p:spPr>
          <a:xfrm>
            <a:off x="3296992" y="433306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Merced (Resolve)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CE700-BD0E-3544-B48A-F7596F2D8921}"/>
              </a:ext>
            </a:extLst>
          </p:cNvPr>
          <p:cNvSpPr txBox="1"/>
          <p:nvPr/>
        </p:nvSpPr>
        <p:spPr>
          <a:xfrm>
            <a:off x="2022716" y="6294240"/>
            <a:ext cx="820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Coordinated efforts are a necessity; each group has an emphasis</a:t>
            </a:r>
          </a:p>
        </p:txBody>
      </p:sp>
    </p:spTree>
    <p:extLst>
      <p:ext uri="{BB962C8B-B14F-4D97-AF65-F5344CB8AC3E}">
        <p14:creationId xmlns:p14="http://schemas.microsoft.com/office/powerpoint/2010/main" val="2786008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Team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732ACC-44BF-9647-B5FC-1EB5DF631365}"/>
              </a:ext>
            </a:extLst>
          </p:cNvPr>
          <p:cNvSpPr/>
          <p:nvPr/>
        </p:nvSpPr>
        <p:spPr>
          <a:xfrm>
            <a:off x="502277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6BA39-F436-7A4D-BEF4-F51595AF9C18}"/>
              </a:ext>
            </a:extLst>
          </p:cNvPr>
          <p:cNvSpPr/>
          <p:nvPr/>
        </p:nvSpPr>
        <p:spPr>
          <a:xfrm>
            <a:off x="4578956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CCA3D-C4C3-994F-AE6D-4CB0FE32C7F2}"/>
              </a:ext>
            </a:extLst>
          </p:cNvPr>
          <p:cNvSpPr txBox="1"/>
          <p:nvPr/>
        </p:nvSpPr>
        <p:spPr>
          <a:xfrm>
            <a:off x="2380919" y="1639322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Technology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5B24D-65A4-5948-A6CC-25D4FAC93B83}"/>
              </a:ext>
            </a:extLst>
          </p:cNvPr>
          <p:cNvSpPr txBox="1"/>
          <p:nvPr/>
        </p:nvSpPr>
        <p:spPr>
          <a:xfrm>
            <a:off x="7383718" y="1616319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Modeling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F77B14-46A8-904B-9F00-DB45DA829A55}"/>
              </a:ext>
            </a:extLst>
          </p:cNvPr>
          <p:cNvSpPr/>
          <p:nvPr/>
        </p:nvSpPr>
        <p:spPr>
          <a:xfrm>
            <a:off x="1336741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University  of North Carolina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2CA9E6-749E-AE49-B198-017D5E55DB1D}"/>
              </a:ext>
            </a:extLst>
          </p:cNvPr>
          <p:cNvSpPr/>
          <p:nvPr/>
        </p:nvSpPr>
        <p:spPr>
          <a:xfrm>
            <a:off x="6164417" y="2748532"/>
            <a:ext cx="4759259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Berkeley &amp; UC San Diego (Switch)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2FB60E-AD7E-DD4F-8B80-B029C754B956}"/>
              </a:ext>
            </a:extLst>
          </p:cNvPr>
          <p:cNvSpPr/>
          <p:nvPr/>
        </p:nvSpPr>
        <p:spPr>
          <a:xfrm>
            <a:off x="3296992" y="433306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Merced (Resolve)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C6C698-739F-834D-9A1C-9E1A8CE9D8FB}"/>
              </a:ext>
            </a:extLst>
          </p:cNvPr>
          <p:cNvSpPr/>
          <p:nvPr/>
        </p:nvSpPr>
        <p:spPr>
          <a:xfrm>
            <a:off x="3307039" y="586640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Storage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863036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TECHNICAL ADVISORY COMMITTEE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All have accepted:</a:t>
            </a:r>
          </a:p>
          <a:p>
            <a:r>
              <a:rPr lang="en-US" sz="3200" dirty="0"/>
              <a:t>Erin Childs (CESA)</a:t>
            </a:r>
          </a:p>
          <a:p>
            <a:r>
              <a:rPr lang="en-US" sz="3200" dirty="0"/>
              <a:t>Paul Denholm (NREL)</a:t>
            </a:r>
          </a:p>
          <a:p>
            <a:r>
              <a:rPr lang="en-US" sz="3200" dirty="0"/>
              <a:t>Jennifer Dowdell (TURN)</a:t>
            </a:r>
          </a:p>
          <a:p>
            <a:r>
              <a:rPr lang="en-US" sz="3200" dirty="0" err="1"/>
              <a:t>Shucheng</a:t>
            </a:r>
            <a:r>
              <a:rPr lang="en-US" sz="3200" dirty="0"/>
              <a:t> Liu (CAISO)</a:t>
            </a:r>
          </a:p>
          <a:p>
            <a:r>
              <a:rPr lang="en-US" sz="3200" dirty="0"/>
              <a:t>Keith Parks (Xcel Energy)</a:t>
            </a:r>
          </a:p>
          <a:p>
            <a:r>
              <a:rPr lang="en-US" sz="3200" dirty="0"/>
              <a:t>Julia </a:t>
            </a:r>
            <a:r>
              <a:rPr lang="en-US" sz="3200" dirty="0" err="1"/>
              <a:t>Prochnik</a:t>
            </a:r>
            <a:r>
              <a:rPr lang="en-US" sz="3200" dirty="0"/>
              <a:t> (LDES Association of California)</a:t>
            </a:r>
          </a:p>
          <a:p>
            <a:r>
              <a:rPr lang="en-US" sz="3200" dirty="0"/>
              <a:t>Ron Sinton (Sinton Instruments)</a:t>
            </a:r>
          </a:p>
          <a:p>
            <a:r>
              <a:rPr lang="en-US" sz="3200" dirty="0"/>
              <a:t>Priya </a:t>
            </a:r>
            <a:r>
              <a:rPr lang="en-US" sz="3200" dirty="0" err="1"/>
              <a:t>Sreedharan</a:t>
            </a:r>
            <a:r>
              <a:rPr lang="en-US" sz="3200" dirty="0"/>
              <a:t> (</a:t>
            </a:r>
            <a:r>
              <a:rPr lang="en-US" sz="3200" dirty="0" err="1"/>
              <a:t>GridLab</a:t>
            </a:r>
            <a:r>
              <a:rPr lang="en-US" sz="3200" dirty="0"/>
              <a:t>)</a:t>
            </a:r>
          </a:p>
          <a:p>
            <a:r>
              <a:rPr lang="en-US" sz="3200" dirty="0"/>
              <a:t>David Williams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4E0B7-615A-614D-93F2-90B223D7401C}"/>
              </a:ext>
            </a:extLst>
          </p:cNvPr>
          <p:cNvSpPr txBox="1"/>
          <p:nvPr/>
        </p:nvSpPr>
        <p:spPr>
          <a:xfrm>
            <a:off x="8129956" y="2033412"/>
            <a:ext cx="305814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TAC Meetings planned:</a:t>
            </a:r>
          </a:p>
          <a:p>
            <a:r>
              <a:rPr lang="en-US" sz="2400" dirty="0"/>
              <a:t>Nov. 4, 2020</a:t>
            </a:r>
          </a:p>
          <a:p>
            <a:r>
              <a:rPr lang="en-US" sz="2400" dirty="0"/>
              <a:t>Aug. 5, 2021</a:t>
            </a:r>
          </a:p>
          <a:p>
            <a:r>
              <a:rPr lang="en-US" sz="2400" dirty="0"/>
              <a:t>Feb. 3, 2022</a:t>
            </a:r>
          </a:p>
          <a:p>
            <a:r>
              <a:rPr lang="en-US" sz="2400" dirty="0"/>
              <a:t>Nov. 2,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D8039-43BC-3549-AEE7-064F8B292CB3}"/>
              </a:ext>
            </a:extLst>
          </p:cNvPr>
          <p:cNvSpPr txBox="1"/>
          <p:nvPr/>
        </p:nvSpPr>
        <p:spPr>
          <a:xfrm>
            <a:off x="8129956" y="4380911"/>
            <a:ext cx="322384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Action item: </a:t>
            </a:r>
          </a:p>
          <a:p>
            <a:r>
              <a:rPr lang="en-US" sz="2400" dirty="0"/>
              <a:t>Set time for Nov. meeting?</a:t>
            </a:r>
          </a:p>
          <a:p>
            <a:r>
              <a:rPr lang="en-US" sz="2400" dirty="0"/>
              <a:t>Maybe Nov. 5, 10 am?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20623-7B7A-314D-9B3F-F95C39E0215C}"/>
              </a:ext>
            </a:extLst>
          </p:cNvPr>
          <p:cNvSpPr txBox="1"/>
          <p:nvPr/>
        </p:nvSpPr>
        <p:spPr>
          <a:xfrm>
            <a:off x="4868726" y="5519018"/>
            <a:ext cx="2766739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these individuals have active interest and may meet with us in more than these four meetings.</a:t>
            </a:r>
          </a:p>
        </p:txBody>
      </p:sp>
    </p:spTree>
    <p:extLst>
      <p:ext uri="{BB962C8B-B14F-4D97-AF65-F5344CB8AC3E}">
        <p14:creationId xmlns:p14="http://schemas.microsoft.com/office/powerpoint/2010/main" val="169116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BROADER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489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Collaboration with Arizona State University</a:t>
            </a:r>
          </a:p>
          <a:p>
            <a:pPr lvl="1"/>
            <a:r>
              <a:rPr lang="en-US" sz="2800" dirty="0"/>
              <a:t>ASU joint project will be funding graduate student this year</a:t>
            </a:r>
          </a:p>
          <a:p>
            <a:pPr lvl="1"/>
            <a:r>
              <a:rPr lang="en-US" sz="2800" dirty="0"/>
              <a:t>ASU is studying capacity expansion in Arizona to support energy transition</a:t>
            </a:r>
          </a:p>
          <a:p>
            <a:r>
              <a:rPr lang="en-US" sz="3200" dirty="0"/>
              <a:t>Open meetings once per month – </a:t>
            </a:r>
            <a:r>
              <a:rPr lang="en-US" sz="3200" dirty="0" err="1"/>
              <a:t>GridLab</a:t>
            </a:r>
            <a:r>
              <a:rPr lang="en-US" sz="3200" dirty="0"/>
              <a:t> will present Sept. 25. </a:t>
            </a:r>
          </a:p>
          <a:p>
            <a:r>
              <a:rPr lang="en-US" sz="3200" dirty="0"/>
              <a:t>Outreach to additional companies and stakeholders</a:t>
            </a:r>
          </a:p>
          <a:p>
            <a:r>
              <a:rPr lang="en-US" sz="3200" dirty="0"/>
              <a:t>Public workshops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30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sz="2200" dirty="0"/>
              <a:t>Purpose, goals, objectives</a:t>
            </a:r>
          </a:p>
          <a:p>
            <a:pPr lvl="1"/>
            <a:r>
              <a:rPr lang="en-US" sz="2200" dirty="0"/>
              <a:t>Scope</a:t>
            </a:r>
          </a:p>
          <a:p>
            <a:pPr lvl="1"/>
            <a:r>
              <a:rPr lang="en-US" sz="2200" dirty="0"/>
              <a:t>Methodology</a:t>
            </a:r>
          </a:p>
          <a:p>
            <a:pPr lvl="1"/>
            <a:r>
              <a:rPr lang="en-US" sz="2200" dirty="0"/>
              <a:t>Technical approach</a:t>
            </a:r>
          </a:p>
          <a:p>
            <a:r>
              <a:rPr lang="en-US" sz="2600" dirty="0"/>
              <a:t>Technical tasks, products &amp; deliverables</a:t>
            </a:r>
          </a:p>
          <a:p>
            <a:r>
              <a:rPr lang="en-US" sz="2600" dirty="0"/>
              <a:t>Updated project schedule (delayed one month)</a:t>
            </a:r>
          </a:p>
          <a:p>
            <a:r>
              <a:rPr lang="en-US" sz="2600" dirty="0"/>
              <a:t>Project team and responsibilities</a:t>
            </a:r>
          </a:p>
          <a:p>
            <a:r>
              <a:rPr lang="en-US" sz="2600" dirty="0"/>
              <a:t>Technical Advisory Committee (TAC) and TAC meetings</a:t>
            </a:r>
          </a:p>
          <a:p>
            <a:r>
              <a:rPr lang="en-US" sz="2600" dirty="0"/>
              <a:t>Q&amp;A / Discussion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5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 for CEC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SB100 vs Ratepayer benefit (e.g. Should we calculate NOx?)</a:t>
            </a:r>
          </a:p>
          <a:p>
            <a:r>
              <a:rPr lang="en-US" sz="3200" dirty="0"/>
              <a:t>Region to be studied: CAISO vs “California” vs WECC</a:t>
            </a:r>
          </a:p>
          <a:p>
            <a:r>
              <a:rPr lang="en-US" sz="3200" dirty="0"/>
              <a:t>Related question: Should we consider imports and exports </a:t>
            </a:r>
          </a:p>
          <a:p>
            <a:r>
              <a:rPr lang="en-US" sz="3200" dirty="0"/>
              <a:t>Utility vs BTM?</a:t>
            </a:r>
          </a:p>
          <a:p>
            <a:r>
              <a:rPr lang="en-US" sz="3200" dirty="0"/>
              <a:t>When should we leverage existing CEC efforts vs duplicate to provide independent perspective?</a:t>
            </a:r>
          </a:p>
          <a:p>
            <a:r>
              <a:rPr lang="en-US" sz="3200" dirty="0"/>
              <a:t>How will CEC guide our direction to complement E3’s (code vs exploration)</a:t>
            </a:r>
          </a:p>
          <a:p>
            <a:r>
              <a:rPr lang="en-US" sz="3200" dirty="0"/>
              <a:t>Which “Values” – see slide 7</a:t>
            </a:r>
          </a:p>
          <a:p>
            <a:r>
              <a:rPr lang="en-US" sz="3200" dirty="0"/>
              <a:t>Workshop materials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7039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B3282C-D95D-144C-8878-3B9F2DA50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25A56-E1EF-D840-A6C7-2B1211BF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62" y="1497401"/>
            <a:ext cx="3486276" cy="980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250E9-F2EC-9945-AE0F-184A64B19831}"/>
              </a:ext>
            </a:extLst>
          </p:cNvPr>
          <p:cNvSpPr txBox="1"/>
          <p:nvPr/>
        </p:nvSpPr>
        <p:spPr>
          <a:xfrm>
            <a:off x="2854471" y="4945100"/>
            <a:ext cx="648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welcome collaboration: </a:t>
            </a:r>
            <a:r>
              <a:rPr lang="en-US" sz="2400" dirty="0" err="1">
                <a:solidFill>
                  <a:schemeClr val="bg1"/>
                </a:solidFill>
              </a:rPr>
              <a:t>skurtz@ucmerced.edu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93770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BACK UP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647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80D945D-22C5-D942-A31C-22DAB583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6" y="365125"/>
            <a:ext cx="9622841" cy="8540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CURVES ARE A KEY TOOL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BB6576C9-E3BB-E94C-A8DD-A5C8424050E1}"/>
              </a:ext>
            </a:extLst>
          </p:cNvPr>
          <p:cNvSpPr txBox="1">
            <a:spLocks/>
          </p:cNvSpPr>
          <p:nvPr/>
        </p:nvSpPr>
        <p:spPr>
          <a:xfrm>
            <a:off x="513881" y="2532831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35DF7B1A-C887-644D-B265-65CDAC45014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01" y="1359243"/>
            <a:ext cx="7080422" cy="5498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DBE778-BA7F-414A-8F77-FF066074B04E}"/>
              </a:ext>
            </a:extLst>
          </p:cNvPr>
          <p:cNvSpPr txBox="1"/>
          <p:nvPr/>
        </p:nvSpPr>
        <p:spPr>
          <a:xfrm>
            <a:off x="8714342" y="3316077"/>
            <a:ext cx="145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Kittner</a:t>
            </a:r>
            <a:r>
              <a:rPr lang="en-US" sz="2000" dirty="0"/>
              <a:t>, et al</a:t>
            </a:r>
          </a:p>
        </p:txBody>
      </p:sp>
    </p:spTree>
    <p:extLst>
      <p:ext uri="{BB962C8B-B14F-4D97-AF65-F5344CB8AC3E}">
        <p14:creationId xmlns:p14="http://schemas.microsoft.com/office/powerpoint/2010/main" val="4227960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Definition of terms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5B6D9C-B199-B541-BC9D-7E700486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5509"/>
            <a:ext cx="11010091" cy="4730999"/>
          </a:xfrm>
        </p:spPr>
        <p:txBody>
          <a:bodyPr>
            <a:normAutofit/>
          </a:bodyPr>
          <a:lstStyle/>
          <a:p>
            <a:r>
              <a:rPr lang="en-US" dirty="0"/>
              <a:t>CEC defines long-duration storage as 10 or more hours (?)</a:t>
            </a:r>
          </a:p>
          <a:p>
            <a:r>
              <a:rPr lang="en-US" dirty="0"/>
              <a:t>For modeling, we may consider:</a:t>
            </a:r>
          </a:p>
          <a:p>
            <a:pPr lvl="1"/>
            <a:r>
              <a:rPr lang="en-US" dirty="0"/>
              <a:t>Diurnal or intra-day storage (can model with 24-h time blocks)</a:t>
            </a:r>
          </a:p>
          <a:p>
            <a:pPr lvl="1"/>
            <a:r>
              <a:rPr lang="en-US" dirty="0"/>
              <a:t>Cross-day or inter-day storage (need multi-day time blocks - probably a week or a month at a time)</a:t>
            </a:r>
          </a:p>
          <a:p>
            <a:pPr lvl="1"/>
            <a:r>
              <a:rPr lang="en-US" dirty="0"/>
              <a:t>Seasonal storage (cycle 1X or 2X/year; need full-year or even 30 years of data)</a:t>
            </a:r>
          </a:p>
          <a:p>
            <a:pPr lvl="1"/>
            <a:r>
              <a:rPr lang="en-US" dirty="0"/>
              <a:t>However, the results for each of these depend on the available resources, which is set in the context of Planning Reserve Margin</a:t>
            </a:r>
          </a:p>
          <a:p>
            <a:r>
              <a:rPr lang="en-US" dirty="0"/>
              <a:t>Electrochemical storage is short-duration</a:t>
            </a:r>
          </a:p>
          <a:p>
            <a:r>
              <a:rPr lang="en-US" dirty="0"/>
              <a:t>Is chemical storage “seasonal storage” or “electricity generation”?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05B2A-E20E-744E-8373-79CA50393055}"/>
              </a:ext>
            </a:extLst>
          </p:cNvPr>
          <p:cNvSpPr txBox="1"/>
          <p:nvPr/>
        </p:nvSpPr>
        <p:spPr>
          <a:xfrm>
            <a:off x="169332" y="6027003"/>
            <a:ext cx="103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Note: RESOLVE currently only considers diurnal or intra-day storage, which can be 10+ hours; must be modified to look at cross-day and seasonal? storage </a:t>
            </a:r>
          </a:p>
        </p:txBody>
      </p:sp>
    </p:spTree>
    <p:extLst>
      <p:ext uri="{BB962C8B-B14F-4D97-AF65-F5344CB8AC3E}">
        <p14:creationId xmlns:p14="http://schemas.microsoft.com/office/powerpoint/2010/main" val="3586547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RSP Builds versus planned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29C2F6-2370-2D48-91AF-84C8DBF3A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F73AE2-E657-024D-80B0-EE45843FA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49747"/>
            <a:ext cx="5808869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6F6CB-CD89-0945-9582-98ABAA355B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90" y="2049747"/>
            <a:ext cx="5813910" cy="365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AF58E5-44DB-5747-A145-437D97C0507B}"/>
              </a:ext>
            </a:extLst>
          </p:cNvPr>
          <p:cNvSpPr txBox="1"/>
          <p:nvPr/>
        </p:nvSpPr>
        <p:spPr>
          <a:xfrm>
            <a:off x="6435010" y="5530632"/>
            <a:ext cx="316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97% of maximum allowed</a:t>
            </a:r>
          </a:p>
          <a:p>
            <a:r>
              <a:rPr lang="en-US" dirty="0"/>
              <a:t>Solar 20% of maximum allowed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E1764-0827-E444-8757-2333C884F987}"/>
              </a:ext>
            </a:extLst>
          </p:cNvPr>
          <p:cNvSpPr txBox="1"/>
          <p:nvPr/>
        </p:nvSpPr>
        <p:spPr>
          <a:xfrm>
            <a:off x="1915651" y="3019907"/>
            <a:ext cx="254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Selected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F36F9-716E-B443-A793-2EC83868BEA6}"/>
              </a:ext>
            </a:extLst>
          </p:cNvPr>
          <p:cNvSpPr txBox="1"/>
          <p:nvPr/>
        </p:nvSpPr>
        <p:spPr>
          <a:xfrm>
            <a:off x="8016404" y="3019907"/>
            <a:ext cx="249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Planned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A103-81FC-9E41-9A92-2320AD1D01C3}"/>
              </a:ext>
            </a:extLst>
          </p:cNvPr>
          <p:cNvSpPr txBox="1"/>
          <p:nvPr/>
        </p:nvSpPr>
        <p:spPr>
          <a:xfrm>
            <a:off x="1085088" y="6429459"/>
            <a:ext cx="428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RESOLVE outputs: Data for CAISO zone only </a:t>
            </a:r>
          </a:p>
        </p:txBody>
      </p:sp>
    </p:spTree>
    <p:extLst>
      <p:ext uri="{BB962C8B-B14F-4D97-AF65-F5344CB8AC3E}">
        <p14:creationId xmlns:p14="http://schemas.microsoft.com/office/powerpoint/2010/main" val="2817180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891152" y="301377"/>
            <a:ext cx="1134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Reference System Portfolio – which outputs = inputs?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2264-3A94-704C-A15C-3B39B9C57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08" y="1686853"/>
            <a:ext cx="4347486" cy="2289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076DC-F3F4-B546-BF3C-51287AC2B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08" y="4361796"/>
            <a:ext cx="4347486" cy="2289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A4024-4CE6-3345-8372-AEE91EBA69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68" y="4287869"/>
            <a:ext cx="4347486" cy="2289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A40178-3B9E-D24A-80D4-3F6018715C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68" y="1686853"/>
            <a:ext cx="4347486" cy="2289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40A11E-5E19-924C-84F3-8BDCBCF790F1}"/>
              </a:ext>
            </a:extLst>
          </p:cNvPr>
          <p:cNvSpPr txBox="1"/>
          <p:nvPr/>
        </p:nvSpPr>
        <p:spPr>
          <a:xfrm>
            <a:off x="2199290" y="1396383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Solano Solar Resource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8EFB8-66D6-F947-9F7E-908ABB8BA150}"/>
              </a:ext>
            </a:extLst>
          </p:cNvPr>
          <p:cNvSpPr txBox="1"/>
          <p:nvPr/>
        </p:nvSpPr>
        <p:spPr>
          <a:xfrm>
            <a:off x="2199289" y="4053804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Solano Wind Resource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7A8360-A403-4D47-BB5A-B6AF68BB3F5B}"/>
              </a:ext>
            </a:extLst>
          </p:cNvPr>
          <p:cNvSpPr txBox="1"/>
          <p:nvPr/>
        </p:nvSpPr>
        <p:spPr>
          <a:xfrm>
            <a:off x="7042657" y="1400780"/>
            <a:ext cx="407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Behind-the-meter battery power capacity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74213-51A6-3F4A-BCD5-7F9F5C9D281A}"/>
              </a:ext>
            </a:extLst>
          </p:cNvPr>
          <p:cNvSpPr txBox="1"/>
          <p:nvPr/>
        </p:nvSpPr>
        <p:spPr>
          <a:xfrm>
            <a:off x="7078700" y="4015490"/>
            <a:ext cx="41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Behind-the-meter battery energy capacity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74224-99C7-3642-8864-0688AD7460BC}"/>
              </a:ext>
            </a:extLst>
          </p:cNvPr>
          <p:cNvSpPr txBox="1"/>
          <p:nvPr/>
        </p:nvSpPr>
        <p:spPr>
          <a:xfrm>
            <a:off x="2240795" y="5461617"/>
            <a:ext cx="206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Limited by 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BF93A1-04A2-2B4F-9B68-B9CE5D93C277}"/>
              </a:ext>
            </a:extLst>
          </p:cNvPr>
          <p:cNvSpPr txBox="1"/>
          <p:nvPr/>
        </p:nvSpPr>
        <p:spPr>
          <a:xfrm>
            <a:off x="1950505" y="2195856"/>
            <a:ext cx="197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Model selects &gt; planned; </a:t>
            </a:r>
          </a:p>
          <a:p>
            <a:r>
              <a:rPr lang="en-US" sz="2400" b="1" dirty="0">
                <a:solidFill>
                  <a:srgbClr val="0091B3"/>
                </a:solidFill>
              </a:rPr>
              <a:t>&lt; cap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5DF05-8977-ED4C-9782-083B764CB3CE}"/>
              </a:ext>
            </a:extLst>
          </p:cNvPr>
          <p:cNvSpPr txBox="1"/>
          <p:nvPr/>
        </p:nvSpPr>
        <p:spPr>
          <a:xfrm>
            <a:off x="7550367" y="2281129"/>
            <a:ext cx="317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Selects planned growth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7EBAA-1E79-C64E-B816-BFF9A65DCB1C}"/>
              </a:ext>
            </a:extLst>
          </p:cNvPr>
          <p:cNvSpPr txBox="1"/>
          <p:nvPr/>
        </p:nvSpPr>
        <p:spPr>
          <a:xfrm>
            <a:off x="7497104" y="4457146"/>
            <a:ext cx="221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Planned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6C4E0-7FFF-A340-A504-362B290FF84E}"/>
              </a:ext>
            </a:extLst>
          </p:cNvPr>
          <p:cNvSpPr txBox="1"/>
          <p:nvPr/>
        </p:nvSpPr>
        <p:spPr>
          <a:xfrm>
            <a:off x="3903701" y="6485181"/>
            <a:ext cx="4935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Fraction of cap that is built  is a useful metric</a:t>
            </a:r>
          </a:p>
        </p:txBody>
      </p:sp>
    </p:spTree>
    <p:extLst>
      <p:ext uri="{BB962C8B-B14F-4D97-AF65-F5344CB8AC3E}">
        <p14:creationId xmlns:p14="http://schemas.microsoft.com/office/powerpoint/2010/main" val="1363518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More wind requires less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0364FA-57D0-934D-B9AA-3F0D296540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600" y="2324559"/>
            <a:ext cx="5110445" cy="3352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6C659-47D7-8B40-B5CD-F5D39C0A39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59" y="2324559"/>
            <a:ext cx="5073650" cy="3348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D4493-2C0D-D94E-9F39-40BFE94720A4}"/>
              </a:ext>
            </a:extLst>
          </p:cNvPr>
          <p:cNvSpPr txBox="1"/>
          <p:nvPr/>
        </p:nvSpPr>
        <p:spPr>
          <a:xfrm>
            <a:off x="133468" y="6062500"/>
            <a:ext cx="10271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The wind is low because of caps – if the caps are increased, more wind is selected.</a:t>
            </a:r>
          </a:p>
          <a:p>
            <a:pPr algn="ctr"/>
            <a:r>
              <a:rPr lang="en-US" sz="2400" i="1" dirty="0"/>
              <a:t>Note effect of added wind on need for storage.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91E4C-F073-4343-A522-1107FCEBB2C5}"/>
              </a:ext>
            </a:extLst>
          </p:cNvPr>
          <p:cNvSpPr txBox="1"/>
          <p:nvPr/>
        </p:nvSpPr>
        <p:spPr>
          <a:xfrm>
            <a:off x="2504138" y="3063037"/>
            <a:ext cx="72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RSP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5BCAC-10D4-B346-B54B-8A6B1E048B00}"/>
              </a:ext>
            </a:extLst>
          </p:cNvPr>
          <p:cNvSpPr txBox="1"/>
          <p:nvPr/>
        </p:nvSpPr>
        <p:spPr>
          <a:xfrm>
            <a:off x="7799402" y="3063037"/>
            <a:ext cx="317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Wind caps increased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D0467-F651-9341-8350-761E7121E908}"/>
              </a:ext>
            </a:extLst>
          </p:cNvPr>
          <p:cNvSpPr txBox="1"/>
          <p:nvPr/>
        </p:nvSpPr>
        <p:spPr>
          <a:xfrm>
            <a:off x="1087020" y="5673503"/>
            <a:ext cx="428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RESOLVE outputs: Data for CAISO zone only </a:t>
            </a:r>
          </a:p>
        </p:txBody>
      </p:sp>
    </p:spTree>
    <p:extLst>
      <p:ext uri="{BB962C8B-B14F-4D97-AF65-F5344CB8AC3E}">
        <p14:creationId xmlns:p14="http://schemas.microsoft.com/office/powerpoint/2010/main" val="3369623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Value of storage is a function of many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1DF5B2-BF8E-3446-AA6B-82212E15A3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7029" y="1576552"/>
            <a:ext cx="7035800" cy="431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60CE7-C4F9-7240-9966-FD79B5F6C875}"/>
              </a:ext>
            </a:extLst>
          </p:cNvPr>
          <p:cNvSpPr txBox="1"/>
          <p:nvPr/>
        </p:nvSpPr>
        <p:spPr>
          <a:xfrm>
            <a:off x="1925782" y="6200231"/>
            <a:ext cx="70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Function of amount of wind, solar and storage</a:t>
            </a:r>
          </a:p>
        </p:txBody>
      </p:sp>
    </p:spTree>
    <p:extLst>
      <p:ext uri="{BB962C8B-B14F-4D97-AF65-F5344CB8AC3E}">
        <p14:creationId xmlns:p14="http://schemas.microsoft.com/office/powerpoint/2010/main" val="467246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How do we differentiate storage technologies?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3073" name="Picture 1" descr="page4image14917552">
            <a:extLst>
              <a:ext uri="{FF2B5EF4-FFF2-40B4-BE49-F238E27FC236}">
                <a16:creationId xmlns:a16="http://schemas.microsoft.com/office/drawing/2014/main" id="{D7C790CA-BC11-DF46-8A8F-7CC2C251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237" y="1794846"/>
            <a:ext cx="4281054" cy="41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F200C-1FFC-1943-9816-507744C6051B}"/>
              </a:ext>
            </a:extLst>
          </p:cNvPr>
          <p:cNvSpPr txBox="1"/>
          <p:nvPr/>
        </p:nvSpPr>
        <p:spPr>
          <a:xfrm>
            <a:off x="8007928" y="6118764"/>
            <a:ext cx="21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Dowling, et al (Joule)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389667-2689-0B43-B00E-E6F2A35970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6" y="1429972"/>
            <a:ext cx="7093528" cy="43243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F52DD4-128F-DF40-BCB7-33382DF73B14}"/>
              </a:ext>
            </a:extLst>
          </p:cNvPr>
          <p:cNvSpPr txBox="1"/>
          <p:nvPr/>
        </p:nvSpPr>
        <p:spPr>
          <a:xfrm>
            <a:off x="41880" y="5264134"/>
            <a:ext cx="181145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Key metrics: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Efficiency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$/kW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$/kWh</a:t>
            </a:r>
          </a:p>
        </p:txBody>
      </p:sp>
    </p:spTree>
    <p:extLst>
      <p:ext uri="{BB962C8B-B14F-4D97-AF65-F5344CB8AC3E}">
        <p14:creationId xmlns:p14="http://schemas.microsoft.com/office/powerpoint/2010/main" val="80932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Purpose: Achieve SB100 goals gracefully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78EC5-C96B-264F-BE07-55B11F7C5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41" y="4187006"/>
            <a:ext cx="6155329" cy="214681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75F088-0FAB-DE4C-ABEA-B4611DCB7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231" y="1442141"/>
            <a:ext cx="3952323" cy="527630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B3FDB5-D66F-E743-BA12-86A8FEADCD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9388"/>
          <a:stretch/>
        </p:blipFill>
        <p:spPr>
          <a:xfrm>
            <a:off x="413497" y="1297473"/>
            <a:ext cx="5174939" cy="102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AE6979-4AE9-A04A-82D9-D8B5FC62EB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359"/>
          <a:stretch/>
        </p:blipFill>
        <p:spPr>
          <a:xfrm>
            <a:off x="413497" y="1943375"/>
            <a:ext cx="5174939" cy="1304511"/>
          </a:xfrm>
          <a:prstGeom prst="rect">
            <a:avLst/>
          </a:prstGeom>
        </p:spPr>
      </p:pic>
      <p:pic>
        <p:nvPicPr>
          <p:cNvPr id="14" name="Content Placeholder 13" descr="A picture containing knife&#10;&#10;Description automatically generated">
            <a:extLst>
              <a:ext uri="{FF2B5EF4-FFF2-40B4-BE49-F238E27FC236}">
                <a16:creationId xmlns:a16="http://schemas.microsoft.com/office/drawing/2014/main" id="{9D2FBC18-8589-0B4C-A5E0-EAC00D22B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883656" y="2487392"/>
            <a:ext cx="4970450" cy="1550610"/>
          </a:xfrm>
          <a:ln w="38100">
            <a:solidFill>
              <a:schemeClr val="accent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F0E25C-AB3B-CF43-AC92-02734870794F}"/>
              </a:ext>
            </a:extLst>
          </p:cNvPr>
          <p:cNvSpPr txBox="1"/>
          <p:nvPr/>
        </p:nvSpPr>
        <p:spPr>
          <a:xfrm>
            <a:off x="153842" y="6457890"/>
            <a:ext cx="770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</a:rPr>
              <a:t>State leaders don’t blame renewables; but robust planning is essential!</a:t>
            </a:r>
          </a:p>
        </p:txBody>
      </p:sp>
    </p:spTree>
    <p:extLst>
      <p:ext uri="{BB962C8B-B14F-4D97-AF65-F5344CB8AC3E}">
        <p14:creationId xmlns:p14="http://schemas.microsoft.com/office/powerpoint/2010/main" val="26657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Other Metrics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F776-3DD3-4F4A-8903-E049E56C8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entry strategy – Bridge over the valley of death</a:t>
            </a:r>
          </a:p>
          <a:p>
            <a:r>
              <a:rPr lang="en-US" dirty="0"/>
              <a:t>Politically viable: Jobs retention</a:t>
            </a:r>
          </a:p>
          <a:p>
            <a:r>
              <a:rPr lang="en-US" dirty="0"/>
              <a:t>Leverage existing infrastructure</a:t>
            </a:r>
          </a:p>
          <a:p>
            <a:endParaRPr lang="en-US" dirty="0"/>
          </a:p>
          <a:p>
            <a:r>
              <a:rPr lang="en-US" dirty="0"/>
              <a:t>Practicality</a:t>
            </a:r>
          </a:p>
          <a:p>
            <a:pPr lvl="1"/>
            <a:r>
              <a:rPr lang="en-US" dirty="0"/>
              <a:t>Dispatchability (high-T fuel cells are slow to start up)</a:t>
            </a:r>
          </a:p>
          <a:p>
            <a:pPr lvl="1"/>
            <a:r>
              <a:rPr lang="en-US" dirty="0"/>
              <a:t>Footprint (energy density)</a:t>
            </a:r>
          </a:p>
          <a:p>
            <a:pPr lvl="1"/>
            <a:r>
              <a:rPr lang="en-US" dirty="0"/>
              <a:t>Permitting – environmental concerns</a:t>
            </a:r>
          </a:p>
          <a:p>
            <a:pPr lvl="1"/>
            <a:r>
              <a:rPr lang="en-US" dirty="0"/>
              <a:t>Geographical flexibility</a:t>
            </a:r>
          </a:p>
          <a:p>
            <a:pPr lvl="1"/>
            <a:r>
              <a:rPr lang="en-US" dirty="0"/>
              <a:t>What else?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36286-E7C5-D046-90FB-B7605E992C96}"/>
              </a:ext>
            </a:extLst>
          </p:cNvPr>
          <p:cNvSpPr txBox="1"/>
          <p:nvPr/>
        </p:nvSpPr>
        <p:spPr>
          <a:xfrm>
            <a:off x="8466864" y="2470975"/>
            <a:ext cx="33739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For discussion:</a:t>
            </a:r>
          </a:p>
          <a:p>
            <a:r>
              <a:rPr lang="en-US" sz="2400" dirty="0"/>
              <a:t>Modularity vs utility scale</a:t>
            </a:r>
          </a:p>
        </p:txBody>
      </p:sp>
    </p:spTree>
    <p:extLst>
      <p:ext uri="{BB962C8B-B14F-4D97-AF65-F5344CB8AC3E}">
        <p14:creationId xmlns:p14="http://schemas.microsoft.com/office/powerpoint/2010/main" val="388980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614253" y="301377"/>
            <a:ext cx="1157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Metrics for selecting weather – extend to cross-day?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F776-3DD3-4F4A-8903-E049E56C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598" y="1611673"/>
            <a:ext cx="17002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www.google.com</a:t>
            </a:r>
            <a:r>
              <a:rPr lang="en-US" sz="1100" dirty="0"/>
              <a:t>/</a:t>
            </a:r>
            <a:r>
              <a:rPr lang="en-US" sz="1100" dirty="0" err="1"/>
              <a:t>url?sa</a:t>
            </a:r>
            <a:r>
              <a:rPr lang="en-US" sz="1100" dirty="0"/>
              <a:t>=</a:t>
            </a:r>
            <a:r>
              <a:rPr lang="en-US" sz="1100" dirty="0" err="1"/>
              <a:t>t&amp;rct</a:t>
            </a:r>
            <a:r>
              <a:rPr lang="en-US" sz="1100" dirty="0"/>
              <a:t>=</a:t>
            </a:r>
            <a:r>
              <a:rPr lang="en-US" sz="1100" dirty="0" err="1"/>
              <a:t>j&amp;q</a:t>
            </a:r>
            <a:r>
              <a:rPr lang="en-US" sz="1100" dirty="0"/>
              <a:t>=&amp;</a:t>
            </a:r>
            <a:r>
              <a:rPr lang="en-US" sz="1100" dirty="0" err="1"/>
              <a:t>esrc</a:t>
            </a:r>
            <a:r>
              <a:rPr lang="en-US" sz="1100" dirty="0"/>
              <a:t>=</a:t>
            </a:r>
            <a:r>
              <a:rPr lang="en-US" sz="1100" dirty="0" err="1"/>
              <a:t>s&amp;source</a:t>
            </a:r>
            <a:r>
              <a:rPr lang="en-US" sz="1100" dirty="0"/>
              <a:t>=</a:t>
            </a:r>
            <a:r>
              <a:rPr lang="en-US" sz="1100" dirty="0" err="1"/>
              <a:t>web&amp;cd</a:t>
            </a:r>
            <a:r>
              <a:rPr lang="en-US" sz="1100" dirty="0"/>
              <a:t>=&amp;</a:t>
            </a:r>
            <a:r>
              <a:rPr lang="en-US" sz="1100" dirty="0" err="1"/>
              <a:t>ved</a:t>
            </a:r>
            <a:r>
              <a:rPr lang="en-US" sz="1100" dirty="0"/>
              <a:t>=2ahUKEwj8xcHwmqTrAhXOrZ4KHQLBAcYQFjAGegQICRAB&amp;url=https%3A%2F%2Fwww.cpuc.ca.gov%2FWorkArea%2FDownloadAsset.aspx%3Fid%3D6442451316&amp;usg=AOvVaw0mbDD9U2xzOhtJGUFNBfvU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45131-CCC7-764F-9333-3A8703E20B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5" y="1401598"/>
            <a:ext cx="8729170" cy="5456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D6A7F3-4F43-EE4C-BFEF-E37DE7FFFA6F}"/>
              </a:ext>
            </a:extLst>
          </p:cNvPr>
          <p:cNvSpPr txBox="1"/>
          <p:nvPr/>
        </p:nvSpPr>
        <p:spPr>
          <a:xfrm>
            <a:off x="7987673" y="6488668"/>
            <a:ext cx="381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IRP_MAG_E3_Resolve_2016-10-20.pdf</a:t>
            </a:r>
          </a:p>
        </p:txBody>
      </p:sp>
    </p:spTree>
    <p:extLst>
      <p:ext uri="{BB962C8B-B14F-4D97-AF65-F5344CB8AC3E}">
        <p14:creationId xmlns:p14="http://schemas.microsoft.com/office/powerpoint/2010/main" val="160824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Envision Aug. 14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with no fossil fuels: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B61F03-5C8A-3D4E-B61F-8899E4B9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80" y="1719232"/>
            <a:ext cx="7892784" cy="4980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AD07EC-AC0F-D244-93BB-1215227CE802}"/>
              </a:ext>
            </a:extLst>
          </p:cNvPr>
          <p:cNvSpPr txBox="1"/>
          <p:nvPr/>
        </p:nvSpPr>
        <p:spPr>
          <a:xfrm>
            <a:off x="6158976" y="2809324"/>
            <a:ext cx="113845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Black outs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2F471B-8EB7-F84C-B5BF-A8A15BC09F44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399273" y="3178656"/>
            <a:ext cx="328930" cy="39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6029F2-25DD-6346-B4CB-7447C127F0CF}"/>
              </a:ext>
            </a:extLst>
          </p:cNvPr>
          <p:cNvSpPr txBox="1"/>
          <p:nvPr/>
        </p:nvSpPr>
        <p:spPr>
          <a:xfrm>
            <a:off x="8605189" y="1766298"/>
            <a:ext cx="3243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Resource Adequacy (Power):</a:t>
            </a:r>
          </a:p>
          <a:p>
            <a:r>
              <a:rPr lang="en-US" dirty="0"/>
              <a:t>Need ~50 GW (more in 2045)</a:t>
            </a:r>
          </a:p>
          <a:p>
            <a:r>
              <a:rPr lang="en-US" dirty="0"/>
              <a:t>Hydro ~ 5 GW (?)</a:t>
            </a:r>
          </a:p>
          <a:p>
            <a:r>
              <a:rPr lang="en-US" dirty="0"/>
              <a:t>Geothermal ~ 1 GW</a:t>
            </a:r>
          </a:p>
          <a:p>
            <a:r>
              <a:rPr lang="en-US" dirty="0"/>
              <a:t>Biomass &lt; 1 GW</a:t>
            </a:r>
          </a:p>
          <a:p>
            <a:r>
              <a:rPr lang="en-US" dirty="0"/>
              <a:t>Wind ~ ??</a:t>
            </a:r>
          </a:p>
          <a:p>
            <a:r>
              <a:rPr lang="en-US" dirty="0"/>
              <a:t>Solar = zero after sunset</a:t>
            </a:r>
          </a:p>
          <a:p>
            <a:r>
              <a:rPr lang="en-US" dirty="0"/>
              <a:t>Imports ??</a:t>
            </a:r>
          </a:p>
          <a:p>
            <a:endParaRPr lang="en-US" dirty="0"/>
          </a:p>
          <a:p>
            <a:r>
              <a:rPr lang="en-US" dirty="0"/>
              <a:t>May need &gt; 40 GW of dispatchable storage (or demand management?)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7CE89-DB13-BC44-A4B2-31A501E7AA41}"/>
              </a:ext>
            </a:extLst>
          </p:cNvPr>
          <p:cNvSpPr txBox="1"/>
          <p:nvPr/>
        </p:nvSpPr>
        <p:spPr>
          <a:xfrm>
            <a:off x="8615008" y="5176562"/>
            <a:ext cx="334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governor will want this analyzed 100 different ways!</a:t>
            </a:r>
          </a:p>
        </p:txBody>
      </p:sp>
    </p:spTree>
    <p:extLst>
      <p:ext uri="{BB962C8B-B14F-4D97-AF65-F5344CB8AC3E}">
        <p14:creationId xmlns:p14="http://schemas.microsoft.com/office/powerpoint/2010/main" val="48987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Envision Aug. 14</a:t>
            </a:r>
            <a:r>
              <a:rPr lang="en-US" sz="4000" baseline="30000" dirty="0">
                <a:solidFill>
                  <a:schemeClr val="bg1"/>
                </a:solidFill>
              </a:rPr>
              <a:t>th</a:t>
            </a:r>
            <a:r>
              <a:rPr lang="en-US" sz="4000" dirty="0">
                <a:solidFill>
                  <a:schemeClr val="bg1"/>
                </a:solidFill>
              </a:rPr>
              <a:t> with no fossil fuels: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2F471B-8EB7-F84C-B5BF-A8A15BC09F44}"/>
              </a:ext>
            </a:extLst>
          </p:cNvPr>
          <p:cNvCxnSpPr>
            <a:cxnSpLocks/>
          </p:cNvCxnSpPr>
          <p:nvPr/>
        </p:nvCxnSpPr>
        <p:spPr>
          <a:xfrm flipH="1">
            <a:off x="6399273" y="3178656"/>
            <a:ext cx="328930" cy="39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6029F2-25DD-6346-B4CB-7447C127F0CF}"/>
              </a:ext>
            </a:extLst>
          </p:cNvPr>
          <p:cNvSpPr txBox="1"/>
          <p:nvPr/>
        </p:nvSpPr>
        <p:spPr>
          <a:xfrm>
            <a:off x="8584780" y="1705030"/>
            <a:ext cx="3263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Adequacy (one day):</a:t>
            </a:r>
          </a:p>
          <a:p>
            <a:r>
              <a:rPr lang="en-US" dirty="0"/>
              <a:t>Aug. 14:</a:t>
            </a:r>
          </a:p>
          <a:p>
            <a:r>
              <a:rPr lang="en-US" dirty="0"/>
              <a:t>• 850 GWh Total</a:t>
            </a:r>
          </a:p>
          <a:p>
            <a:r>
              <a:rPr lang="en-US" dirty="0"/>
              <a:t>• 100 GWh Solar</a:t>
            </a:r>
          </a:p>
          <a:p>
            <a:r>
              <a:rPr lang="en-US" dirty="0"/>
              <a:t>• Will imports be available?</a:t>
            </a:r>
          </a:p>
          <a:p>
            <a:r>
              <a:rPr lang="en-US" dirty="0"/>
              <a:t>• Need ~8 X more solar if we rely mostly on solar</a:t>
            </a:r>
          </a:p>
          <a:p>
            <a:r>
              <a:rPr lang="en-US" dirty="0"/>
              <a:t>Of the 850 GWh, ~ 500 GWh at night</a:t>
            </a:r>
          </a:p>
          <a:p>
            <a:r>
              <a:rPr lang="en-US" dirty="0"/>
              <a:t>Thus, the 40 GW of storage needs to provide ~12 h of storage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1B8D1-A7D9-1F46-8A6A-01ED021427C5}"/>
              </a:ext>
            </a:extLst>
          </p:cNvPr>
          <p:cNvSpPr txBox="1"/>
          <p:nvPr/>
        </p:nvSpPr>
        <p:spPr>
          <a:xfrm>
            <a:off x="1085088" y="1391886"/>
            <a:ext cx="350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14, 2020 – day of black outs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C40FED-3449-FC4C-9DBD-535DB71C0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" y="1959175"/>
            <a:ext cx="8177406" cy="33178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3252B5B-5042-EB49-9B10-F2569438A357}"/>
              </a:ext>
            </a:extLst>
          </p:cNvPr>
          <p:cNvSpPr/>
          <p:nvPr/>
        </p:nvSpPr>
        <p:spPr>
          <a:xfrm>
            <a:off x="1484226" y="5558711"/>
            <a:ext cx="853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In 2045 the numbers will be bigger; </a:t>
            </a:r>
            <a:r>
              <a:rPr lang="en-US" sz="2000" i="1" dirty="0"/>
              <a:t>How will we get there? This is our challenge!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D37A0-7FD7-2540-989F-465D49CD89A7}"/>
              </a:ext>
            </a:extLst>
          </p:cNvPr>
          <p:cNvSpPr txBox="1"/>
          <p:nvPr/>
        </p:nvSpPr>
        <p:spPr>
          <a:xfrm>
            <a:off x="5238562" y="6488668"/>
            <a:ext cx="455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PS What about driving heat pumps in January?</a:t>
            </a:r>
          </a:p>
        </p:txBody>
      </p:sp>
    </p:spTree>
    <p:extLst>
      <p:ext uri="{BB962C8B-B14F-4D97-AF65-F5344CB8AC3E}">
        <p14:creationId xmlns:p14="http://schemas.microsoft.com/office/powerpoint/2010/main" val="30739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059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7456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Study Value of Long-Duration Storage</a:t>
            </a:r>
          </a:p>
          <a:p>
            <a:pPr lvl="1"/>
            <a:r>
              <a:rPr lang="en-US" sz="2800" dirty="0"/>
              <a:t>What role(s) will long-duration storage play?</a:t>
            </a:r>
          </a:p>
          <a:p>
            <a:pPr lvl="1"/>
            <a:r>
              <a:rPr lang="en-US" sz="2800" dirty="0"/>
              <a:t>What cost target must a technology reach to be helpful?</a:t>
            </a:r>
          </a:p>
          <a:p>
            <a:pPr lvl="1"/>
            <a:endParaRPr lang="en-US" sz="2800" dirty="0"/>
          </a:p>
          <a:p>
            <a:r>
              <a:rPr lang="en-US" sz="3200" b="1" dirty="0"/>
              <a:t>Larger goal:  Provide value to ratepayers</a:t>
            </a:r>
          </a:p>
          <a:p>
            <a:pPr lvl="1"/>
            <a:r>
              <a:rPr lang="en-US" sz="2800" dirty="0"/>
              <a:t>Low electricity prices</a:t>
            </a:r>
          </a:p>
          <a:p>
            <a:pPr lvl="1"/>
            <a:r>
              <a:rPr lang="en-US" sz="2800" dirty="0"/>
              <a:t>Reliable electricity</a:t>
            </a:r>
          </a:p>
          <a:p>
            <a:pPr lvl="1"/>
            <a:r>
              <a:rPr lang="en-US" sz="2800" dirty="0"/>
              <a:t>Meet SB100 targets</a:t>
            </a:r>
          </a:p>
          <a:p>
            <a:pPr lvl="1"/>
            <a:r>
              <a:rPr lang="en-US" sz="2800" dirty="0"/>
              <a:t>Technical societal goals</a:t>
            </a:r>
            <a:endParaRPr lang="en-US" sz="2400" dirty="0"/>
          </a:p>
          <a:p>
            <a:pPr lvl="2"/>
            <a:r>
              <a:rPr lang="en-US" sz="2400" dirty="0"/>
              <a:t>Address climate change</a:t>
            </a:r>
          </a:p>
          <a:p>
            <a:pPr lvl="2"/>
            <a:r>
              <a:rPr lang="en-US" sz="2400" dirty="0"/>
              <a:t>Reduce air &amp; water pollution</a:t>
            </a:r>
          </a:p>
          <a:p>
            <a:pPr lvl="2"/>
            <a:r>
              <a:rPr lang="en-US" sz="2400" dirty="0"/>
              <a:t>Adequate clean-water supplies</a:t>
            </a:r>
          </a:p>
          <a:p>
            <a:pPr lvl="1"/>
            <a:r>
              <a:rPr lang="en-US" sz="2800" dirty="0"/>
              <a:t>Broader societal goals</a:t>
            </a:r>
          </a:p>
          <a:p>
            <a:pPr lvl="2"/>
            <a:r>
              <a:rPr lang="en-US" sz="2400" dirty="0"/>
              <a:t>Stability of jobs </a:t>
            </a:r>
          </a:p>
          <a:p>
            <a:pPr lvl="2"/>
            <a:r>
              <a:rPr lang="en-US" sz="2400" dirty="0"/>
              <a:t>Social justice – move toward a more equitable world…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86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059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BENEFITS TO RATEPAYERS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F05BCD-0D7A-0B47-B0CD-0DB6D8C47DB1}"/>
              </a:ext>
            </a:extLst>
          </p:cNvPr>
          <p:cNvSpPr/>
          <p:nvPr/>
        </p:nvSpPr>
        <p:spPr>
          <a:xfrm>
            <a:off x="1950720" y="5859585"/>
            <a:ext cx="8290560" cy="6955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Economic well being = Low cost energy + stable jobs for all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A50A8-01CC-1D42-A787-B975EF2A10DC}"/>
              </a:ext>
            </a:extLst>
          </p:cNvPr>
          <p:cNvSpPr/>
          <p:nvPr/>
        </p:nvSpPr>
        <p:spPr>
          <a:xfrm>
            <a:off x="2893842" y="5141155"/>
            <a:ext cx="6404316" cy="69557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Reliable electricity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FEECE-21AC-1C4B-A2DD-3300D818AEC7}"/>
              </a:ext>
            </a:extLst>
          </p:cNvPr>
          <p:cNvSpPr/>
          <p:nvPr/>
        </p:nvSpPr>
        <p:spPr>
          <a:xfrm>
            <a:off x="3181644" y="4422725"/>
            <a:ext cx="5828712" cy="695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Address climate change: SB100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EA2D2-8953-8F4D-A8F4-CA251E2C2633}"/>
              </a:ext>
            </a:extLst>
          </p:cNvPr>
          <p:cNvSpPr/>
          <p:nvPr/>
        </p:nvSpPr>
        <p:spPr>
          <a:xfrm>
            <a:off x="3511356" y="3704295"/>
            <a:ext cx="5169288" cy="69557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Clean air and water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315F1E-77B1-384D-8DD2-FCA1577E2616}"/>
              </a:ext>
            </a:extLst>
          </p:cNvPr>
          <p:cNvSpPr/>
          <p:nvPr/>
        </p:nvSpPr>
        <p:spPr>
          <a:xfrm>
            <a:off x="4351020" y="1357150"/>
            <a:ext cx="3489960" cy="2324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4E34F-6580-1348-9D1B-EADD77F38C61}"/>
              </a:ext>
            </a:extLst>
          </p:cNvPr>
          <p:cNvSpPr txBox="1"/>
          <p:nvPr/>
        </p:nvSpPr>
        <p:spPr>
          <a:xfrm>
            <a:off x="4681991" y="2307141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Happy Californians!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62B44-DCCC-2A42-A25F-2DB9D16D0226}"/>
              </a:ext>
            </a:extLst>
          </p:cNvPr>
          <p:cNvSpPr txBox="1"/>
          <p:nvPr/>
        </p:nvSpPr>
        <p:spPr>
          <a:xfrm>
            <a:off x="9967895" y="320484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Happy Governor!</a:t>
            </a:r>
          </a:p>
        </p:txBody>
      </p:sp>
    </p:spTree>
    <p:extLst>
      <p:ext uri="{BB962C8B-B14F-4D97-AF65-F5344CB8AC3E}">
        <p14:creationId xmlns:p14="http://schemas.microsoft.com/office/powerpoint/2010/main" val="90415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059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BENEFITS TO RATEPAYERS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AA50A8-01CC-1D42-A787-B975EF2A10DC}"/>
              </a:ext>
            </a:extLst>
          </p:cNvPr>
          <p:cNvSpPr/>
          <p:nvPr/>
        </p:nvSpPr>
        <p:spPr>
          <a:xfrm>
            <a:off x="2893842" y="5141155"/>
            <a:ext cx="6404316" cy="6955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Reliable electricity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FEECE-21AC-1C4B-A2DD-3300D818AEC7}"/>
              </a:ext>
            </a:extLst>
          </p:cNvPr>
          <p:cNvSpPr/>
          <p:nvPr/>
        </p:nvSpPr>
        <p:spPr>
          <a:xfrm>
            <a:off x="3181644" y="4422725"/>
            <a:ext cx="5828712" cy="69557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Address climate change: SB100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EA2D2-8953-8F4D-A8F4-CA251E2C2633}"/>
              </a:ext>
            </a:extLst>
          </p:cNvPr>
          <p:cNvSpPr/>
          <p:nvPr/>
        </p:nvSpPr>
        <p:spPr>
          <a:xfrm>
            <a:off x="3511356" y="3704295"/>
            <a:ext cx="5169288" cy="69557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Clean air and water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315F1E-77B1-384D-8DD2-FCA1577E2616}"/>
              </a:ext>
            </a:extLst>
          </p:cNvPr>
          <p:cNvSpPr/>
          <p:nvPr/>
        </p:nvSpPr>
        <p:spPr>
          <a:xfrm>
            <a:off x="4351020" y="1357150"/>
            <a:ext cx="3489960" cy="2324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4E34F-6580-1348-9D1B-EADD77F38C61}"/>
              </a:ext>
            </a:extLst>
          </p:cNvPr>
          <p:cNvSpPr txBox="1"/>
          <p:nvPr/>
        </p:nvSpPr>
        <p:spPr>
          <a:xfrm>
            <a:off x="4681991" y="2307141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Happy Californians!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BA2974-2CB1-D145-8299-832FFE6680EE}"/>
              </a:ext>
            </a:extLst>
          </p:cNvPr>
          <p:cNvSpPr/>
          <p:nvPr/>
        </p:nvSpPr>
        <p:spPr>
          <a:xfrm>
            <a:off x="9860280" y="2552539"/>
            <a:ext cx="2057400" cy="1606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62B44-DCCC-2A42-A25F-2DB9D16D0226}"/>
              </a:ext>
            </a:extLst>
          </p:cNvPr>
          <p:cNvSpPr txBox="1"/>
          <p:nvPr/>
        </p:nvSpPr>
        <p:spPr>
          <a:xfrm>
            <a:off x="9967895" y="3204842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Happy Governor!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B6347-0A62-2C44-940F-8035572003E4}"/>
              </a:ext>
            </a:extLst>
          </p:cNvPr>
          <p:cNvSpPr/>
          <p:nvPr/>
        </p:nvSpPr>
        <p:spPr>
          <a:xfrm>
            <a:off x="9733818" y="4177077"/>
            <a:ext cx="2310324" cy="55494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black outs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BD4288-4223-6346-9E0E-B9C97A22CC5C}"/>
              </a:ext>
            </a:extLst>
          </p:cNvPr>
          <p:cNvSpPr/>
          <p:nvPr/>
        </p:nvSpPr>
        <p:spPr>
          <a:xfrm>
            <a:off x="1950720" y="5859585"/>
            <a:ext cx="8290560" cy="69557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Economic well being = Low cost energy + stable jobs for all</a:t>
            </a:r>
          </a:p>
        </p:txBody>
      </p:sp>
    </p:spTree>
    <p:extLst>
      <p:ext uri="{BB962C8B-B14F-4D97-AF65-F5344CB8AC3E}">
        <p14:creationId xmlns:p14="http://schemas.microsoft.com/office/powerpoint/2010/main" val="367288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31173</TotalTime>
  <Words>2162</Words>
  <Application>Microsoft Macintosh PowerPoint</Application>
  <PresentationFormat>Widescreen</PresentationFormat>
  <Paragraphs>429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Apple Chancery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CURVES ARE A KEY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Lippincott</dc:creator>
  <cp:lastModifiedBy>Sarah Kurtz</cp:lastModifiedBy>
  <cp:revision>223</cp:revision>
  <dcterms:created xsi:type="dcterms:W3CDTF">2019-10-10T19:52:54Z</dcterms:created>
  <dcterms:modified xsi:type="dcterms:W3CDTF">2020-09-11T04:59:09Z</dcterms:modified>
</cp:coreProperties>
</file>