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45" r:id="rId3"/>
    <p:sldId id="349" r:id="rId4"/>
    <p:sldId id="350" r:id="rId5"/>
    <p:sldId id="346" r:id="rId6"/>
    <p:sldId id="353" r:id="rId7"/>
    <p:sldId id="354" r:id="rId8"/>
    <p:sldId id="355" r:id="rId9"/>
    <p:sldId id="356" r:id="rId10"/>
    <p:sldId id="352" r:id="rId11"/>
    <p:sldId id="3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B3"/>
    <a:srgbClr val="002856"/>
    <a:srgbClr val="DAA900"/>
    <a:srgbClr val="5B5B5B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050"/>
    <p:restoredTop sz="94694"/>
  </p:normalViewPr>
  <p:slideViewPr>
    <p:cSldViewPr snapToGrid="0" snapToObjects="1">
      <p:cViewPr varScale="1">
        <p:scale>
          <a:sx n="290" d="100"/>
          <a:sy n="290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181C-5C10-0D4C-A5F3-4F3517878731}" type="datetimeFigureOut">
              <a:rPr lang="en-US" smtClean="0"/>
              <a:t>9/4/20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925B2-BD39-8D48-B4AA-879C36393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2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71617-6E70-D740-891C-980B7DFFA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0C9D7-33FB-0B49-ADD3-633E40D9C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6A55-8565-F447-8C2D-E8FF8698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74B66-985D-9F4F-81DC-1FDFCB9F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AEACC-8ED1-9348-8D32-5D16FEF9C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1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2B22C-3BD7-5D4C-8005-B5DBA6BB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63A746-4489-B542-B643-13F2B555C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B4FC0-5793-934E-AA1A-ED60AFA5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A751A-1349-AC40-8931-814AAE99B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AE2C6-543C-9D45-AEEB-7F313E8D0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9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E9EE81-9D73-8746-8CAB-00ED017CC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7943EE-CBCB-2B4B-98A1-683754A4C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75238-728E-D642-BD6B-90E833F1F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23DBC-1164-9146-9E9B-D14BAF66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6198-56A8-A046-8B28-9DDBE94E4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9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21D2F-63C2-004F-AA76-1B11CBE2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EB601-AACD-8541-AA39-505C0541C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01606-5B0B-EA42-8E6E-163D0FF3E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EC4B4-AF31-584C-8D37-C0705F40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EC43C-FC74-204A-9FA1-E5E01732A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5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246DB-2C6F-1C43-9D6B-D8EA147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1F265-210D-6D42-BE98-90516972A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8369C-5602-B04A-9749-D1B278709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1C763-A9EE-C544-8E46-B1E34AE8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7C887-E44B-1F41-88A0-C98C7C141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7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746E0-2EC4-E945-BA17-C3E750FE0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54661-E5F6-CE4D-BD23-A1A4E71AB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6D418-74C9-1341-8DE9-343794026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083EC-FAE5-3745-B6A9-4811DE258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7E576-7C9A-0244-82E5-9C124113D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4A67A-F42A-324E-86F9-C001B008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7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9E579-D2E6-2141-9BFC-6E05367DD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8BBA8-4599-6947-B7B5-3C6F95C84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495B23-3110-1C4E-A8D9-03ADB13B2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B29459-B32D-B24E-8EEE-E2DE946ED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4A58A-E880-974C-AB49-3ACAE13E8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D63E40-6833-5549-8B1A-F1EB9F72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13BF42-6DEC-254C-9A95-3E3532F8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3A7100-5FA6-CB40-8471-90EE7D166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14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307C6-2C64-B34F-A153-E39566896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B2ED48-A258-C04B-B5C6-5DE7E842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2711B0-BFBF-024A-B15E-C4AD39E8E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E6E71D-58F4-5944-9E79-C3B00C44B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0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046036-7A00-F640-B520-FAF790E46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B2042C-6D10-364B-B2EF-06C1F41C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8D268-9E03-5E4A-9DA0-F22FB5FE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2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A46F3-E3E7-DD47-AD03-A59E2C49F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3CFD4-C5F0-6341-B617-6AF6CBD66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051C93-11B5-3C43-9F0B-C796EDF42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F59B9-9F52-BD46-895B-36955C0E9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F2985-9EBE-B04F-AF7E-A5E473CE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4AFAD-B07C-7E40-BAD7-BCBC7126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3BE63-2832-434A-8C4A-832A66B1C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3C98D1-38E3-604C-9A5F-6692DB54E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856AA-4C71-DB49-B3A5-ABBA98722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44AAD-09A2-2B46-A7B6-E98F54F2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503DD-FB94-A242-8B10-73EF83243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7697E-54AB-F741-927F-404DB010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33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243DC6-723F-C946-A990-8E5BE894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88FC6-74C9-3B46-BF62-666EC913A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6E214-3963-024D-8636-BA4954EAEF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8CB2B-6066-7348-B936-1E990782A5EF}" type="datetimeFigureOut">
              <a:rPr lang="en-US" smtClean="0"/>
              <a:t>9/4/20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67FC2-178C-B34E-875D-A09C8CF54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2509E-0BB2-3F4D-97F4-E8F8D7664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FAF73-8741-5348-B831-AABD08D4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DEScalendar5@gmail.co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enewableenergyworld.com/2020/08/26/energy-storage-association-charts-path-for-100-gw-of-storage-in-u-s-by-2030/#gre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puc.ca.gov/General.aspx?id=644245119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B4ED1EE-E95C-3143-A20D-A2A99C19051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9FC634F-DE08-D848-BDC5-A6D5DD5A40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752535"/>
            <a:ext cx="12192000" cy="23650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782A2B8-FBBA-E24F-A919-3646FBE5F2C1}"/>
              </a:ext>
            </a:extLst>
          </p:cNvPr>
          <p:cNvSpPr txBox="1"/>
          <p:nvPr/>
        </p:nvSpPr>
        <p:spPr>
          <a:xfrm>
            <a:off x="2223416" y="4348647"/>
            <a:ext cx="6402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Long Duration Storage Project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September 4, 2020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E367B5F-13CF-2C44-A8BF-91136B1B31C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9347" y="5289004"/>
            <a:ext cx="1443165" cy="40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20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CALENDAR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Add </a:t>
            </a:r>
            <a:r>
              <a:rPr lang="en-US" sz="3200" dirty="0">
                <a:hlinkClick r:id="rId4"/>
              </a:rPr>
              <a:t>LDEScalendar5@gmail.com</a:t>
            </a:r>
            <a:r>
              <a:rPr lang="en-US" sz="3200" dirty="0"/>
              <a:t> to your google calendar and to your meeting invitations – that will enable you to see all of the meetings without having them clutter your personal calendar.</a:t>
            </a:r>
            <a:endParaRPr lang="en-US" sz="28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5081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Other notes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Pedro presented a summary of SB100</a:t>
            </a:r>
          </a:p>
          <a:p>
            <a:r>
              <a:rPr lang="en-US" sz="3200" dirty="0"/>
              <a:t>From chat:</a:t>
            </a:r>
          </a:p>
          <a:p>
            <a:r>
              <a:rPr lang="en-US" u="sng" dirty="0">
                <a:hlinkClick r:id="rId4"/>
              </a:rPr>
              <a:t>https://www.renewableenergyworld.com/2020/08/26/energy-storage-association-charts-path-for-100-gw-of-storage-in-u-s-by-2030/#gref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https://</a:t>
            </a:r>
            <a:r>
              <a:rPr lang="en-US" dirty="0" err="1"/>
              <a:t>www.cpuc.ca.gov</a:t>
            </a:r>
            <a:r>
              <a:rPr lang="en-US" dirty="0"/>
              <a:t>/</a:t>
            </a:r>
            <a:r>
              <a:rPr lang="en-US" dirty="0" err="1"/>
              <a:t>uploadedFiles</a:t>
            </a:r>
            <a:r>
              <a:rPr lang="en-US" dirty="0"/>
              <a:t>/</a:t>
            </a:r>
            <a:r>
              <a:rPr lang="en-US" dirty="0" err="1"/>
              <a:t>CPUCWebsite</a:t>
            </a:r>
            <a:r>
              <a:rPr lang="en-US" dirty="0"/>
              <a:t>/Content/</a:t>
            </a:r>
            <a:r>
              <a:rPr lang="en-US" dirty="0" err="1"/>
              <a:t>UtilitiesIndustries</a:t>
            </a:r>
            <a:r>
              <a:rPr lang="en-US" dirty="0"/>
              <a:t>/Energy/</a:t>
            </a:r>
            <a:r>
              <a:rPr lang="en-US" dirty="0" err="1"/>
              <a:t>EnergyPrograms</a:t>
            </a:r>
            <a:r>
              <a:rPr lang="en-US" dirty="0"/>
              <a:t>/</a:t>
            </a:r>
            <a:r>
              <a:rPr lang="en-US" dirty="0" err="1"/>
              <a:t>ElectPowerProcurementGeneration</a:t>
            </a:r>
            <a:r>
              <a:rPr lang="en-US" dirty="0"/>
              <a:t>/</a:t>
            </a:r>
            <a:r>
              <a:rPr lang="en-US" dirty="0" err="1"/>
              <a:t>irp</a:t>
            </a:r>
            <a:r>
              <a:rPr lang="en-US" dirty="0"/>
              <a:t>/2018/ServmResolveResults_20191106.pdf 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Interesting how the only assume that hydrogen and offshore wind will improve in terms of LCOE between now and 2045</a:t>
            </a:r>
          </a:p>
          <a:p>
            <a:endParaRPr lang="en-US" sz="28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021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AGENDA – Sept.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Agenda I have planned:</a:t>
            </a:r>
          </a:p>
          <a:p>
            <a:pPr marL="0" indent="0">
              <a:buNone/>
            </a:pPr>
            <a:r>
              <a:rPr lang="en-US" dirty="0"/>
              <a:t>• Review the three meetings with Malta, Harvard, and </a:t>
            </a:r>
            <a:r>
              <a:rPr lang="en-US" dirty="0" err="1"/>
              <a:t>Quidnet</a:t>
            </a:r>
            <a:r>
              <a:rPr lang="en-US" dirty="0"/>
              <a:t> and discuss any needed action items.</a:t>
            </a:r>
          </a:p>
          <a:p>
            <a:pPr marL="0" indent="0">
              <a:buNone/>
            </a:pPr>
            <a:r>
              <a:rPr lang="en-US" dirty="0"/>
              <a:t>• Review the agenda for the upcoming Sept. 11 Kick-off meeting and identify questions we would like to prioritize to discuss with the CEC</a:t>
            </a:r>
          </a:p>
          <a:p>
            <a:pPr marL="0" indent="0">
              <a:buNone/>
            </a:pPr>
            <a:r>
              <a:rPr lang="en-US" dirty="0"/>
              <a:t>• Review the SB100 workshop from Wednesday (Sept. 2) – Pedro has agreed to put together a brief summary of this</a:t>
            </a:r>
          </a:p>
          <a:p>
            <a:pPr marL="0" indent="0">
              <a:buNone/>
            </a:pPr>
            <a:r>
              <a:rPr lang="en-US" dirty="0"/>
              <a:t>• Announcements: </a:t>
            </a:r>
          </a:p>
          <a:p>
            <a:pPr marL="0" indent="0">
              <a:buNone/>
            </a:pPr>
            <a:r>
              <a:rPr lang="en-US" sz="2600" dirty="0"/>
              <a:t>	- meeting with E3 on Sept. 18 – opportunity to talk about coordination.</a:t>
            </a:r>
          </a:p>
          <a:p>
            <a:pPr marL="0" indent="0">
              <a:buNone/>
            </a:pPr>
            <a:r>
              <a:rPr lang="en-US" sz="2600" dirty="0"/>
              <a:t>	- google calendar (ldescalendar5@gmail.com) and distribution lists.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0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Brief summary of discussions with companies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08677" cy="45165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Malta: </a:t>
            </a:r>
          </a:p>
          <a:p>
            <a:pPr lvl="1"/>
            <a:r>
              <a:rPr lang="en-US" dirty="0"/>
              <a:t>Is interested in the modeling: would like anyone to be able to run RESOLVE and ascertain the value of Malta’s technology.</a:t>
            </a:r>
          </a:p>
          <a:p>
            <a:pPr lvl="1"/>
            <a:r>
              <a:rPr lang="en-US" dirty="0"/>
              <a:t>Willing to share data</a:t>
            </a:r>
          </a:p>
          <a:p>
            <a:pPr lvl="1"/>
            <a:r>
              <a:rPr lang="en-US" dirty="0"/>
              <a:t>At meeting with other storage companies, discuss modeling</a:t>
            </a:r>
          </a:p>
          <a:p>
            <a:r>
              <a:rPr lang="en-US" dirty="0"/>
              <a:t>Harvard:</a:t>
            </a:r>
          </a:p>
          <a:p>
            <a:pPr lvl="1"/>
            <a:r>
              <a:rPr lang="en-US" dirty="0"/>
              <a:t>Hired a consultant who did an analysis – they will share</a:t>
            </a:r>
          </a:p>
          <a:p>
            <a:pPr lvl="1"/>
            <a:r>
              <a:rPr lang="en-US" dirty="0"/>
              <a:t>At meeting with other storage companies, would like to hear how costs are handled by RESOLVE &amp; SWITCH or how to handle costs more generally</a:t>
            </a:r>
          </a:p>
          <a:p>
            <a:r>
              <a:rPr lang="en-US" dirty="0" err="1"/>
              <a:t>Quidnet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If sent template, will supply information, though would like it treated confidentially</a:t>
            </a:r>
          </a:p>
          <a:p>
            <a:pPr lvl="1"/>
            <a:r>
              <a:rPr lang="en-US" dirty="0"/>
              <a:t>At meeting with other storage companies, discuss how to value storage designed for Resource Adequacy (and the general large topic of the various values storage provides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0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Follow up with companies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08677" cy="4516560"/>
          </a:xfrm>
        </p:spPr>
        <p:txBody>
          <a:bodyPr>
            <a:normAutofit/>
          </a:bodyPr>
          <a:lstStyle/>
          <a:p>
            <a:r>
              <a:rPr lang="en-US" dirty="0"/>
              <a:t>Format for gathering data</a:t>
            </a:r>
          </a:p>
          <a:p>
            <a:pPr lvl="1"/>
            <a:r>
              <a:rPr lang="en-US" dirty="0">
                <a:hlinkClick r:id="rId4"/>
              </a:rPr>
              <a:t>https://www.cpuc.ca.gov/General.aspx?id=6442451195</a:t>
            </a:r>
            <a:r>
              <a:rPr lang="en-US" dirty="0"/>
              <a:t> – is intended for new resource, not new technology</a:t>
            </a:r>
          </a:p>
          <a:p>
            <a:pPr lvl="1"/>
            <a:r>
              <a:rPr lang="en-US" dirty="0"/>
              <a:t>Do we want to use something different?</a:t>
            </a:r>
          </a:p>
          <a:p>
            <a:r>
              <a:rPr lang="en-US" dirty="0"/>
              <a:t>Action items:</a:t>
            </a:r>
          </a:p>
          <a:p>
            <a:pPr lvl="1"/>
            <a:r>
              <a:rPr lang="en-US" dirty="0"/>
              <a:t>Decide on template for gathering info</a:t>
            </a:r>
          </a:p>
          <a:p>
            <a:pPr lvl="1"/>
            <a:r>
              <a:rPr lang="en-US" dirty="0"/>
              <a:t>Send template to companies </a:t>
            </a:r>
          </a:p>
          <a:p>
            <a:pPr lvl="1"/>
            <a:r>
              <a:rPr lang="en-US" dirty="0"/>
              <a:t>After individual meetings with storage companies, set up a group meeting (or maybe two)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54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AGENDA FOR KICK-OFF MEETING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9C2CFC-EC8C-8B49-8952-7AA5518EAC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6952" y="1293530"/>
            <a:ext cx="6813313" cy="556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21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TECHNICAL ADVISORY COMMITTEE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dirty="0"/>
              <a:t>Accepted:</a:t>
            </a:r>
          </a:p>
          <a:p>
            <a:r>
              <a:rPr lang="en-US" sz="3200" dirty="0"/>
              <a:t>Erin Childs (CESA) [She would like to meet with our leadership team]</a:t>
            </a:r>
          </a:p>
          <a:p>
            <a:r>
              <a:rPr lang="en-US" sz="3200" dirty="0" err="1"/>
              <a:t>Shucheng</a:t>
            </a:r>
            <a:r>
              <a:rPr lang="en-US" sz="3200" dirty="0"/>
              <a:t> Liu (CAISO)</a:t>
            </a:r>
          </a:p>
          <a:p>
            <a:r>
              <a:rPr lang="en-US" sz="3200" dirty="0"/>
              <a:t>Keith Parks (Xcel Energy)</a:t>
            </a:r>
          </a:p>
          <a:p>
            <a:r>
              <a:rPr lang="en-US" sz="3200" dirty="0"/>
              <a:t>Julia </a:t>
            </a:r>
            <a:r>
              <a:rPr lang="en-US" sz="3200" dirty="0" err="1"/>
              <a:t>Prochnik</a:t>
            </a:r>
            <a:r>
              <a:rPr lang="en-US" sz="3200" dirty="0"/>
              <a:t> (LDES Association of California)</a:t>
            </a:r>
          </a:p>
          <a:p>
            <a:r>
              <a:rPr lang="en-US" sz="3200" dirty="0"/>
              <a:t>Ron Sinton (Sinton Instruments)</a:t>
            </a:r>
          </a:p>
          <a:p>
            <a:r>
              <a:rPr lang="en-US" sz="3200" dirty="0"/>
              <a:t>Priya </a:t>
            </a:r>
            <a:r>
              <a:rPr lang="en-US" sz="3200" dirty="0" err="1"/>
              <a:t>Sreedharan</a:t>
            </a:r>
            <a:r>
              <a:rPr lang="en-US" sz="3200" dirty="0"/>
              <a:t> (</a:t>
            </a:r>
            <a:r>
              <a:rPr lang="en-US" sz="3200" dirty="0" err="1"/>
              <a:t>GridLab</a:t>
            </a:r>
            <a:r>
              <a:rPr lang="en-US" sz="3200" dirty="0"/>
              <a:t>)</a:t>
            </a:r>
          </a:p>
          <a:p>
            <a:r>
              <a:rPr lang="en-US" sz="3200" dirty="0"/>
              <a:t>David Williams</a:t>
            </a:r>
          </a:p>
          <a:p>
            <a:pPr marL="0" indent="0">
              <a:buNone/>
            </a:pPr>
            <a:r>
              <a:rPr lang="en-US" sz="3200" dirty="0"/>
              <a:t>No response yet:</a:t>
            </a:r>
          </a:p>
          <a:p>
            <a:r>
              <a:rPr lang="en-US" sz="3200" dirty="0"/>
              <a:t>Paul Denholm (NREL)</a:t>
            </a:r>
          </a:p>
          <a:p>
            <a:r>
              <a:rPr lang="en-US" sz="3200" dirty="0"/>
              <a:t>Dowdell 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34E0B7-615A-614D-93F2-90B223D7401C}"/>
              </a:ext>
            </a:extLst>
          </p:cNvPr>
          <p:cNvSpPr txBox="1"/>
          <p:nvPr/>
        </p:nvSpPr>
        <p:spPr>
          <a:xfrm>
            <a:off x="7898137" y="5047745"/>
            <a:ext cx="194354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Meetings planned:</a:t>
            </a:r>
          </a:p>
          <a:p>
            <a:r>
              <a:rPr lang="en-US" dirty="0"/>
              <a:t>Nov. 4, 2020</a:t>
            </a:r>
          </a:p>
          <a:p>
            <a:r>
              <a:rPr lang="en-US" dirty="0"/>
              <a:t>Aug. 5, 2021</a:t>
            </a:r>
          </a:p>
          <a:p>
            <a:r>
              <a:rPr lang="en-US" dirty="0"/>
              <a:t>Feb. 3, 2022</a:t>
            </a:r>
          </a:p>
          <a:p>
            <a:r>
              <a:rPr lang="en-US" dirty="0"/>
              <a:t>Nov. 2,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D483B9-27CA-3F49-982F-2902B3862972}"/>
              </a:ext>
            </a:extLst>
          </p:cNvPr>
          <p:cNvSpPr txBox="1"/>
          <p:nvPr/>
        </p:nvSpPr>
        <p:spPr>
          <a:xfrm>
            <a:off x="7898137" y="3539629"/>
            <a:ext cx="254948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Public meetings planned:</a:t>
            </a:r>
          </a:p>
          <a:p>
            <a:r>
              <a:rPr lang="en-US" dirty="0"/>
              <a:t>Oct. 2, 2020</a:t>
            </a:r>
          </a:p>
          <a:p>
            <a:r>
              <a:rPr lang="en-US" dirty="0"/>
              <a:t>Oct. 8, 2020</a:t>
            </a:r>
          </a:p>
        </p:txBody>
      </p:sp>
    </p:spTree>
    <p:extLst>
      <p:ext uri="{BB962C8B-B14F-4D97-AF65-F5344CB8AC3E}">
        <p14:creationId xmlns:p14="http://schemas.microsoft.com/office/powerpoint/2010/main" val="4290941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OUTCOMES/QUESTIONS for CEC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Or do we already know these answers?</a:t>
            </a:r>
          </a:p>
          <a:p>
            <a:r>
              <a:rPr lang="en-US" sz="3200" dirty="0"/>
              <a:t>CAISO vs California vs WECC</a:t>
            </a:r>
          </a:p>
          <a:p>
            <a:r>
              <a:rPr lang="en-US" sz="3200" dirty="0"/>
              <a:t>Import-export</a:t>
            </a:r>
          </a:p>
          <a:p>
            <a:r>
              <a:rPr lang="en-US" sz="3200" dirty="0"/>
              <a:t>Utility vs BTM?</a:t>
            </a:r>
          </a:p>
          <a:p>
            <a:r>
              <a:rPr lang="en-US" sz="3200" dirty="0"/>
              <a:t>When should we leverage existing CEC efforts vs duplicate to provide independent perspective?</a:t>
            </a:r>
          </a:p>
          <a:p>
            <a:r>
              <a:rPr lang="en-US" sz="3200" dirty="0"/>
              <a:t>How will CEC guide our direction to complement E3’s (code vs exploration)</a:t>
            </a:r>
          </a:p>
          <a:p>
            <a:r>
              <a:rPr lang="en-US" sz="3200" dirty="0"/>
              <a:t>Which “Values” – see next slide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7039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VALUES OF STORAGE – is CEC interested in all?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Ancillary services</a:t>
            </a:r>
          </a:p>
          <a:p>
            <a:r>
              <a:rPr lang="en-US" sz="3200" dirty="0"/>
              <a:t>Arbitrage (frequent) – same day every day; same day sometimes</a:t>
            </a:r>
          </a:p>
          <a:p>
            <a:r>
              <a:rPr lang="en-US" sz="3200" dirty="0"/>
              <a:t>Arbitrage (less frequent) – cross day; several weeks</a:t>
            </a:r>
          </a:p>
          <a:p>
            <a:r>
              <a:rPr lang="en-US" sz="3200" dirty="0"/>
              <a:t>Seasonal storage – cycle only once or twice per year</a:t>
            </a:r>
          </a:p>
          <a:p>
            <a:r>
              <a:rPr lang="en-US" sz="3200" dirty="0"/>
              <a:t>Resource adequacy – maybe never cycle </a:t>
            </a:r>
          </a:p>
          <a:p>
            <a:r>
              <a:rPr lang="en-US" sz="3200" dirty="0"/>
              <a:t>Resilience (during outages - microgrids) </a:t>
            </a:r>
          </a:p>
          <a:p>
            <a:r>
              <a:rPr lang="en-US" sz="3200" dirty="0"/>
              <a:t>Reduced pollution (should we calculate NOx?) </a:t>
            </a:r>
          </a:p>
          <a:p>
            <a:r>
              <a:rPr lang="en-US" sz="3200" dirty="0"/>
              <a:t>Jobs</a:t>
            </a:r>
          </a:p>
          <a:p>
            <a:r>
              <a:rPr lang="en-US" sz="3200" dirty="0"/>
              <a:t>Environmental issues (including water usage/effects)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32317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C50391-180C-0B40-9C89-C3C2D7262E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15765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FD2AC4-5057-DD41-B6D2-95E02862C721}"/>
              </a:ext>
            </a:extLst>
          </p:cNvPr>
          <p:cNvSpPr txBox="1"/>
          <p:nvPr/>
        </p:nvSpPr>
        <p:spPr>
          <a:xfrm>
            <a:off x="1085088" y="301377"/>
            <a:ext cx="11106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ACTION ITEMS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C5F81A-DEA3-2149-B589-C56337E912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5126" y="6119183"/>
            <a:ext cx="1443165" cy="4058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F64EE-3586-574E-BCED-0149D9B89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Sarah will prepare draft of presentation for Kick-off meeting using notes from this meeting and circulate for comment</a:t>
            </a:r>
          </a:p>
          <a:p>
            <a:r>
              <a:rPr lang="en-US" sz="3200" dirty="0"/>
              <a:t>Need to develop a template and introductory materials to send to companies to request information to inform our studies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2602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27895</TotalTime>
  <Words>713</Words>
  <Application>Microsoft Macintosh PowerPoint</Application>
  <PresentationFormat>Widescreen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Lippincott</dc:creator>
  <cp:lastModifiedBy>Sarah Kurtz</cp:lastModifiedBy>
  <cp:revision>153</cp:revision>
  <dcterms:created xsi:type="dcterms:W3CDTF">2019-10-10T19:52:54Z</dcterms:created>
  <dcterms:modified xsi:type="dcterms:W3CDTF">2020-09-05T04:16:40Z</dcterms:modified>
</cp:coreProperties>
</file>